
<file path=[Content_Types].xml><?xml version="1.0" encoding="utf-8"?>
<Types xmlns="http://schemas.openxmlformats.org/package/2006/content-types">
  <Default Extension="jpeg" ContentType="image/jpeg"/>
  <Default Extension="JPG" ContentType="image/.jp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2018" r:id="rId3"/>
    <p:sldId id="258" r:id="rId4"/>
    <p:sldId id="260" r:id="rId5"/>
    <p:sldId id="262" r:id="rId6"/>
    <p:sldId id="263" r:id="rId7"/>
    <p:sldId id="264" r:id="rId8"/>
    <p:sldId id="265" r:id="rId9"/>
    <p:sldId id="2019" r:id="rId10"/>
    <p:sldId id="1763" r:id="rId11"/>
    <p:sldId id="1764" r:id="rId12"/>
    <p:sldId id="1765" r:id="rId13"/>
    <p:sldId id="1766" r:id="rId14"/>
    <p:sldId id="1767" r:id="rId15"/>
    <p:sldId id="2285" r:id="rId16"/>
    <p:sldId id="2286" r:id="rId17"/>
    <p:sldId id="272" r:id="rId18"/>
    <p:sldId id="273" r:id="rId19"/>
    <p:sldId id="274" r:id="rId20"/>
    <p:sldId id="275" r:id="rId21"/>
    <p:sldId id="276" r:id="rId22"/>
    <p:sldId id="277" r:id="rId23"/>
    <p:sldId id="2536" r:id="rId24"/>
    <p:sldId id="2537" r:id="rId25"/>
    <p:sldId id="2538" r:id="rId26"/>
    <p:sldId id="2539" r:id="rId27"/>
    <p:sldId id="2542" r:id="rId28"/>
    <p:sldId id="2543" r:id="rId29"/>
    <p:sldId id="2544" r:id="rId30"/>
    <p:sldId id="278" r:id="rId31"/>
    <p:sldId id="282" r:id="rId32"/>
  </p:sldIdLst>
  <p:sldSz cx="7556500" cy="10693400"/>
  <p:notesSz cx="7556500" cy="10693400"/>
  <p:custDataLst>
    <p:tags r:id="rId38"/>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686" userDrawn="1">
          <p15:clr>
            <a:srgbClr val="A4A3A4"/>
          </p15:clr>
        </p15:guide>
        <p15:guide id="2" pos="25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36" y="-84"/>
      </p:cViewPr>
      <p:guideLst>
        <p:guide orient="horz" pos="5686"/>
        <p:guide pos="2556"/>
      </p:guideLst>
    </p:cSldViewPr>
  </p:slideViewPr>
  <p:notesTextViewPr>
    <p:cViewPr>
      <p:scale>
        <a:sx n="100" d="100"/>
        <a:sy n="100" d="100"/>
      </p:scale>
      <p:origin x="0" y="0"/>
    </p:cViewPr>
  </p:notesTextViewPr>
  <p:gridSpacing cx="76320" cy="7632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gs" Target="tags/tag73.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notesMaster" Target="notesMasters/notesMaster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607996" cy="627439"/>
          </a:xfrm>
          <a:prstGeom prst="rect">
            <a:avLst/>
          </a:prstGeom>
        </p:spPr>
        <p:txBody>
          <a:bodyPr vert="horz" lIns="91440" tIns="45720" rIns="91440" bIns="45720" rtlCol="0"/>
          <a:lstStyle>
            <a:lvl1pPr algn="l">
              <a:defRPr sz="1455"/>
            </a:lvl1pPr>
          </a:lstStyle>
          <a:p>
            <a:endParaRPr lang="zh-CN" altLang="en-US"/>
          </a:p>
        </p:txBody>
      </p:sp>
      <p:sp>
        <p:nvSpPr>
          <p:cNvPr id="3" name="日期占位符 2"/>
          <p:cNvSpPr>
            <a:spLocks noGrp="1"/>
          </p:cNvSpPr>
          <p:nvPr>
            <p:ph type="dt" sz="quarter" idx="1"/>
          </p:nvPr>
        </p:nvSpPr>
        <p:spPr>
          <a:xfrm>
            <a:off x="4716221" y="0"/>
            <a:ext cx="3607996" cy="627439"/>
          </a:xfrm>
          <a:prstGeom prst="rect">
            <a:avLst/>
          </a:prstGeom>
        </p:spPr>
        <p:txBody>
          <a:bodyPr vert="horz" lIns="91440" tIns="45720" rIns="91440" bIns="45720" rtlCol="0"/>
          <a:lstStyle>
            <a:lvl1pPr algn="r">
              <a:defRPr sz="145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1877900"/>
            <a:ext cx="3607996" cy="627437"/>
          </a:xfrm>
          <a:prstGeom prst="rect">
            <a:avLst/>
          </a:prstGeom>
        </p:spPr>
        <p:txBody>
          <a:bodyPr vert="horz" lIns="91440" tIns="45720" rIns="91440" bIns="45720" rtlCol="0" anchor="b"/>
          <a:lstStyle>
            <a:lvl1pPr algn="l">
              <a:defRPr sz="1455"/>
            </a:lvl1pPr>
          </a:lstStyle>
          <a:p>
            <a:endParaRPr lang="zh-CN" altLang="en-US"/>
          </a:p>
        </p:txBody>
      </p:sp>
      <p:sp>
        <p:nvSpPr>
          <p:cNvPr id="5" name="灯片编号占位符 4"/>
          <p:cNvSpPr>
            <a:spLocks noGrp="1"/>
          </p:cNvSpPr>
          <p:nvPr>
            <p:ph type="sldNum" sz="quarter" idx="3"/>
          </p:nvPr>
        </p:nvSpPr>
        <p:spPr>
          <a:xfrm>
            <a:off x="4716221" y="11877900"/>
            <a:ext cx="3607996" cy="627437"/>
          </a:xfrm>
          <a:prstGeom prst="rect">
            <a:avLst/>
          </a:prstGeom>
        </p:spPr>
        <p:txBody>
          <a:bodyPr vert="horz" lIns="91440" tIns="45720" rIns="91440" bIns="45720" rtlCol="0" anchor="b"/>
          <a:lstStyle>
            <a:lvl1pPr algn="r">
              <a:defRPr sz="145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607996" cy="62743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716221" y="0"/>
            <a:ext cx="3607996" cy="62743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11471" y="1563167"/>
            <a:ext cx="7503202" cy="4220551"/>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832614" y="6018194"/>
            <a:ext cx="6660915" cy="4923977"/>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1877900"/>
            <a:ext cx="3607996" cy="62743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716221" y="11877900"/>
            <a:ext cx="3607996" cy="62743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BD707-D9CF-40AE-B4C6-C98DA3205C09}" type="datetimeFigureOut">
              <a:rPr lang="en-US"/>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19911" y="1088136"/>
            <a:ext cx="5925820" cy="8498205"/>
          </a:xfrm>
          <a:custGeom>
            <a:avLst/>
            <a:gdLst/>
            <a:ahLst/>
            <a:cxnLst/>
            <a:rect l="l" t="t" r="r" b="b"/>
            <a:pathLst>
              <a:path w="5925820" h="8498205">
                <a:moveTo>
                  <a:pt x="0" y="0"/>
                </a:moveTo>
                <a:lnTo>
                  <a:pt x="5925312" y="0"/>
                </a:lnTo>
                <a:lnTo>
                  <a:pt x="5925312" y="8497824"/>
                </a:lnTo>
                <a:lnTo>
                  <a:pt x="0" y="8497824"/>
                </a:lnTo>
                <a:lnTo>
                  <a:pt x="0" y="0"/>
                </a:lnTo>
                <a:close/>
              </a:path>
            </a:pathLst>
          </a:custGeom>
          <a:solidFill>
            <a:srgbClr val="EEEEEE"/>
          </a:solidFill>
        </p:spPr>
        <p:txBody>
          <a:bodyPr wrap="square" lIns="0" tIns="0" rIns="0" bIns="0" rtlCol="0"/>
          <a:lstStyle/>
          <a:p/>
        </p:txBody>
      </p:sp>
      <p:sp>
        <p:nvSpPr>
          <p:cNvPr id="17" name="bk object 17"/>
          <p:cNvSpPr/>
          <p:nvPr/>
        </p:nvSpPr>
        <p:spPr>
          <a:xfrm>
            <a:off x="710183" y="1088136"/>
            <a:ext cx="105410" cy="8502650"/>
          </a:xfrm>
          <a:custGeom>
            <a:avLst/>
            <a:gdLst/>
            <a:ahLst/>
            <a:cxnLst/>
            <a:rect l="l" t="t" r="r" b="b"/>
            <a:pathLst>
              <a:path w="105409" h="8502650">
                <a:moveTo>
                  <a:pt x="0" y="0"/>
                </a:moveTo>
                <a:lnTo>
                  <a:pt x="105156" y="0"/>
                </a:lnTo>
                <a:lnTo>
                  <a:pt x="105156" y="8502396"/>
                </a:lnTo>
                <a:lnTo>
                  <a:pt x="0" y="8502396"/>
                </a:lnTo>
                <a:lnTo>
                  <a:pt x="0" y="0"/>
                </a:lnTo>
                <a:close/>
              </a:path>
            </a:pathLst>
          </a:custGeom>
          <a:solidFill>
            <a:srgbClr val="EEEEEE"/>
          </a:solidFill>
        </p:spPr>
        <p:txBody>
          <a:bodyPr wrap="square" lIns="0" tIns="0" rIns="0" bIns="0" rtlCol="0"/>
          <a:lstStyle/>
          <a:p/>
        </p:txBody>
      </p:sp>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33.xml"/><Relationship Id="rId4" Type="http://schemas.openxmlformats.org/officeDocument/2006/relationships/image" Target="../media/image2.jpeg"/><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6.xml"/><Relationship Id="rId3" Type="http://schemas.openxmlformats.org/officeDocument/2006/relationships/image" Target="../media/image2.jpeg"/><Relationship Id="rId2" Type="http://schemas.openxmlformats.org/officeDocument/2006/relationships/tags" Target="../tags/tag35.xml"/><Relationship Id="rId1" Type="http://schemas.openxmlformats.org/officeDocument/2006/relationships/tags" Target="../tags/tag34.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ags" Target="../tags/tag41.xml"/><Relationship Id="rId5" Type="http://schemas.openxmlformats.org/officeDocument/2006/relationships/image" Target="../media/image2.jpeg"/><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image" Target="../media/image2.jpeg"/><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0.xml"/><Relationship Id="rId2" Type="http://schemas.openxmlformats.org/officeDocument/2006/relationships/image" Target="../media/image2.jpeg"/><Relationship Id="rId1" Type="http://schemas.openxmlformats.org/officeDocument/2006/relationships/tags" Target="../tags/tag6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image" Target="../media/image2.jpeg"/><Relationship Id="rId1" Type="http://schemas.openxmlformats.org/officeDocument/2006/relationships/tags" Target="../tags/tag71.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image" Target="../media/image13.jpeg"/><Relationship Id="rId7" Type="http://schemas.openxmlformats.org/officeDocument/2006/relationships/image" Target="../media/image12.jpeg"/><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5" Type="http://schemas.openxmlformats.org/officeDocument/2006/relationships/slideLayout" Target="../slideLayouts/slideLayout5.xml"/><Relationship Id="rId14" Type="http://schemas.openxmlformats.org/officeDocument/2006/relationships/tags" Target="../tags/tag5.xml"/><Relationship Id="rId13" Type="http://schemas.openxmlformats.org/officeDocument/2006/relationships/image" Target="../media/image2.jpeg"/><Relationship Id="rId12" Type="http://schemas.openxmlformats.org/officeDocument/2006/relationships/image" Target="../media/image17.jpeg"/><Relationship Id="rId11" Type="http://schemas.openxmlformats.org/officeDocument/2006/relationships/image" Target="../media/image16.jpeg"/><Relationship Id="rId10" Type="http://schemas.openxmlformats.org/officeDocument/2006/relationships/image" Target="../media/image15.jpeg"/><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8.xml"/><Relationship Id="rId2" Type="http://schemas.openxmlformats.org/officeDocument/2006/relationships/image" Target="../media/image2.jpeg"/><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1.xml"/><Relationship Id="rId5" Type="http://schemas.openxmlformats.org/officeDocument/2006/relationships/image" Target="../media/image19.jpeg"/><Relationship Id="rId4" Type="http://schemas.openxmlformats.org/officeDocument/2006/relationships/tags" Target="../tags/tag10.xml"/><Relationship Id="rId3" Type="http://schemas.openxmlformats.org/officeDocument/2006/relationships/image" Target="../media/image18.tiff"/><Relationship Id="rId2" Type="http://schemas.openxmlformats.org/officeDocument/2006/relationships/tags" Target="../tags/tag9.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3743250" name="矩形 1073743249"/>
          <p:cNvSpPr/>
          <p:nvPr/>
        </p:nvSpPr>
        <p:spPr>
          <a:xfrm>
            <a:off x="1290955" y="1627200"/>
            <a:ext cx="4826635" cy="7429500"/>
          </a:xfrm>
          <a:prstGeom prst="rect">
            <a:avLst/>
          </a:prstGeom>
          <a:solidFill>
            <a:srgbClr val="FFFFFF"/>
          </a:solidFill>
          <a:ln w="9525">
            <a:noFill/>
          </a:ln>
        </p:spPr>
        <p:txBody>
          <a:bodyPr/>
          <a:p>
            <a:endParaRPr lang="zh-CN" altLang="en-US"/>
          </a:p>
        </p:txBody>
      </p:sp>
      <p:sp>
        <p:nvSpPr>
          <p:cNvPr id="17" name="文本框 16"/>
          <p:cNvSpPr txBox="1"/>
          <p:nvPr/>
        </p:nvSpPr>
        <p:spPr>
          <a:xfrm>
            <a:off x="2167890" y="4612640"/>
            <a:ext cx="3943985" cy="1322070"/>
          </a:xfrm>
          <a:prstGeom prst="rect">
            <a:avLst/>
          </a:prstGeom>
          <a:noFill/>
        </p:spPr>
        <p:txBody>
          <a:bodyPr wrap="square" rtlCol="0">
            <a:spAutoFit/>
          </a:bodyPr>
          <a:p>
            <a:pPr algn="ctr"/>
            <a:r>
              <a:rPr lang="zh-CN" sz="1000" b="1">
                <a:latin typeface="微软雅黑" panose="020B0503020204020204" charset="-122"/>
                <a:ea typeface="微软雅黑" panose="020B0503020204020204" charset="-122"/>
                <a:cs typeface="微软雅黑" panose="020B0503020204020204" charset="-122"/>
                <a:sym typeface="+mn-ea"/>
              </a:rPr>
              <a:t>450 Rally</a:t>
            </a:r>
            <a:r>
              <a:rPr lang="en-US" altLang="zh-CN" sz="1000" b="1">
                <a:latin typeface="微软雅黑" panose="020B0503020204020204" charset="-122"/>
                <a:ea typeface="微软雅黑" panose="020B0503020204020204" charset="-122"/>
                <a:cs typeface="微软雅黑" panose="020B0503020204020204" charset="-122"/>
                <a:sym typeface="+mn-ea"/>
              </a:rPr>
              <a:t> </a:t>
            </a:r>
            <a:r>
              <a:rPr lang="zh-CN" altLang="en-US" sz="1000" b="1">
                <a:latin typeface="微软雅黑" panose="020B0503020204020204" charset="-122"/>
                <a:ea typeface="微软雅黑" panose="020B0503020204020204" charset="-122"/>
                <a:cs typeface="微软雅黑" panose="020B0503020204020204" charset="-122"/>
              </a:rPr>
              <a:t> Maintenance manuals</a:t>
            </a:r>
            <a:endParaRPr lang="zh-CN" altLang="en-US" sz="1000">
              <a:latin typeface="微软雅黑" panose="020B0503020204020204" charset="-122"/>
              <a:ea typeface="微软雅黑" panose="020B0503020204020204" charset="-122"/>
              <a:cs typeface="微软雅黑" panose="020B0503020204020204" charset="-122"/>
            </a:endParaRPr>
          </a:p>
          <a:p>
            <a:pPr algn="ctr"/>
            <a:r>
              <a:rPr sz="1000">
                <a:latin typeface="微软雅黑" panose="020B0503020204020204" charset="-122"/>
                <a:ea typeface="微软雅黑" panose="020B0503020204020204" charset="-122"/>
                <a:cs typeface="微软雅黑" panose="020B0503020204020204" charset="-122"/>
              </a:rPr>
              <a:t>First Edition (February 2023)</a:t>
            </a:r>
            <a:endParaRPr sz="1000">
              <a:latin typeface="微软雅黑" panose="020B0503020204020204" charset="-122"/>
              <a:ea typeface="微软雅黑" panose="020B0503020204020204" charset="-122"/>
              <a:cs typeface="微软雅黑" panose="020B0503020204020204" charset="-122"/>
            </a:endParaRPr>
          </a:p>
          <a:p>
            <a:pPr algn="ctr"/>
            <a:endParaRPr sz="1000">
              <a:latin typeface="微软雅黑" panose="020B0503020204020204" charset="-122"/>
              <a:ea typeface="微软雅黑" panose="020B0503020204020204" charset="-122"/>
              <a:cs typeface="微软雅黑" panose="020B0503020204020204" charset="-122"/>
            </a:endParaRPr>
          </a:p>
          <a:p>
            <a:pPr algn="ctr"/>
            <a:r>
              <a:rPr lang="zh-CN" altLang="en-US" sz="1000">
                <a:latin typeface="微软雅黑" panose="020B0503020204020204" charset="-122"/>
                <a:ea typeface="微软雅黑" panose="020B0503020204020204" charset="-122"/>
                <a:cs typeface="微软雅黑" panose="020B0503020204020204" charset="-122"/>
              </a:rPr>
              <a:t>This maintenance manual is copyrighted by TIBET NEW SUMMIT MOTORCYCLE CO.,LTD.</a:t>
            </a:r>
            <a:endParaRPr lang="zh-CN" altLang="en-US" sz="1000">
              <a:latin typeface="微软雅黑" panose="020B0503020204020204" charset="-122"/>
              <a:ea typeface="微软雅黑" panose="020B0503020204020204" charset="-122"/>
              <a:cs typeface="微软雅黑" panose="020B0503020204020204" charset="-122"/>
            </a:endParaRPr>
          </a:p>
          <a:p>
            <a:endParaRPr lang="zh-CN" altLang="en-US" sz="1000">
              <a:latin typeface="微软雅黑" panose="020B0503020204020204" charset="-122"/>
              <a:ea typeface="微软雅黑" panose="020B0503020204020204" charset="-122"/>
              <a:cs typeface="微软雅黑" panose="020B0503020204020204" charset="-122"/>
            </a:endParaRPr>
          </a:p>
          <a:p>
            <a:r>
              <a:rPr lang="zh-CN" altLang="en-US" sz="1000">
                <a:latin typeface="微软雅黑" panose="020B0503020204020204" charset="-122"/>
                <a:ea typeface="微软雅黑" panose="020B0503020204020204" charset="-122"/>
                <a:cs typeface="微软雅黑" panose="020B0503020204020204" charset="-122"/>
              </a:rPr>
              <a:t>The contents and pictures of this maintenance manual are for reference only, please refer to the actual.</a:t>
            </a:r>
            <a:endParaRPr lang="zh-CN" altLang="en-US" sz="1000">
              <a:latin typeface="微软雅黑" panose="020B0503020204020204" charset="-122"/>
              <a:ea typeface="微软雅黑" panose="020B0503020204020204" charset="-122"/>
              <a:cs typeface="微软雅黑" panose="020B0503020204020204" charset="-122"/>
            </a:endParaRPr>
          </a:p>
        </p:txBody>
      </p:sp>
      <p:sp>
        <p:nvSpPr>
          <p:cNvPr id="2" name="object 5"/>
          <p:cNvSpPr/>
          <p:nvPr/>
        </p:nvSpPr>
        <p:spPr>
          <a:xfrm>
            <a:off x="6117590" y="8044815"/>
            <a:ext cx="619760" cy="1004570"/>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3" name="object 13"/>
          <p:cNvSpPr txBox="1"/>
          <p:nvPr/>
        </p:nvSpPr>
        <p:spPr>
          <a:xfrm>
            <a:off x="6068060" y="80181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
        <p:nvSpPr>
          <p:cNvPr id="5" name="文本框 4"/>
          <p:cNvSpPr txBox="1"/>
          <p:nvPr/>
        </p:nvSpPr>
        <p:spPr>
          <a:xfrm>
            <a:off x="6270625" y="8761730"/>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a:t>
            </a:r>
            <a:endParaRPr lang="en-US" altLang="zh-CN" sz="1000">
              <a:solidFill>
                <a:schemeClr val="bg1"/>
              </a:solidFill>
              <a:latin typeface="黑体" panose="02010609060101010101" charset="-122"/>
              <a:ea typeface="黑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131521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p/>
        </p:txBody>
      </p:sp>
      <p:pic>
        <p:nvPicPr>
          <p:cNvPr id="2" name="图片 1" descr="图片4"/>
          <p:cNvPicPr>
            <a:picLocks noChangeAspect="1"/>
          </p:cNvPicPr>
          <p:nvPr/>
        </p:nvPicPr>
        <p:blipFill>
          <a:blip r:embed="rId1"/>
          <a:stretch>
            <a:fillRect/>
          </a:stretch>
        </p:blipFill>
        <p:spPr>
          <a:xfrm>
            <a:off x="1464945" y="1463675"/>
            <a:ext cx="1080000" cy="168108"/>
          </a:xfrm>
          <a:prstGeom prst="rect">
            <a:avLst/>
          </a:prstGeom>
        </p:spPr>
      </p:pic>
      <p:graphicFrame>
        <p:nvGraphicFramePr>
          <p:cNvPr id="3" name="表格 2"/>
          <p:cNvGraphicFramePr/>
          <p:nvPr>
            <p:custDataLst>
              <p:tags r:id="rId2"/>
            </p:custDataLst>
          </p:nvPr>
        </p:nvGraphicFramePr>
        <p:xfrm>
          <a:off x="1448435" y="1836426"/>
          <a:ext cx="4531995" cy="3056890"/>
        </p:xfrm>
        <a:graphic>
          <a:graphicData uri="http://schemas.openxmlformats.org/drawingml/2006/table">
            <a:tbl>
              <a:tblPr firstRow="1" bandRow="1">
                <a:tableStyleId>{5940675A-B579-460E-94D1-54222C63F5DA}</a:tableStyleId>
              </a:tblPr>
              <a:tblGrid>
                <a:gridCol w="943610"/>
                <a:gridCol w="803910"/>
                <a:gridCol w="491490"/>
                <a:gridCol w="2292985"/>
              </a:tblGrid>
              <a:tr h="154940">
                <a:tc gridSpan="3">
                  <a:txBody>
                    <a:bodyPr/>
                    <a:p>
                      <a:pPr indent="0" algn="ctr">
                        <a:buNone/>
                      </a:pPr>
                      <a:r>
                        <a:rPr lang="en-US" sz="1000" b="1">
                          <a:latin typeface="微软雅黑" panose="020B0503020204020204" charset="-122"/>
                          <a:ea typeface="微软雅黑" panose="020B0503020204020204" charset="-122"/>
                          <a:cs typeface="宋体" panose="02010600030101010101" pitchFamily="2" charset="-122"/>
                          <a:sym typeface="+mn-ea"/>
                        </a:rPr>
                        <a:t>items</a:t>
                      </a:r>
                      <a:endParaRPr lang="en-US" altLang="en-US"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1">
                          <a:latin typeface="微软雅黑" panose="020B0503020204020204" charset="-122"/>
                          <a:ea typeface="微软雅黑" panose="020B0503020204020204" charset="-122"/>
                          <a:cs typeface="宋体" panose="02010600030101010101" pitchFamily="2" charset="-122"/>
                          <a:sym typeface="+mn-ea"/>
                        </a:rPr>
                        <a:t>specification</a:t>
                      </a:r>
                      <a:endParaRPr lang="en-US" altLang="en-US"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035">
                <a:tc row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The Fuel Supply System</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cap="flat">
                      <a:noFill/>
                    </a:lnB>
                    <a:lnTlToBr>
                      <a:noFill/>
                    </a:lnTlToBr>
                    <a:lnBlToTr>
                      <a:noFill/>
                    </a:lnBlToTr>
                    <a:noFill/>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Type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Bosch EFI</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cap="flat">
                      <a:noFill/>
                    </a:lnB>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Throttle valve hole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46mm </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rowSpan="12">
                  <a:txBody>
                    <a:bodyPr/>
                    <a:p>
                      <a:pPr indent="0" algn="ctr">
                        <a:buNone/>
                      </a:pPr>
                      <a:r>
                        <a:rPr lang="en-US" sz="1000" b="0">
                          <a:latin typeface="微软雅黑" panose="020B0503020204020204" charset="-122"/>
                          <a:ea typeface="微软雅黑" panose="020B0503020204020204" charset="-122"/>
                          <a:cs typeface="宋体" panose="02010600030101010101" pitchFamily="2" charset="-122"/>
                        </a:rPr>
                        <a:t>Drive system</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cap="flat">
                      <a:noFill/>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Clutch system</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Wet multichip type</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0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Clutch operating system</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Cable operation</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Gearbox</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sz="1000" b="0">
                          <a:solidFill>
                            <a:schemeClr val="tx1"/>
                          </a:solidFill>
                          <a:latin typeface="微软雅黑" panose="020B0503020204020204" charset="-122"/>
                          <a:ea typeface="微软雅黑" panose="020B0503020204020204" charset="-122"/>
                          <a:cs typeface="微软雅黑" panose="020B0503020204020204" charset="-122"/>
                        </a:rPr>
                        <a:t>Normal mesh two-stage transmission, 6-speed</a:t>
                      </a:r>
                      <a:endParaRPr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0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Primary drive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a:solidFill>
                            <a:schemeClr val="tx1"/>
                          </a:solidFill>
                          <a:latin typeface="微软雅黑" panose="020B0503020204020204" charset="-122"/>
                          <a:ea typeface="微软雅黑" panose="020B0503020204020204" charset="-122"/>
                          <a:cs typeface="微软雅黑" panose="020B0503020204020204" charset="-122"/>
                          <a:sym typeface="+mn-ea"/>
                        </a:rPr>
                        <a:t>2.286（69/34）</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Final drive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altLang="en-US" sz="1000" b="0">
                          <a:solidFill>
                            <a:schemeClr val="tx1"/>
                          </a:solidFill>
                          <a:latin typeface="微软雅黑" panose="020B0503020204020204" charset="-122"/>
                          <a:ea typeface="微软雅黑" panose="020B0503020204020204" charset="-122"/>
                          <a:cs typeface="+mn-ea"/>
                        </a:rPr>
                        <a:t>3.769</a:t>
                      </a:r>
                      <a:endParaRPr lang="en-US" altLang="en-US" sz="1000" b="0">
                        <a:solidFill>
                          <a:schemeClr val="tx1"/>
                        </a:solidFill>
                        <a:latin typeface="微软雅黑" panose="020B0503020204020204" charset="-122"/>
                        <a:ea typeface="微软雅黑" panose="020B0503020204020204" charset="-122"/>
                        <a:cs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0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6">
                  <a:txBody>
                    <a:bodyPr/>
                    <a:p>
                      <a:pPr indent="0" algn="ctr">
                        <a:buNone/>
                      </a:pPr>
                      <a:r>
                        <a:rPr lang="en-US" sz="1000" b="0">
                          <a:latin typeface="微软雅黑" panose="020B0503020204020204" charset="-122"/>
                          <a:ea typeface="微软雅黑" panose="020B0503020204020204" charset="-122"/>
                          <a:cs typeface="宋体" panose="02010600030101010101" pitchFamily="2" charset="-122"/>
                        </a:rPr>
                        <a:t>Gear Ratio</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微软雅黑" panose="020B0503020204020204" charset="-122"/>
                          <a:ea typeface="微软雅黑" panose="020B0503020204020204" charset="-122"/>
                          <a:cs typeface="宋体" panose="02010600030101010101" pitchFamily="2" charset="-122"/>
                        </a:rPr>
                        <a:t>1th</a:t>
                      </a:r>
                      <a:endParaRPr lang="en-US" alt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2.357（43/15）</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000" b="0">
                          <a:latin typeface="微软雅黑" panose="020B0503020204020204" charset="-122"/>
                          <a:ea typeface="微软雅黑" panose="020B0503020204020204" charset="-122"/>
                          <a:cs typeface="宋体" panose="02010600030101010101" pitchFamily="2" charset="-122"/>
                        </a:rPr>
                        <a:t>2th</a:t>
                      </a:r>
                      <a:endParaRPr lang="en-US" alt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1.824 (46/14)</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0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000" b="0">
                          <a:latin typeface="微软雅黑" panose="020B0503020204020204" charset="-122"/>
                          <a:ea typeface="微软雅黑" panose="020B0503020204020204" charset="-122"/>
                          <a:cs typeface="宋体" panose="02010600030101010101" pitchFamily="2" charset="-122"/>
                        </a:rPr>
                        <a:t>3th</a:t>
                      </a:r>
                      <a:endParaRPr lang="en-US" alt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1.474 (40/19)</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0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000" b="0">
                          <a:latin typeface="微软雅黑" panose="020B0503020204020204" charset="-122"/>
                          <a:ea typeface="微软雅黑" panose="020B0503020204020204" charset="-122"/>
                          <a:cs typeface="宋体" panose="02010600030101010101" pitchFamily="2" charset="-122"/>
                        </a:rPr>
                        <a:t>4th</a:t>
                      </a:r>
                      <a:endParaRPr lang="en-US" alt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1.181(32/20)</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1000" b="0">
                          <a:latin typeface="微软雅黑" panose="020B0503020204020204" charset="-122"/>
                          <a:ea typeface="微软雅黑" panose="020B0503020204020204" charset="-122"/>
                          <a:cs typeface="宋体" panose="02010600030101010101" pitchFamily="2" charset="-122"/>
                        </a:rPr>
                        <a:t>5th</a:t>
                      </a:r>
                      <a:endParaRPr lang="en-US" alt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1.000(26/20)</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0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000" b="0">
                          <a:latin typeface="微软雅黑" panose="020B0503020204020204" charset="-122"/>
                          <a:ea typeface="微软雅黑" panose="020B0503020204020204" charset="-122"/>
                          <a:cs typeface="宋体" panose="02010600030101010101" pitchFamily="2" charset="-122"/>
                        </a:rPr>
                        <a:t>6th</a:t>
                      </a:r>
                      <a:endParaRPr lang="en-US" alt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0.846(23/20)</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Gear Shift Mode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zh-CN" altLang="en-US" sz="1000" b="0">
                          <a:solidFill>
                            <a:schemeClr val="tx1"/>
                          </a:solidFill>
                          <a:latin typeface="微软雅黑" panose="020B0503020204020204" charset="-122"/>
                          <a:ea typeface="微软雅黑" panose="020B0503020204020204" charset="-122"/>
                          <a:cs typeface="微软雅黑" panose="020B0503020204020204" charset="-122"/>
                        </a:rPr>
                        <a:t>international</a:t>
                      </a:r>
                      <a:r>
                        <a:rPr lang="en-US" altLang="zh-CN" sz="1000" b="0">
                          <a:solidFill>
                            <a:schemeClr val="tx1"/>
                          </a:solidFill>
                          <a:latin typeface="微软雅黑" panose="020B0503020204020204" charset="-122"/>
                          <a:ea typeface="微软雅黑" panose="020B0503020204020204" charset="-122"/>
                          <a:cs typeface="微软雅黑" panose="020B0503020204020204" charset="-122"/>
                        </a:rPr>
                        <a:t> </a:t>
                      </a:r>
                      <a:r>
                        <a:rPr lang="en-US" sz="1000" b="0">
                          <a:solidFill>
                            <a:schemeClr val="tx1"/>
                          </a:solidFill>
                          <a:latin typeface="微软雅黑" panose="020B0503020204020204" charset="-122"/>
                          <a:ea typeface="微软雅黑" panose="020B0503020204020204" charset="-122"/>
                          <a:cs typeface="微软雅黑" panose="020B0503020204020204" charset="-122"/>
                        </a:rPr>
                        <a:t>1-N-2-3-4-5-6</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035">
                <a:tc rowSpan="5">
                  <a:txBody>
                    <a:bodyPr/>
                    <a:p>
                      <a:pPr indent="0" algn="ctr">
                        <a:buNone/>
                      </a:pPr>
                      <a:r>
                        <a:rPr lang="en-US" sz="1000" b="0">
                          <a:latin typeface="微软雅黑" panose="020B0503020204020204" charset="-122"/>
                          <a:ea typeface="微软雅黑" panose="020B0503020204020204" charset="-122"/>
                          <a:cs typeface="宋体" panose="02010600030101010101" pitchFamily="2" charset="-122"/>
                        </a:rPr>
                        <a:t>Electricity</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Ignition system</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electron ignition</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Starting system</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electric starter</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0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Charging system</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900" b="0">
                          <a:solidFill>
                            <a:schemeClr val="tx1"/>
                          </a:solidFill>
                          <a:latin typeface="微软雅黑" panose="020B0503020204020204" charset="-122"/>
                          <a:ea typeface="微软雅黑" panose="020B0503020204020204" charset="-122"/>
                          <a:cs typeface="宋体" panose="02010600030101010101" pitchFamily="2" charset="-122"/>
                        </a:rPr>
                        <a:t>Three-phase output magnetic motor</a:t>
                      </a:r>
                      <a:endParaRPr lang="en-US" sz="9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微软雅黑" panose="020B0503020204020204" charset="-122"/>
                        </a:rPr>
                        <a:t>Regulator/rectifier</a:t>
                      </a:r>
                      <a:endParaRPr lang="en-US" sz="10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Three-phase full-wave rectification</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0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Lighting System</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Battery</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14" name="表格 13"/>
          <p:cNvGraphicFramePr/>
          <p:nvPr>
            <p:custDataLst>
              <p:tags r:id="rId3"/>
            </p:custDataLst>
          </p:nvPr>
        </p:nvGraphicFramePr>
        <p:xfrm>
          <a:off x="1459230" y="5546732"/>
          <a:ext cx="4521200" cy="1155700"/>
        </p:xfrm>
        <a:graphic>
          <a:graphicData uri="http://schemas.openxmlformats.org/drawingml/2006/table">
            <a:tbl>
              <a:tblPr firstRow="1" bandRow="1">
                <a:tableStyleId>{5940675A-B579-460E-94D1-54222C63F5DA}</a:tableStyleId>
              </a:tblPr>
              <a:tblGrid>
                <a:gridCol w="2256790"/>
                <a:gridCol w="2264410"/>
              </a:tblGrid>
              <a:tr h="167005">
                <a:tc>
                  <a:txBody>
                    <a:bodyPr/>
                    <a:p>
                      <a:pPr indent="0" algn="ctr">
                        <a:buNone/>
                      </a:pPr>
                      <a:r>
                        <a:rPr lang="en-US" sz="1000" b="1">
                          <a:latin typeface="微软雅黑" panose="020B0503020204020204" charset="-122"/>
                          <a:ea typeface="微软雅黑" panose="020B0503020204020204" charset="-122"/>
                          <a:cs typeface="宋体" panose="02010600030101010101" pitchFamily="2" charset="-122"/>
                          <a:sym typeface="+mn-ea"/>
                        </a:rPr>
                        <a:t>items</a:t>
                      </a:r>
                      <a:endParaRPr lang="en-US" altLang="en-US"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微软雅黑" panose="020B0503020204020204" charset="-122"/>
                          <a:ea typeface="微软雅黑" panose="020B0503020204020204" charset="-122"/>
                          <a:cs typeface="宋体" panose="02010600030101010101" pitchFamily="2" charset="-122"/>
                          <a:sym typeface="+mn-ea"/>
                        </a:rPr>
                        <a:t>specification</a:t>
                      </a:r>
                      <a:endParaRPr lang="en-US" altLang="en-US"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5100">
                <a:tc>
                  <a:txBody>
                    <a:bodyPr/>
                    <a:p>
                      <a:pPr indent="0">
                        <a:buNone/>
                      </a:pPr>
                      <a:r>
                        <a:rPr lang="en-US" sz="1000" b="0">
                          <a:latin typeface="微软雅黑" panose="020B0503020204020204" charset="-122"/>
                          <a:ea typeface="微软雅黑" panose="020B0503020204020204" charset="-122"/>
                          <a:cs typeface="微软雅黑" panose="020B0503020204020204" charset="-122"/>
                        </a:rPr>
                        <a:t>Engine idle</a:t>
                      </a:r>
                      <a:endParaRPr lang="en-US" sz="10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1600±100rpm</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465">
                <a:tc>
                  <a:txBody>
                    <a:bodyPr/>
                    <a:p>
                      <a:pPr indent="0">
                        <a:buNone/>
                      </a:pPr>
                      <a:r>
                        <a:rPr lang="en-US" sz="1000" b="0">
                          <a:latin typeface="微软雅黑" panose="020B0503020204020204" charset="-122"/>
                          <a:ea typeface="微软雅黑" panose="020B0503020204020204" charset="-122"/>
                          <a:cs typeface="微软雅黑" panose="020B0503020204020204" charset="-122"/>
                        </a:rPr>
                        <a:t>ECT Sensor resistance（</a:t>
                      </a:r>
                      <a:r>
                        <a:rPr lang="en-US" sz="900" b="0">
                          <a:latin typeface="微软雅黑" panose="020B0503020204020204" charset="-122"/>
                          <a:ea typeface="微软雅黑" panose="020B0503020204020204" charset="-122"/>
                          <a:cs typeface="微软雅黑" panose="020B0503020204020204" charset="-122"/>
                        </a:rPr>
                        <a:t>40°C/104°F）</a:t>
                      </a:r>
                      <a:endParaRPr lang="en-US" altLang="en-US" sz="9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1.0-1.2kΩ</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5100">
                <a:tc>
                  <a:txBody>
                    <a:bodyPr/>
                    <a:p>
                      <a:pPr indent="0">
                        <a:buNone/>
                      </a:pPr>
                      <a:r>
                        <a:rPr lang="en-US" sz="1000" b="0">
                          <a:latin typeface="微软雅黑" panose="020B0503020204020204" charset="-122"/>
                          <a:ea typeface="微软雅黑" panose="020B0503020204020204" charset="-122"/>
                          <a:cs typeface="微软雅黑" panose="020B0503020204020204" charset="-122"/>
                        </a:rPr>
                        <a:t>IAT </a:t>
                      </a:r>
                      <a:r>
                        <a:rPr lang="en-US" sz="1000">
                          <a:latin typeface="微软雅黑" panose="020B0503020204020204" charset="-122"/>
                          <a:ea typeface="微软雅黑" panose="020B0503020204020204" charset="-122"/>
                          <a:cs typeface="微软雅黑" panose="020B0503020204020204" charset="-122"/>
                          <a:sym typeface="+mn-ea"/>
                        </a:rPr>
                        <a:t>Sensor resistance</a:t>
                      </a:r>
                      <a:r>
                        <a:rPr lang="en-US" sz="1000" b="0">
                          <a:latin typeface="微软雅黑" panose="020B0503020204020204" charset="-122"/>
                          <a:ea typeface="微软雅黑" panose="020B0503020204020204" charset="-122"/>
                          <a:cs typeface="微软雅黑" panose="020B0503020204020204" charset="-122"/>
                        </a:rPr>
                        <a:t>（20°C/68°F）</a:t>
                      </a:r>
                      <a:endParaRPr lang="en-US" altLang="en-US" sz="10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2-4kΩ</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465">
                <a:tc>
                  <a:txBody>
                    <a:bodyPr/>
                    <a:p>
                      <a:pPr indent="0">
                        <a:buNone/>
                      </a:pPr>
                      <a:r>
                        <a:rPr lang="en-US" sz="1000" b="0">
                          <a:latin typeface="微软雅黑" panose="020B0503020204020204" charset="-122"/>
                          <a:ea typeface="微软雅黑" panose="020B0503020204020204" charset="-122"/>
                          <a:cs typeface="微软雅黑" panose="020B0503020204020204" charset="-122"/>
                        </a:rPr>
                        <a:t>Fuel injector resistance</a:t>
                      </a:r>
                      <a:r>
                        <a:rPr lang="en-US" sz="900" b="0">
                          <a:latin typeface="微软雅黑" panose="020B0503020204020204" charset="-122"/>
                          <a:ea typeface="微软雅黑" panose="020B0503020204020204" charset="-122"/>
                          <a:cs typeface="微软雅黑" panose="020B0503020204020204" charset="-122"/>
                        </a:rPr>
                        <a:t>（20°C/68°F）</a:t>
                      </a:r>
                      <a:endParaRPr lang="en-US" altLang="en-US" sz="9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11-13Ω</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5100">
                <a:tc>
                  <a:txBody>
                    <a:bodyPr/>
                    <a:p>
                      <a:pPr indent="0">
                        <a:buNone/>
                      </a:pPr>
                      <a:r>
                        <a:rPr sz="1000" b="0">
                          <a:latin typeface="微软雅黑" panose="020B0503020204020204" charset="-122"/>
                          <a:ea typeface="微软雅黑" panose="020B0503020204020204" charset="-122"/>
                          <a:cs typeface="微软雅黑" panose="020B0503020204020204" charset="-122"/>
                        </a:rPr>
                        <a:t>Oxygen sensor heater resistance</a:t>
                      </a:r>
                      <a:r>
                        <a:rPr lang="en-US" sz="1000" b="0">
                          <a:latin typeface="微软雅黑" panose="020B0503020204020204" charset="-122"/>
                          <a:ea typeface="微软雅黑" panose="020B0503020204020204" charset="-122"/>
                          <a:cs typeface="微软雅黑" panose="020B0503020204020204" charset="-122"/>
                        </a:rPr>
                        <a:t>（20°C/68°F）</a:t>
                      </a:r>
                      <a:endParaRPr lang="en-US" altLang="en-US" sz="10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10-40Ω</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465">
                <a:tc>
                  <a:txBody>
                    <a:bodyPr/>
                    <a:p>
                      <a:pPr indent="0">
                        <a:buNone/>
                      </a:pPr>
                      <a:r>
                        <a:rPr lang="en-US" sz="1000" b="0">
                          <a:latin typeface="微软雅黑" panose="020B0503020204020204" charset="-122"/>
                          <a:ea typeface="微软雅黑" panose="020B0503020204020204" charset="-122"/>
                          <a:cs typeface="微软雅黑" panose="020B0503020204020204" charset="-122"/>
                        </a:rPr>
                        <a:t>Idle motor resistance（25°C/77°F）</a:t>
                      </a:r>
                      <a:endParaRPr lang="en-US" altLang="en-US" sz="10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110-150Ω</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53" name="表格 52"/>
          <p:cNvGraphicFramePr/>
          <p:nvPr>
            <p:custDataLst>
              <p:tags r:id="rId4"/>
            </p:custDataLst>
          </p:nvPr>
        </p:nvGraphicFramePr>
        <p:xfrm>
          <a:off x="1453515" y="7040252"/>
          <a:ext cx="4524375" cy="614045"/>
        </p:xfrm>
        <a:graphic>
          <a:graphicData uri="http://schemas.openxmlformats.org/drawingml/2006/table">
            <a:tbl>
              <a:tblPr firstRow="1" bandRow="1">
                <a:tableStyleId>{5940675A-B579-460E-94D1-54222C63F5DA}</a:tableStyleId>
              </a:tblPr>
              <a:tblGrid>
                <a:gridCol w="2248535"/>
                <a:gridCol w="2275840"/>
              </a:tblGrid>
              <a:tr h="154940">
                <a:tc>
                  <a:txBody>
                    <a:bodyPr/>
                    <a:p>
                      <a:pPr indent="0" algn="ctr">
                        <a:buNone/>
                      </a:pPr>
                      <a:r>
                        <a:rPr lang="en-US" sz="1000" b="1">
                          <a:latin typeface="微软雅黑" panose="020B0503020204020204" charset="-122"/>
                          <a:ea typeface="微软雅黑" panose="020B0503020204020204" charset="-122"/>
                          <a:cs typeface="宋体" panose="02010600030101010101" pitchFamily="2" charset="-122"/>
                          <a:sym typeface="+mn-ea"/>
                        </a:rPr>
                        <a:t>items</a:t>
                      </a:r>
                      <a:endParaRPr lang="en-US" altLang="en-US"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微软雅黑" panose="020B0503020204020204" charset="-122"/>
                          <a:ea typeface="微软雅黑" panose="020B0503020204020204" charset="-122"/>
                          <a:cs typeface="宋体" panose="02010600030101010101" pitchFamily="2" charset="-122"/>
                          <a:sym typeface="+mn-ea"/>
                        </a:rPr>
                        <a:t>specification</a:t>
                      </a:r>
                      <a:endParaRPr lang="en-US" altLang="en-US"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035">
                <a:tc>
                  <a:txBody>
                    <a:bodyPr/>
                    <a:p>
                      <a:pPr indent="0">
                        <a:buNone/>
                      </a:pPr>
                      <a:r>
                        <a:rPr lang="en-US" sz="1000" b="0">
                          <a:latin typeface="微软雅黑" panose="020B0503020204020204" charset="-122"/>
                          <a:ea typeface="微软雅黑" panose="020B0503020204020204" charset="-122"/>
                          <a:cs typeface="宋体" panose="02010600030101010101" pitchFamily="2" charset="-122"/>
                        </a:rPr>
                        <a:t>Sparking plug</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CR8E</a:t>
                      </a:r>
                      <a:r>
                        <a:rPr lang="zh-CN" altLang="en-US" sz="1000" b="0">
                          <a:solidFill>
                            <a:schemeClr val="tx1"/>
                          </a:solidFill>
                          <a:latin typeface="微软雅黑" panose="020B0503020204020204" charset="-122"/>
                          <a:ea typeface="微软雅黑" panose="020B0503020204020204" charset="-122"/>
                          <a:cs typeface="微软雅黑" panose="020B0503020204020204" charset="-122"/>
                        </a:rPr>
                        <a:t>（</a:t>
                      </a:r>
                      <a:r>
                        <a:rPr lang="en-US" altLang="zh-CN" sz="1000" b="0">
                          <a:solidFill>
                            <a:schemeClr val="tx1"/>
                          </a:solidFill>
                          <a:latin typeface="微软雅黑" panose="020B0503020204020204" charset="-122"/>
                          <a:ea typeface="微软雅黑" panose="020B0503020204020204" charset="-122"/>
                          <a:cs typeface="微软雅黑" panose="020B0503020204020204" charset="-122"/>
                        </a:rPr>
                        <a:t>NGK</a:t>
                      </a:r>
                      <a:r>
                        <a:rPr lang="zh-CN" altLang="en-US" sz="1000" b="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035">
                <a:tc>
                  <a:txBody>
                    <a:bodyPr/>
                    <a:p>
                      <a:pPr indent="0">
                        <a:buNone/>
                      </a:pPr>
                      <a:r>
                        <a:rPr lang="en-US" sz="1000" b="0">
                          <a:latin typeface="微软雅黑" panose="020B0503020204020204" charset="-122"/>
                          <a:ea typeface="微软雅黑" panose="020B0503020204020204" charset="-122"/>
                          <a:cs typeface="宋体" panose="02010600030101010101" pitchFamily="2" charset="-122"/>
                        </a:rPr>
                        <a:t>Spark Plug Clearance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0.80-0.90</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035">
                <a:tc>
                  <a:txBody>
                    <a:bodyPr/>
                    <a:p>
                      <a:pPr indent="0">
                        <a:buNone/>
                      </a:pPr>
                      <a:r>
                        <a:rPr lang="zh-CN" altLang="en-US" sz="1000" b="0">
                          <a:latin typeface="微软雅黑" panose="020B0503020204020204" charset="-122"/>
                          <a:ea typeface="微软雅黑" panose="020B0503020204020204" charset="-122"/>
                          <a:cs typeface="宋体" panose="02010600030101010101" pitchFamily="2" charset="-122"/>
                        </a:rPr>
                        <a:t>Spark plug resistance</a:t>
                      </a:r>
                      <a:endParaRPr lang="zh-CN" alt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1000" b="0">
                          <a:solidFill>
                            <a:schemeClr val="tx1"/>
                          </a:solidFill>
                          <a:latin typeface="微软雅黑" panose="020B0503020204020204" charset="-122"/>
                          <a:ea typeface="微软雅黑" panose="020B0503020204020204" charset="-122"/>
                          <a:cs typeface="微软雅黑" panose="020B0503020204020204" charset="-122"/>
                        </a:rPr>
                        <a:t>5-8 KΩ</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54" name="表格 53"/>
          <p:cNvGraphicFramePr/>
          <p:nvPr>
            <p:custDataLst>
              <p:tags r:id="rId5"/>
            </p:custDataLst>
          </p:nvPr>
        </p:nvGraphicFramePr>
        <p:xfrm>
          <a:off x="1459230" y="8068945"/>
          <a:ext cx="4526280" cy="330200"/>
        </p:xfrm>
        <a:graphic>
          <a:graphicData uri="http://schemas.openxmlformats.org/drawingml/2006/table">
            <a:tbl>
              <a:tblPr firstRow="1" bandRow="1">
                <a:tableStyleId>{5940675A-B579-460E-94D1-54222C63F5DA}</a:tableStyleId>
              </a:tblPr>
              <a:tblGrid>
                <a:gridCol w="1410335"/>
                <a:gridCol w="1739265"/>
                <a:gridCol w="1376680"/>
              </a:tblGrid>
              <a:tr h="166370">
                <a:tc>
                  <a:txBody>
                    <a:bodyPr/>
                    <a:p>
                      <a:pPr indent="0" algn="ctr">
                        <a:buNone/>
                      </a:pPr>
                      <a:r>
                        <a:rPr lang="en-US" sz="1000" b="1">
                          <a:latin typeface="微软雅黑" panose="020B0503020204020204" charset="-122"/>
                          <a:ea typeface="微软雅黑" panose="020B0503020204020204" charset="-122"/>
                          <a:cs typeface="宋体" panose="02010600030101010101" pitchFamily="2" charset="-122"/>
                          <a:sym typeface="+mn-ea"/>
                        </a:rPr>
                        <a:t>items</a:t>
                      </a:r>
                      <a:endParaRPr lang="en-US" altLang="en-US"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1000" b="1">
                          <a:latin typeface="微软雅黑" panose="020B0503020204020204" charset="-122"/>
                          <a:ea typeface="微软雅黑" panose="020B0503020204020204" charset="-122"/>
                          <a:cs typeface="宋体" panose="02010600030101010101" pitchFamily="2" charset="-122"/>
                        </a:rPr>
                        <a:t>Standard value</a:t>
                      </a:r>
                      <a:endParaRPr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1000" b="1">
                          <a:latin typeface="微软雅黑" panose="020B0503020204020204" charset="-122"/>
                          <a:ea typeface="微软雅黑" panose="020B0503020204020204" charset="-122"/>
                          <a:cs typeface="宋体" panose="02010600030101010101" pitchFamily="2" charset="-122"/>
                        </a:rPr>
                        <a:t>limit  value</a:t>
                      </a:r>
                      <a:endParaRPr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3830">
                <a:tc>
                  <a:txBody>
                    <a:bodyPr/>
                    <a:p>
                      <a:pPr indent="0">
                        <a:buNone/>
                      </a:pPr>
                      <a:r>
                        <a:rPr lang="en-US" sz="1000" b="0">
                          <a:latin typeface="微软雅黑" panose="020B0503020204020204" charset="-122"/>
                          <a:ea typeface="微软雅黑" panose="020B0503020204020204" charset="-122"/>
                          <a:cs typeface="宋体" panose="02010600030101010101" pitchFamily="2" charset="-122"/>
                        </a:rPr>
                        <a:t>Start motor brush length</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　12.0-13.0（0.47-0.51）</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6.5（0.26）</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5" name="文本框 54"/>
          <p:cNvSpPr txBox="1"/>
          <p:nvPr/>
        </p:nvSpPr>
        <p:spPr>
          <a:xfrm>
            <a:off x="1416050" y="5323205"/>
            <a:ext cx="4531360" cy="245110"/>
          </a:xfrm>
          <a:prstGeom prst="rect">
            <a:avLst/>
          </a:prstGeom>
          <a:noFill/>
          <a:ln w="9525">
            <a:noFill/>
          </a:ln>
        </p:spPr>
        <p:txBody>
          <a:bodyPr wrap="square" anchor="ctr" anchorCtr="0">
            <a:spAutoFit/>
          </a:bodyPr>
          <a:p>
            <a:pPr indent="0" algn="ctr"/>
            <a:r>
              <a:rPr lang="en-US" altLang="zh-CN" sz="1000" b="1">
                <a:latin typeface="微软雅黑" panose="020B0503020204020204" charset="-122"/>
                <a:ea typeface="微软雅黑" panose="020B0503020204020204" charset="-122"/>
              </a:rPr>
              <a:t>EFI </a:t>
            </a:r>
            <a:r>
              <a:rPr lang="en-US" sz="1000" b="1">
                <a:latin typeface="微软雅黑" panose="020B0503020204020204" charset="-122"/>
                <a:ea typeface="微软雅黑" panose="020B0503020204020204" charset="-122"/>
                <a:cs typeface="宋体" panose="02010600030101010101" pitchFamily="2" charset="-122"/>
                <a:sym typeface="+mn-ea"/>
              </a:rPr>
              <a:t>specification</a:t>
            </a:r>
            <a:r>
              <a:rPr lang="en-US" altLang="zh-CN" sz="1000" b="1">
                <a:latin typeface="微软雅黑" panose="020B0503020204020204" charset="-122"/>
                <a:ea typeface="微软雅黑" panose="020B0503020204020204" charset="-122"/>
              </a:rPr>
              <a:t>   </a:t>
            </a:r>
            <a:r>
              <a:rPr sz="1000" baseline="19000" dirty="0">
                <a:latin typeface="微软雅黑" panose="020B0503020204020204" charset="-122"/>
                <a:ea typeface="微软雅黑" panose="020B0503020204020204" charset="-122"/>
                <a:cs typeface="微软雅黑" panose="020B0503020204020204" charset="-122"/>
              </a:rPr>
              <a:t>Measurement units</a:t>
            </a:r>
            <a:r>
              <a:rPr lang="zh-CN" sz="1000" baseline="19000" dirty="0">
                <a:latin typeface="微软雅黑" panose="020B0503020204020204" charset="-122"/>
                <a:ea typeface="微软雅黑" panose="020B0503020204020204" charset="-122"/>
                <a:cs typeface="微软雅黑" panose="020B0503020204020204" charset="-122"/>
              </a:rPr>
              <a:t>：</a:t>
            </a:r>
            <a:r>
              <a:rPr sz="1000" baseline="19000" dirty="0">
                <a:latin typeface="微软雅黑" panose="020B0503020204020204" charset="-122"/>
                <a:ea typeface="微软雅黑" panose="020B0503020204020204" charset="-122"/>
                <a:cs typeface="微软雅黑" panose="020B0503020204020204" charset="-122"/>
                <a:sym typeface="+mn-ea"/>
              </a:rPr>
              <a:t>mm</a:t>
            </a:r>
            <a:endParaRPr lang="zh-CN" altLang="en-US" sz="1000" b="1" baseline="19000" dirty="0">
              <a:latin typeface="微软雅黑" panose="020B0503020204020204" charset="-122"/>
              <a:ea typeface="微软雅黑" panose="020B0503020204020204" charset="-122"/>
              <a:cs typeface="微软雅黑" panose="020B0503020204020204" charset="-122"/>
              <a:sym typeface="+mn-ea"/>
            </a:endParaRPr>
          </a:p>
        </p:txBody>
      </p:sp>
      <p:sp>
        <p:nvSpPr>
          <p:cNvPr id="56" name="文本框 55"/>
          <p:cNvSpPr txBox="1"/>
          <p:nvPr/>
        </p:nvSpPr>
        <p:spPr>
          <a:xfrm>
            <a:off x="1454150" y="6793865"/>
            <a:ext cx="4537075" cy="245110"/>
          </a:xfrm>
          <a:prstGeom prst="rect">
            <a:avLst/>
          </a:prstGeom>
          <a:noFill/>
          <a:ln w="9525">
            <a:noFill/>
          </a:ln>
        </p:spPr>
        <p:txBody>
          <a:bodyPr wrap="square">
            <a:spAutoFit/>
          </a:bodyPr>
          <a:p>
            <a:pPr indent="0" algn="ctr"/>
            <a:r>
              <a:rPr lang="zh-CN" sz="1000" b="1">
                <a:latin typeface="微软雅黑" panose="020B0503020204020204" charset="-122"/>
                <a:ea typeface="微软雅黑" panose="020B0503020204020204" charset="-122"/>
              </a:rPr>
              <a:t>Ignition system specification</a:t>
            </a:r>
            <a:r>
              <a:rPr lang="en-US" altLang="zh-CN" sz="1000" b="1">
                <a:latin typeface="微软雅黑" panose="020B0503020204020204" charset="-122"/>
                <a:ea typeface="微软雅黑" panose="020B0503020204020204" charset="-122"/>
              </a:rPr>
              <a:t> </a:t>
            </a:r>
            <a:r>
              <a:rPr sz="1000" baseline="19000" dirty="0">
                <a:latin typeface="微软雅黑" panose="020B0503020204020204" charset="-122"/>
                <a:ea typeface="微软雅黑" panose="020B0503020204020204" charset="-122"/>
                <a:cs typeface="微软雅黑" panose="020B0503020204020204" charset="-122"/>
                <a:sym typeface="+mn-ea"/>
              </a:rPr>
              <a:t>Measurement units</a:t>
            </a:r>
            <a:r>
              <a:rPr lang="zh-CN" sz="1000" baseline="19000" dirty="0">
                <a:latin typeface="微软雅黑" panose="020B0503020204020204" charset="-122"/>
                <a:ea typeface="微软雅黑" panose="020B0503020204020204" charset="-122"/>
                <a:cs typeface="微软雅黑" panose="020B0503020204020204" charset="-122"/>
                <a:sym typeface="+mn-ea"/>
              </a:rPr>
              <a:t>：</a:t>
            </a:r>
            <a:r>
              <a:rPr sz="1000" baseline="19000" dirty="0">
                <a:latin typeface="微软雅黑" panose="020B0503020204020204" charset="-122"/>
                <a:ea typeface="微软雅黑" panose="020B0503020204020204" charset="-122"/>
                <a:cs typeface="微软雅黑" panose="020B0503020204020204" charset="-122"/>
                <a:sym typeface="+mn-ea"/>
              </a:rPr>
              <a:t>mm</a:t>
            </a:r>
            <a:endParaRPr lang="zh-CN" altLang="en-US" sz="1000" b="1" baseline="19000" dirty="0">
              <a:latin typeface="微软雅黑" panose="020B0503020204020204" charset="-122"/>
              <a:ea typeface="微软雅黑" panose="020B0503020204020204" charset="-122"/>
              <a:cs typeface="微软雅黑" panose="020B0503020204020204" charset="-122"/>
              <a:sym typeface="+mn-ea"/>
            </a:endParaRPr>
          </a:p>
        </p:txBody>
      </p:sp>
      <p:sp>
        <p:nvSpPr>
          <p:cNvPr id="57" name="文本框 56"/>
          <p:cNvSpPr txBox="1"/>
          <p:nvPr/>
        </p:nvSpPr>
        <p:spPr>
          <a:xfrm>
            <a:off x="1452880" y="7823835"/>
            <a:ext cx="4533265" cy="245110"/>
          </a:xfrm>
          <a:prstGeom prst="rect">
            <a:avLst/>
          </a:prstGeom>
          <a:noFill/>
          <a:ln w="9525">
            <a:noFill/>
          </a:ln>
        </p:spPr>
        <p:txBody>
          <a:bodyPr wrap="square">
            <a:spAutoFit/>
          </a:bodyPr>
          <a:p>
            <a:pPr indent="0" algn="ctr"/>
            <a:r>
              <a:rPr lang="zh-CN" sz="1000" b="1">
                <a:latin typeface="微软雅黑" panose="020B0503020204020204" charset="-122"/>
                <a:ea typeface="微软雅黑" panose="020B0503020204020204" charset="-122"/>
              </a:rPr>
              <a:t>Electric starter specifications</a:t>
            </a:r>
            <a:r>
              <a:rPr lang="en-US" altLang="zh-CN" sz="1000" b="1">
                <a:latin typeface="微软雅黑" panose="020B0503020204020204" charset="-122"/>
                <a:ea typeface="微软雅黑" panose="020B0503020204020204" charset="-122"/>
              </a:rPr>
              <a:t> </a:t>
            </a:r>
            <a:r>
              <a:rPr sz="1000" baseline="19000" dirty="0">
                <a:latin typeface="微软雅黑" panose="020B0503020204020204" charset="-122"/>
                <a:ea typeface="微软雅黑" panose="020B0503020204020204" charset="-122"/>
                <a:cs typeface="微软雅黑" panose="020B0503020204020204" charset="-122"/>
                <a:sym typeface="+mn-ea"/>
              </a:rPr>
              <a:t>Measurement units</a:t>
            </a:r>
            <a:r>
              <a:rPr lang="zh-CN" sz="1000" baseline="19000" dirty="0">
                <a:latin typeface="微软雅黑" panose="020B0503020204020204" charset="-122"/>
                <a:ea typeface="微软雅黑" panose="020B0503020204020204" charset="-122"/>
                <a:cs typeface="微软雅黑" panose="020B0503020204020204" charset="-122"/>
                <a:sym typeface="+mn-ea"/>
              </a:rPr>
              <a:t>：</a:t>
            </a:r>
            <a:r>
              <a:rPr sz="1000" baseline="19000" dirty="0">
                <a:latin typeface="微软雅黑" panose="020B0503020204020204" charset="-122"/>
                <a:ea typeface="微软雅黑" panose="020B0503020204020204" charset="-122"/>
                <a:cs typeface="微软雅黑" panose="020B0503020204020204" charset="-122"/>
                <a:sym typeface="+mn-ea"/>
              </a:rPr>
              <a:t>mm</a:t>
            </a:r>
            <a:endParaRPr lang="zh-CN" altLang="en-US" sz="1000" b="1" baseline="19000" dirty="0">
              <a:latin typeface="微软雅黑" panose="020B0503020204020204" charset="-122"/>
              <a:ea typeface="微软雅黑" panose="020B0503020204020204" charset="-122"/>
              <a:cs typeface="微软雅黑" panose="020B0503020204020204" charset="-122"/>
              <a:sym typeface="+mn-ea"/>
            </a:endParaRPr>
          </a:p>
        </p:txBody>
      </p:sp>
      <p:sp>
        <p:nvSpPr>
          <p:cNvPr id="16" name="object 5"/>
          <p:cNvSpPr/>
          <p:nvPr/>
        </p:nvSpPr>
        <p:spPr>
          <a:xfrm>
            <a:off x="714375" y="8059420"/>
            <a:ext cx="601345" cy="1004570"/>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8" name="文本框 17"/>
          <p:cNvSpPr txBox="1"/>
          <p:nvPr/>
        </p:nvSpPr>
        <p:spPr>
          <a:xfrm>
            <a:off x="723265" y="87763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7</a:t>
            </a:r>
            <a:endParaRPr lang="en-US" altLang="zh-CN" sz="1000">
              <a:solidFill>
                <a:schemeClr val="bg1"/>
              </a:solidFill>
              <a:latin typeface="黑体" panose="02010609060101010101" charset="-122"/>
              <a:ea typeface="黑体" panose="02010609060101010101" charset="-122"/>
            </a:endParaRPr>
          </a:p>
        </p:txBody>
      </p:sp>
      <p:sp>
        <p:nvSpPr>
          <p:cNvPr id="5" name="object 13"/>
          <p:cNvSpPr txBox="1"/>
          <p:nvPr>
            <p:custDataLst>
              <p:tags r:id="rId6"/>
            </p:custDataLst>
          </p:nvPr>
        </p:nvSpPr>
        <p:spPr>
          <a:xfrm>
            <a:off x="649605"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object 4"/>
          <p:cNvSpPr/>
          <p:nvPr/>
        </p:nvSpPr>
        <p:spPr>
          <a:xfrm>
            <a:off x="1343405" y="1635252"/>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0" name="object 8"/>
          <p:cNvSpPr/>
          <p:nvPr/>
        </p:nvSpPr>
        <p:spPr>
          <a:xfrm>
            <a:off x="1985518" y="7819263"/>
            <a:ext cx="3175" cy="3810"/>
          </a:xfrm>
          <a:custGeom>
            <a:avLst/>
            <a:gdLst/>
            <a:ahLst/>
            <a:cxnLst/>
            <a:rect l="l" t="t" r="r" b="b"/>
            <a:pathLst>
              <a:path w="3175" h="3809">
                <a:moveTo>
                  <a:pt x="0" y="3810"/>
                </a:moveTo>
                <a:lnTo>
                  <a:pt x="3048" y="3810"/>
                </a:lnTo>
                <a:lnTo>
                  <a:pt x="3048" y="0"/>
                </a:lnTo>
                <a:lnTo>
                  <a:pt x="0" y="0"/>
                </a:lnTo>
                <a:lnTo>
                  <a:pt x="0" y="3810"/>
                </a:lnTo>
                <a:close/>
              </a:path>
            </a:pathLst>
          </a:custGeom>
          <a:solidFill>
            <a:srgbClr val="000000"/>
          </a:solidFill>
        </p:spPr>
        <p:txBody>
          <a:bodyPr wrap="square" lIns="0" tIns="0" rIns="0" bIns="0" rtlCol="0"/>
          <a:p/>
        </p:txBody>
      </p:sp>
      <p:sp>
        <p:nvSpPr>
          <p:cNvPr id="14" name="object 12"/>
          <p:cNvSpPr/>
          <p:nvPr/>
        </p:nvSpPr>
        <p:spPr>
          <a:xfrm>
            <a:off x="1988566" y="7819644"/>
            <a:ext cx="3175" cy="3175"/>
          </a:xfrm>
          <a:custGeom>
            <a:avLst/>
            <a:gdLst/>
            <a:ahLst/>
            <a:cxnLst/>
            <a:rect l="l" t="t" r="r" b="b"/>
            <a:pathLst>
              <a:path w="3175" h="3175">
                <a:moveTo>
                  <a:pt x="3047" y="0"/>
                </a:moveTo>
                <a:lnTo>
                  <a:pt x="0" y="0"/>
                </a:lnTo>
                <a:lnTo>
                  <a:pt x="0" y="3047"/>
                </a:lnTo>
                <a:lnTo>
                  <a:pt x="3047" y="3047"/>
                </a:lnTo>
                <a:lnTo>
                  <a:pt x="3047" y="0"/>
                </a:lnTo>
                <a:close/>
              </a:path>
            </a:pathLst>
          </a:custGeom>
          <a:solidFill>
            <a:srgbClr val="000000"/>
          </a:solidFill>
        </p:spPr>
        <p:txBody>
          <a:bodyPr wrap="square" lIns="0" tIns="0" rIns="0" bIns="0" rtlCol="0"/>
          <a:p/>
        </p:txBody>
      </p:sp>
      <p:pic>
        <p:nvPicPr>
          <p:cNvPr id="2" name="图片 1" descr="图片4"/>
          <p:cNvPicPr>
            <a:picLocks noChangeAspect="1"/>
          </p:cNvPicPr>
          <p:nvPr/>
        </p:nvPicPr>
        <p:blipFill>
          <a:blip r:embed="rId1"/>
          <a:stretch>
            <a:fillRect/>
          </a:stretch>
        </p:blipFill>
        <p:spPr>
          <a:xfrm>
            <a:off x="4933950" y="1456055"/>
            <a:ext cx="1080000" cy="168108"/>
          </a:xfrm>
          <a:prstGeom prst="rect">
            <a:avLst/>
          </a:prstGeom>
        </p:spPr>
      </p:pic>
      <p:sp>
        <p:nvSpPr>
          <p:cNvPr id="46" name="文本框 45"/>
          <p:cNvSpPr txBox="1"/>
          <p:nvPr/>
        </p:nvSpPr>
        <p:spPr>
          <a:xfrm>
            <a:off x="1511300" y="1787525"/>
            <a:ext cx="4521200" cy="153670"/>
          </a:xfrm>
          <a:prstGeom prst="rect">
            <a:avLst/>
          </a:prstGeom>
          <a:noFill/>
          <a:ln w="9525">
            <a:noFill/>
          </a:ln>
        </p:spPr>
        <p:txBody>
          <a:bodyPr wrap="square" tIns="0" bIns="0" anchor="ctr" anchorCtr="0">
            <a:spAutoFit/>
          </a:bodyPr>
          <a:p>
            <a:pPr indent="0" algn="ctr"/>
            <a:r>
              <a:rPr lang="zh-CN" sz="1000" b="1">
                <a:latin typeface="微软雅黑" panose="020B0503020204020204" charset="-122"/>
                <a:ea typeface="微软雅黑" panose="020B0503020204020204" charset="-122"/>
                <a:sym typeface="+mn-ea"/>
              </a:rPr>
              <a:t>Start motor brush length</a:t>
            </a:r>
            <a:endParaRPr lang="zh-CN" sz="1000" b="1">
              <a:latin typeface="微软雅黑" panose="020B0503020204020204" charset="-122"/>
              <a:ea typeface="微软雅黑" panose="020B0503020204020204" charset="-122"/>
              <a:sym typeface="+mn-ea"/>
            </a:endParaRPr>
          </a:p>
        </p:txBody>
      </p:sp>
      <p:sp>
        <p:nvSpPr>
          <p:cNvPr id="47" name="文本框 46"/>
          <p:cNvSpPr txBox="1"/>
          <p:nvPr/>
        </p:nvSpPr>
        <p:spPr>
          <a:xfrm>
            <a:off x="1511300" y="3162935"/>
            <a:ext cx="4519930" cy="153670"/>
          </a:xfrm>
          <a:prstGeom prst="rect">
            <a:avLst/>
          </a:prstGeom>
          <a:noFill/>
          <a:ln w="9525">
            <a:noFill/>
          </a:ln>
        </p:spPr>
        <p:txBody>
          <a:bodyPr wrap="square" tIns="0" bIns="0" anchor="ctr" anchorCtr="0">
            <a:spAutoFit/>
          </a:bodyPr>
          <a:p>
            <a:pPr indent="0" algn="ctr"/>
            <a:r>
              <a:rPr lang="zh-CN" sz="1000" b="1">
                <a:latin typeface="微软雅黑" panose="020B0503020204020204" charset="-122"/>
                <a:ea typeface="微软雅黑" panose="020B0503020204020204" charset="-122"/>
              </a:rPr>
              <a:t>cooling system</a:t>
            </a:r>
            <a:endParaRPr lang="zh-CN" sz="1000" b="1">
              <a:latin typeface="微软雅黑" panose="020B0503020204020204" charset="-122"/>
              <a:ea typeface="微软雅黑" panose="020B0503020204020204" charset="-122"/>
            </a:endParaRPr>
          </a:p>
        </p:txBody>
      </p:sp>
      <p:graphicFrame>
        <p:nvGraphicFramePr>
          <p:cNvPr id="48" name="表格 47"/>
          <p:cNvGraphicFramePr/>
          <p:nvPr>
            <p:custDataLst>
              <p:tags r:id="rId2"/>
            </p:custDataLst>
          </p:nvPr>
        </p:nvGraphicFramePr>
        <p:xfrm>
          <a:off x="1510665" y="3376301"/>
          <a:ext cx="4522470" cy="1546860"/>
        </p:xfrm>
        <a:graphic>
          <a:graphicData uri="http://schemas.openxmlformats.org/drawingml/2006/table">
            <a:tbl>
              <a:tblPr firstRow="1" bandRow="1">
                <a:tableStyleId>{5940675A-B579-460E-94D1-54222C63F5DA}</a:tableStyleId>
              </a:tblPr>
              <a:tblGrid>
                <a:gridCol w="1349375"/>
                <a:gridCol w="1318260"/>
                <a:gridCol w="1854835"/>
              </a:tblGrid>
              <a:tr h="154940">
                <a:tc gridSpan="2">
                  <a:txBody>
                    <a:bodyPr/>
                    <a:p>
                      <a:pPr indent="0" algn="ctr">
                        <a:buNone/>
                      </a:pPr>
                      <a:r>
                        <a:rPr lang="en-US" sz="1000" b="1">
                          <a:latin typeface="微软雅黑" panose="020B0503020204020204" charset="-122"/>
                          <a:ea typeface="微软雅黑" panose="020B0503020204020204" charset="-122"/>
                          <a:cs typeface="宋体" panose="02010600030101010101" pitchFamily="2" charset="-122"/>
                          <a:sym typeface="+mn-ea"/>
                        </a:rPr>
                        <a:t>items</a:t>
                      </a:r>
                      <a:endParaRPr lang="en-US" altLang="en-US"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1">
                          <a:latin typeface="微软雅黑" panose="020B0503020204020204" charset="-122"/>
                          <a:ea typeface="微软雅黑" panose="020B0503020204020204" charset="-122"/>
                          <a:cs typeface="宋体" panose="02010600030101010101" pitchFamily="2" charset="-122"/>
                          <a:sym typeface="+mn-ea"/>
                        </a:rPr>
                        <a:t>specification</a:t>
                      </a:r>
                      <a:endParaRPr lang="en-US" altLang="en-US"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0815">
                <a:tc>
                  <a:txBody>
                    <a:bodyPr/>
                    <a:p>
                      <a:pPr indent="0">
                        <a:buNone/>
                      </a:pPr>
                      <a:r>
                        <a:rPr lang="en-US" sz="1000" b="0">
                          <a:latin typeface="微软雅黑" panose="020B0503020204020204" charset="-122"/>
                          <a:ea typeface="微软雅黑" panose="020B0503020204020204" charset="-122"/>
                          <a:cs typeface="宋体" panose="02010600030101010101" pitchFamily="2" charset="-122"/>
                        </a:rPr>
                        <a:t>Cooling capacity</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1000" b="0">
                          <a:latin typeface="微软雅黑" panose="020B0503020204020204" charset="-122"/>
                          <a:ea typeface="微软雅黑" panose="020B0503020204020204" charset="-122"/>
                          <a:cs typeface="宋体" panose="02010600030101010101" pitchFamily="2" charset="-122"/>
                        </a:rPr>
                        <a:t>radiator tank</a:t>
                      </a:r>
                      <a:endParaRPr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1.2 L</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gridSpan="2">
                  <a:txBody>
                    <a:bodyPr/>
                    <a:p>
                      <a:pPr indent="0" algn="l">
                        <a:buNone/>
                      </a:pPr>
                      <a:r>
                        <a:rPr lang="en-US" sz="1000" b="0">
                          <a:latin typeface="微软雅黑" panose="020B0503020204020204" charset="-122"/>
                          <a:ea typeface="微软雅黑" panose="020B0503020204020204" charset="-122"/>
                          <a:cs typeface="宋体" panose="02010600030101010101" pitchFamily="2" charset="-122"/>
                        </a:rPr>
                        <a:t>The radiator cap releases pressure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108-133 kPa</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035">
                <a:tc rowSpan="3">
                  <a:txBody>
                    <a:bodyPr/>
                    <a:p>
                      <a:pPr indent="0">
                        <a:buNone/>
                      </a:pPr>
                      <a:r>
                        <a:rPr lang="en-US" sz="1000" b="0">
                          <a:latin typeface="微软雅黑" panose="020B0503020204020204" charset="-122"/>
                          <a:ea typeface="微软雅黑" panose="020B0503020204020204" charset="-122"/>
                          <a:cs typeface="宋体" panose="02010600030101010101" pitchFamily="2" charset="-122"/>
                        </a:rPr>
                        <a:t>Thermostat</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Start turning on the temperature</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82±2℃</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Fully open temperature</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92°C</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0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valve lift</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Not less than 8 mm </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4320">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Recommended Antifreeze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900" b="0">
                          <a:solidFill>
                            <a:schemeClr val="tx1"/>
                          </a:solidFill>
                          <a:latin typeface="微软雅黑" panose="020B0503020204020204" charset="-122"/>
                          <a:ea typeface="微软雅黑" panose="020B0503020204020204" charset="-122"/>
                          <a:cs typeface="微软雅黑" panose="020B0503020204020204" charset="-122"/>
                        </a:rPr>
                        <a:t>Alcohol-free silicate coolant (Dongfeng Castrol LEC-II-25)）</a:t>
                      </a:r>
                      <a:endParaRPr lang="en-US" altLang="en-US" sz="9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035">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Standard coolant concentration</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900" b="0">
                          <a:solidFill>
                            <a:schemeClr val="tx1"/>
                          </a:solidFill>
                          <a:latin typeface="微软雅黑" panose="020B0503020204020204" charset="-122"/>
                          <a:ea typeface="微软雅黑" panose="020B0503020204020204" charset="-122"/>
                          <a:cs typeface="微软雅黑" panose="020B0503020204020204" charset="-122"/>
                        </a:rPr>
                        <a:t>1:1 mixture with distilled water</a:t>
                      </a:r>
                      <a:endParaRPr lang="en-US" sz="9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9" name="文本框 48"/>
          <p:cNvSpPr txBox="1"/>
          <p:nvPr/>
        </p:nvSpPr>
        <p:spPr>
          <a:xfrm>
            <a:off x="1495425" y="5011420"/>
            <a:ext cx="4509135" cy="153670"/>
          </a:xfrm>
          <a:prstGeom prst="rect">
            <a:avLst/>
          </a:prstGeom>
          <a:noFill/>
          <a:ln w="9525">
            <a:noFill/>
          </a:ln>
        </p:spPr>
        <p:txBody>
          <a:bodyPr wrap="square" tIns="0" bIns="0" anchor="ctr" anchorCtr="0">
            <a:spAutoFit/>
          </a:bodyPr>
          <a:p>
            <a:pPr indent="0" algn="ctr"/>
            <a:r>
              <a:rPr lang="zh-CN" sz="1000" b="1">
                <a:latin typeface="微软雅黑" panose="020B0503020204020204" charset="-122"/>
                <a:ea typeface="微软雅黑" panose="020B0503020204020204" charset="-122"/>
              </a:rPr>
              <a:t>Lubrication system specification</a:t>
            </a:r>
            <a:endParaRPr lang="zh-CN" sz="1000" b="1">
              <a:latin typeface="微软雅黑" panose="020B0503020204020204" charset="-122"/>
              <a:ea typeface="微软雅黑" panose="020B0503020204020204" charset="-122"/>
            </a:endParaRPr>
          </a:p>
        </p:txBody>
      </p:sp>
      <p:graphicFrame>
        <p:nvGraphicFramePr>
          <p:cNvPr id="50" name="表格 49"/>
          <p:cNvGraphicFramePr/>
          <p:nvPr>
            <p:custDataLst>
              <p:tags r:id="rId3"/>
            </p:custDataLst>
          </p:nvPr>
        </p:nvGraphicFramePr>
        <p:xfrm>
          <a:off x="1490345" y="5234947"/>
          <a:ext cx="4526915" cy="2163445"/>
        </p:xfrm>
        <a:graphic>
          <a:graphicData uri="http://schemas.openxmlformats.org/drawingml/2006/table">
            <a:tbl>
              <a:tblPr firstRow="1" bandRow="1">
                <a:tableStyleId>{5940675A-B579-460E-94D1-54222C63F5DA}</a:tableStyleId>
              </a:tblPr>
              <a:tblGrid>
                <a:gridCol w="691515"/>
                <a:gridCol w="1184910"/>
                <a:gridCol w="1834515"/>
                <a:gridCol w="815975"/>
              </a:tblGrid>
              <a:tr h="154940">
                <a:tc gridSpan="2">
                  <a:txBody>
                    <a:bodyPr/>
                    <a:p>
                      <a:pPr indent="0" algn="ctr">
                        <a:buNone/>
                      </a:pPr>
                      <a:r>
                        <a:rPr lang="en-US" sz="1000" b="1">
                          <a:latin typeface="微软雅黑" panose="020B0503020204020204" charset="-122"/>
                          <a:ea typeface="微软雅黑" panose="020B0503020204020204" charset="-122"/>
                          <a:cs typeface="宋体" panose="02010600030101010101" pitchFamily="2" charset="-122"/>
                          <a:sym typeface="+mn-ea"/>
                        </a:rPr>
                        <a:t>items</a:t>
                      </a:r>
                      <a:endParaRPr lang="en-US" altLang="en-US" sz="1000" b="1">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sz="1000" b="1">
                          <a:latin typeface="微软雅黑" panose="020B0503020204020204" charset="-122"/>
                          <a:ea typeface="微软雅黑" panose="020B0503020204020204" charset="-122"/>
                          <a:cs typeface="宋体" panose="02010600030101010101" pitchFamily="2" charset="-122"/>
                          <a:sym typeface="+mn-ea"/>
                        </a:rPr>
                        <a:t>Standard value</a:t>
                      </a:r>
                      <a:endParaRPr lang="en-US" altLang="en-US" sz="1000" b="1">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微软雅黑" panose="020B0503020204020204" charset="-122"/>
                          <a:ea typeface="微软雅黑" panose="020B0503020204020204" charset="-122"/>
                          <a:cs typeface="微软雅黑" panose="020B0503020204020204" charset="-122"/>
                          <a:sym typeface="+mn-ea"/>
                        </a:rPr>
                        <a:t>limit value</a:t>
                      </a:r>
                      <a:endParaRPr lang="en-US" sz="1000" b="1">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rowSpan="3">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engine oil capacity</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After oil change</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1.4 L</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sz="1000" b="0">
                          <a:solidFill>
                            <a:schemeClr val="tx1"/>
                          </a:solidFill>
                          <a:latin typeface="微软雅黑" panose="020B0503020204020204" charset="-122"/>
                          <a:ea typeface="微软雅黑" panose="020B0503020204020204" charset="-122"/>
                          <a:cs typeface="宋体" panose="02010600030101010101" pitchFamily="2" charset="-122"/>
                        </a:rPr>
                        <a:t>After changing the oil filter</a:t>
                      </a:r>
                      <a:endParaRPr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1.6 L</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a:solidFill>
                        <a:schemeClr val="tx1"/>
                      </a:solidFill>
                      <a:prstDash val="soli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After removing the engine</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a:solidFill>
                        <a:schemeClr val="tx1"/>
                      </a:solidFill>
                      <a:prstDash val="soli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 1.8 L</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 </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8470">
                <a:tc gridSpan="2">
                  <a:txBody>
                    <a:bodyPr/>
                    <a:p>
                      <a:pPr indent="0" algn="l">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Recommended engine oil</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lnTlToBr>
                      <a:noFill/>
                    </a:lnTlToBr>
                    <a:lnBlToTr>
                      <a:noFill/>
                    </a:lnBlToTr>
                    <a:noFill/>
                  </a:tcPr>
                </a:tc>
                <a:tc hMerge="1">
                  <a:tcPr>
                    <a:lnR w="12700" cap="flat" cmpd="sng">
                      <a:solidFill>
                        <a:schemeClr val="tx1"/>
                      </a:solidFill>
                      <a:prstDash val="solid"/>
                      <a:headEnd type="none" w="med" len="med"/>
                      <a:tailEnd type="none" w="med" len="med"/>
                    </a:lnR>
                    <a:lnT w="12700" cap="flat">
                      <a:solidFill>
                        <a:schemeClr val="tx1"/>
                      </a:solidFill>
                      <a:prstDash val="solid"/>
                    </a:lnT>
                    <a:lnB w="12700" cap="flat" cmpd="sng">
                      <a:solidFill>
                        <a:schemeClr val="tx1"/>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Recommended SG10W-50API service classification:SG or higher (except for oils marked as energy efficient on the round API service label)JASO T903 standard:MA viscosity:SAE 10W-50</a:t>
                      </a:r>
                      <a:endParaRPr 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51" name="object 20"/>
          <p:cNvGraphicFramePr>
            <a:graphicFrameLocks noGrp="1"/>
          </p:cNvGraphicFramePr>
          <p:nvPr>
            <p:custDataLst>
              <p:tags r:id="rId4"/>
            </p:custDataLst>
          </p:nvPr>
        </p:nvGraphicFramePr>
        <p:xfrm>
          <a:off x="1511300" y="2019300"/>
          <a:ext cx="4519930" cy="942340"/>
        </p:xfrm>
        <a:graphic>
          <a:graphicData uri="http://schemas.openxmlformats.org/drawingml/2006/table">
            <a:tbl>
              <a:tblPr firstRow="1" bandRow="1">
                <a:tableStyleId>{2D5ABB26-0587-4C30-8999-92F81FD0307C}</a:tableStyleId>
              </a:tblPr>
              <a:tblGrid>
                <a:gridCol w="1552575"/>
                <a:gridCol w="1550670"/>
                <a:gridCol w="1416685"/>
              </a:tblGrid>
              <a:tr h="155575">
                <a:tc gridSpan="2">
                  <a:txBody>
                    <a:bodyPr/>
                    <a:p>
                      <a:pPr marL="4445" algn="ctr">
                        <a:lnSpc>
                          <a:spcPct val="100000"/>
                        </a:lnSpc>
                        <a:spcBef>
                          <a:spcPts val="25"/>
                        </a:spcBef>
                      </a:pPr>
                      <a:r>
                        <a:rPr lang="en-US" sz="1000" b="1">
                          <a:latin typeface="微软雅黑" panose="020B0503020204020204" charset="-122"/>
                          <a:ea typeface="微软雅黑" panose="020B0503020204020204" charset="-122"/>
                          <a:cs typeface="宋体" panose="02010600030101010101" pitchFamily="2" charset="-122"/>
                          <a:sym typeface="+mn-ea"/>
                        </a:rPr>
                        <a:t>items</a:t>
                      </a:r>
                      <a:endParaRPr sz="1000" b="1" dirty="0">
                        <a:latin typeface="微软雅黑" panose="020B0503020204020204" charset="-122"/>
                        <a:ea typeface="微软雅黑" panose="020B0503020204020204" charset="-122"/>
                        <a:cs typeface="宋体" panose="02010600030101010101" pitchFamily="2" charset="-122"/>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cPr marL="0" marR="0" marT="0" marB="0"/>
                </a:tc>
                <a:tc>
                  <a:txBody>
                    <a:bodyPr/>
                    <a:p>
                      <a:pPr marL="3810" algn="ctr">
                        <a:lnSpc>
                          <a:spcPct val="100000"/>
                        </a:lnSpc>
                        <a:spcBef>
                          <a:spcPts val="25"/>
                        </a:spcBef>
                      </a:pPr>
                      <a:r>
                        <a:rPr lang="en-US" sz="1000" b="1">
                          <a:latin typeface="微软雅黑" panose="020B0503020204020204" charset="-122"/>
                          <a:ea typeface="微软雅黑" panose="020B0503020204020204" charset="-122"/>
                          <a:cs typeface="宋体" panose="02010600030101010101" pitchFamily="2" charset="-122"/>
                          <a:sym typeface="+mn-ea"/>
                        </a:rPr>
                        <a:t>specification</a:t>
                      </a:r>
                      <a:endParaRPr sz="1000" b="1" dirty="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972">
                <a:tc gridSpan="2">
                  <a:txBody>
                    <a:bodyPr/>
                    <a:p>
                      <a:pPr marL="19685">
                        <a:lnSpc>
                          <a:spcPct val="100000"/>
                        </a:lnSpc>
                        <a:spcBef>
                          <a:spcPts val="40"/>
                        </a:spcBef>
                      </a:pPr>
                      <a:r>
                        <a:rPr sz="1000" dirty="0">
                          <a:latin typeface="微软雅黑" panose="020B0503020204020204" charset="-122"/>
                          <a:ea typeface="微软雅黑" panose="020B0503020204020204" charset="-122"/>
                          <a:cs typeface="宋体" panose="02010600030101010101" pitchFamily="2" charset="-122"/>
                        </a:rPr>
                        <a:t>hrottle body identification number</a:t>
                      </a:r>
                      <a:endParaRPr sz="1000"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cPr marL="0" marR="0" marT="0" marB="0"/>
                </a:tc>
                <a:tc>
                  <a:txBody>
                    <a:bodyPr/>
                    <a:p>
                      <a:pPr marL="19685">
                        <a:lnSpc>
                          <a:spcPct val="100000"/>
                        </a:lnSpc>
                        <a:spcBef>
                          <a:spcPts val="40"/>
                        </a:spcBef>
                      </a:pPr>
                      <a:r>
                        <a:rPr lang="en-US" sz="1000" spc="-5" dirty="0">
                          <a:solidFill>
                            <a:schemeClr val="tx1"/>
                          </a:solidFill>
                          <a:latin typeface="微软雅黑" panose="020B0503020204020204" charset="-122"/>
                          <a:ea typeface="微软雅黑" panose="020B0503020204020204" charset="-122"/>
                          <a:cs typeface="宋体" panose="02010600030101010101" pitchFamily="2" charset="-122"/>
                        </a:rPr>
                        <a:t>450R</a:t>
                      </a:r>
                      <a:endParaRPr lang="en-US" sz="1000" spc="-5" dirty="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7480">
                <a:tc gridSpan="2">
                  <a:txBody>
                    <a:bodyPr/>
                    <a:p>
                      <a:pPr marL="19685">
                        <a:lnSpc>
                          <a:spcPct val="100000"/>
                        </a:lnSpc>
                        <a:spcBef>
                          <a:spcPts val="40"/>
                        </a:spcBef>
                      </a:pPr>
                      <a:r>
                        <a:rPr sz="1000" dirty="0">
                          <a:latin typeface="微软雅黑" panose="020B0503020204020204" charset="-122"/>
                          <a:ea typeface="微软雅黑" panose="020B0503020204020204" charset="-122"/>
                          <a:cs typeface="宋体" panose="02010600030101010101" pitchFamily="2" charset="-122"/>
                        </a:rPr>
                        <a:t>Fuel pressure at idle</a:t>
                      </a:r>
                      <a:endParaRPr sz="1000"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cPr marL="0" marR="0" marT="0" marB="0"/>
                </a:tc>
                <a:tc>
                  <a:txBody>
                    <a:bodyPr/>
                    <a:p>
                      <a:pPr marL="19685">
                        <a:lnSpc>
                          <a:spcPct val="100000"/>
                        </a:lnSpc>
                        <a:spcBef>
                          <a:spcPts val="40"/>
                        </a:spcBef>
                      </a:pPr>
                      <a:r>
                        <a:rPr sz="1000" spc="-5" dirty="0">
                          <a:solidFill>
                            <a:schemeClr val="tx1"/>
                          </a:solidFill>
                          <a:latin typeface="微软雅黑" panose="020B0503020204020204" charset="-122"/>
                          <a:ea typeface="微软雅黑" panose="020B0503020204020204" charset="-122"/>
                          <a:cs typeface="微软雅黑" panose="020B0503020204020204" charset="-122"/>
                        </a:rPr>
                        <a:t>3</a:t>
                      </a:r>
                      <a:r>
                        <a:rPr lang="en-US" sz="1000" spc="-5" dirty="0">
                          <a:solidFill>
                            <a:schemeClr val="tx1"/>
                          </a:solidFill>
                          <a:latin typeface="微软雅黑" panose="020B0503020204020204" charset="-122"/>
                          <a:ea typeface="微软雅黑" panose="020B0503020204020204" charset="-122"/>
                          <a:cs typeface="微软雅黑" panose="020B0503020204020204" charset="-122"/>
                        </a:rPr>
                        <a:t>8</a:t>
                      </a:r>
                      <a:r>
                        <a:rPr sz="1000" spc="-5" dirty="0">
                          <a:solidFill>
                            <a:schemeClr val="tx1"/>
                          </a:solidFill>
                          <a:latin typeface="微软雅黑" panose="020B0503020204020204" charset="-122"/>
                          <a:ea typeface="微软雅黑" panose="020B0503020204020204" charset="-122"/>
                          <a:cs typeface="微软雅黑" panose="020B0503020204020204" charset="-122"/>
                        </a:rPr>
                        <a:t>0Kpa±10kpa</a:t>
                      </a:r>
                      <a:endParaRPr sz="1000" spc="-5" dirty="0">
                        <a:solidFill>
                          <a:schemeClr val="tx1"/>
                        </a:solidFill>
                        <a:latin typeface="微软雅黑" panose="020B0503020204020204" charset="-122"/>
                        <a:ea typeface="微软雅黑" panose="020B0503020204020204" charset="-122"/>
                        <a:cs typeface="微软雅黑" panose="020B0503020204020204"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845">
                <a:tc gridSpan="2">
                  <a:txBody>
                    <a:bodyPr/>
                    <a:p>
                      <a:pPr marL="19685">
                        <a:lnSpc>
                          <a:spcPct val="100000"/>
                        </a:lnSpc>
                        <a:spcBef>
                          <a:spcPts val="25"/>
                        </a:spcBef>
                      </a:pPr>
                      <a:r>
                        <a:rPr sz="1000" dirty="0">
                          <a:latin typeface="微软雅黑" panose="020B0503020204020204" charset="-122"/>
                          <a:ea typeface="微软雅黑" panose="020B0503020204020204" charset="-122"/>
                          <a:cs typeface="微软雅黑" panose="020B0503020204020204" charset="-122"/>
                        </a:rPr>
                        <a:t>Fuel pump flow (12V, 380kpa)</a:t>
                      </a:r>
                      <a:endParaRPr sz="1000" dirty="0">
                        <a:latin typeface="微软雅黑" panose="020B0503020204020204" charset="-122"/>
                        <a:ea typeface="微软雅黑" panose="020B0503020204020204" charset="-122"/>
                        <a:cs typeface="微软雅黑" panose="020B0503020204020204" charset="-122"/>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cPr marL="0" marR="0" marT="0" marB="0"/>
                </a:tc>
                <a:tc>
                  <a:txBody>
                    <a:bodyPr/>
                    <a:p>
                      <a:pPr marL="19685">
                        <a:lnSpc>
                          <a:spcPct val="100000"/>
                        </a:lnSpc>
                        <a:spcBef>
                          <a:spcPts val="25"/>
                        </a:spcBef>
                      </a:pPr>
                      <a:r>
                        <a:rPr sz="1000" spc="-5" dirty="0">
                          <a:solidFill>
                            <a:schemeClr val="tx1"/>
                          </a:solidFill>
                          <a:latin typeface="微软雅黑" panose="020B0503020204020204" charset="-122"/>
                          <a:ea typeface="微软雅黑" panose="020B0503020204020204" charset="-122"/>
                          <a:cs typeface="宋体" panose="02010600030101010101" pitchFamily="2" charset="-122"/>
                        </a:rPr>
                        <a:t>≥</a:t>
                      </a:r>
                      <a:r>
                        <a:rPr lang="en-US" sz="1000" spc="-5" dirty="0">
                          <a:solidFill>
                            <a:schemeClr val="tx1"/>
                          </a:solidFill>
                          <a:latin typeface="微软雅黑" panose="020B0503020204020204" charset="-122"/>
                          <a:ea typeface="微软雅黑" panose="020B0503020204020204" charset="-122"/>
                          <a:cs typeface="宋体" panose="02010600030101010101" pitchFamily="2" charset="-122"/>
                        </a:rPr>
                        <a:t>30</a:t>
                      </a:r>
                      <a:r>
                        <a:rPr sz="1000" spc="-5" dirty="0">
                          <a:solidFill>
                            <a:schemeClr val="tx1"/>
                          </a:solidFill>
                          <a:latin typeface="微软雅黑" panose="020B0503020204020204" charset="-122"/>
                          <a:ea typeface="微软雅黑" panose="020B0503020204020204" charset="-122"/>
                          <a:cs typeface="宋体" panose="02010600030101010101" pitchFamily="2" charset="-122"/>
                        </a:rPr>
                        <a:t>L/h</a:t>
                      </a:r>
                      <a:endParaRPr sz="1000" spc="-5" dirty="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972">
                <a:tc rowSpan="2">
                  <a:txBody>
                    <a:bodyPr/>
                    <a:p>
                      <a:pPr>
                        <a:lnSpc>
                          <a:spcPct val="100000"/>
                        </a:lnSpc>
                        <a:spcBef>
                          <a:spcPts val="45"/>
                        </a:spcBef>
                      </a:pPr>
                      <a:endParaRPr sz="1000">
                        <a:latin typeface="微软雅黑" panose="020B0503020204020204" charset="-122"/>
                        <a:ea typeface="微软雅黑" panose="020B0503020204020204" charset="-122"/>
                        <a:cs typeface="Times New Roman" panose="02020603050405020304"/>
                      </a:endParaRPr>
                    </a:p>
                    <a:p>
                      <a:pPr marL="19685">
                        <a:lnSpc>
                          <a:spcPct val="100000"/>
                        </a:lnSpc>
                      </a:pPr>
                      <a:r>
                        <a:rPr lang="en-US" sz="1000" dirty="0">
                          <a:latin typeface="微软雅黑" panose="020B0503020204020204" charset="-122"/>
                          <a:ea typeface="微软雅黑" panose="020B0503020204020204" charset="-122"/>
                          <a:cs typeface="宋体" panose="02010600030101010101" pitchFamily="2" charset="-122"/>
                        </a:rPr>
                        <a:t>F</a:t>
                      </a:r>
                      <a:r>
                        <a:rPr sz="1000" dirty="0">
                          <a:latin typeface="微软雅黑" panose="020B0503020204020204" charset="-122"/>
                          <a:ea typeface="微软雅黑" panose="020B0503020204020204" charset="-122"/>
                          <a:cs typeface="宋体" panose="02010600030101010101" pitchFamily="2" charset="-122"/>
                        </a:rPr>
                        <a:t>uel oil supply system</a:t>
                      </a:r>
                      <a:endParaRPr sz="1000" dirty="0">
                        <a:latin typeface="微软雅黑" panose="020B0503020204020204" charset="-122"/>
                        <a:ea typeface="微软雅黑" panose="020B0503020204020204" charset="-122"/>
                        <a:cs typeface="宋体" panose="02010600030101010101" pitchFamily="2" charset="-122"/>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7780">
                        <a:lnSpc>
                          <a:spcPct val="100000"/>
                        </a:lnSpc>
                        <a:spcBef>
                          <a:spcPts val="40"/>
                        </a:spcBef>
                      </a:pPr>
                      <a:r>
                        <a:rPr sz="1000" dirty="0">
                          <a:latin typeface="微软雅黑" panose="020B0503020204020204" charset="-122"/>
                          <a:ea typeface="微软雅黑" panose="020B0503020204020204" charset="-122"/>
                          <a:cs typeface="宋体" panose="02010600030101010101" pitchFamily="2" charset="-122"/>
                        </a:rPr>
                        <a:t>Type</a:t>
                      </a:r>
                      <a:endParaRPr sz="1000"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685">
                        <a:lnSpc>
                          <a:spcPct val="100000"/>
                        </a:lnSpc>
                        <a:spcBef>
                          <a:spcPts val="40"/>
                        </a:spcBef>
                      </a:pPr>
                      <a:r>
                        <a:rPr sz="1000" dirty="0">
                          <a:solidFill>
                            <a:schemeClr val="tx1"/>
                          </a:solidFill>
                          <a:latin typeface="微软雅黑" panose="020B0503020204020204" charset="-122"/>
                          <a:ea typeface="微软雅黑" panose="020B0503020204020204" charset="-122"/>
                          <a:cs typeface="宋体" panose="02010600030101010101" pitchFamily="2" charset="-122"/>
                          <a:sym typeface="+mn-ea"/>
                        </a:rPr>
                        <a:t>Bosch EFI</a:t>
                      </a:r>
                      <a:r>
                        <a:rPr lang="en-US" sz="1000" dirty="0">
                          <a:solidFill>
                            <a:schemeClr val="tx1"/>
                          </a:solidFill>
                          <a:latin typeface="微软雅黑" panose="020B0503020204020204" charset="-122"/>
                          <a:ea typeface="微软雅黑" panose="020B0503020204020204" charset="-122"/>
                          <a:cs typeface="宋体" panose="02010600030101010101" pitchFamily="2" charset="-122"/>
                          <a:sym typeface="+mn-ea"/>
                        </a:rPr>
                        <a:t>/</a:t>
                      </a:r>
                      <a:endParaRPr lang="en-US" altLang="en-US" sz="1000" dirty="0">
                        <a:solidFill>
                          <a:schemeClr val="tx1"/>
                        </a:solidFill>
                        <a:latin typeface="微软雅黑" panose="020B0503020204020204" charset="-122"/>
                        <a:ea typeface="微软雅黑" panose="020B0503020204020204" charset="-122"/>
                        <a:cs typeface="宋体" panose="02010600030101010101" pitchFamily="2" charset="-122"/>
                        <a:sym typeface="+mn-ea"/>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971">
                <a:tc vMerge="1">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7780">
                        <a:lnSpc>
                          <a:spcPct val="100000"/>
                        </a:lnSpc>
                        <a:spcBef>
                          <a:spcPts val="40"/>
                        </a:spcBef>
                      </a:pPr>
                      <a:r>
                        <a:rPr sz="1000" dirty="0">
                          <a:latin typeface="微软雅黑" panose="020B0503020204020204" charset="-122"/>
                          <a:ea typeface="微软雅黑" panose="020B0503020204020204" charset="-122"/>
                          <a:cs typeface="宋体" panose="02010600030101010101" pitchFamily="2" charset="-122"/>
                        </a:rPr>
                        <a:t>Throttle valve hole</a:t>
                      </a:r>
                      <a:endParaRPr sz="1000" dirty="0">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9685">
                        <a:lnSpc>
                          <a:spcPct val="100000"/>
                        </a:lnSpc>
                        <a:spcBef>
                          <a:spcPts val="40"/>
                        </a:spcBef>
                      </a:pPr>
                      <a:r>
                        <a:rPr lang="en-US" sz="1000" spc="-5" dirty="0">
                          <a:solidFill>
                            <a:schemeClr val="tx1"/>
                          </a:solidFill>
                          <a:latin typeface="微软雅黑" panose="020B0503020204020204" charset="-122"/>
                          <a:ea typeface="微软雅黑" panose="020B0503020204020204" charset="-122"/>
                          <a:cs typeface="宋体" panose="02010600030101010101" pitchFamily="2" charset="-122"/>
                        </a:rPr>
                        <a:t>46</a:t>
                      </a:r>
                      <a:r>
                        <a:rPr sz="1000" spc="-5" dirty="0">
                          <a:solidFill>
                            <a:schemeClr val="tx1"/>
                          </a:solidFill>
                          <a:latin typeface="微软雅黑" panose="020B0503020204020204" charset="-122"/>
                          <a:ea typeface="微软雅黑" panose="020B0503020204020204" charset="-122"/>
                          <a:cs typeface="宋体" panose="02010600030101010101" pitchFamily="2" charset="-122"/>
                        </a:rPr>
                        <a:t>mm</a:t>
                      </a:r>
                      <a:endParaRPr sz="1000" spc="-5" dirty="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50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bl>
          </a:graphicData>
        </a:graphic>
      </p:graphicFrame>
      <p:sp>
        <p:nvSpPr>
          <p:cNvPr id="3" name="object 5"/>
          <p:cNvSpPr/>
          <p:nvPr/>
        </p:nvSpPr>
        <p:spPr>
          <a:xfrm>
            <a:off x="6170930" y="8046720"/>
            <a:ext cx="558165" cy="1004570"/>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1" name="文本框 10"/>
          <p:cNvSpPr txBox="1"/>
          <p:nvPr/>
        </p:nvSpPr>
        <p:spPr>
          <a:xfrm>
            <a:off x="6262370"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8</a:t>
            </a:r>
            <a:endParaRPr lang="en-US" altLang="zh-CN" sz="1000">
              <a:solidFill>
                <a:schemeClr val="bg1"/>
              </a:solidFill>
              <a:latin typeface="黑体" panose="02010609060101010101" charset="-122"/>
              <a:ea typeface="黑体" panose="02010609060101010101" charset="-122"/>
            </a:endParaRPr>
          </a:p>
        </p:txBody>
      </p:sp>
      <p:sp>
        <p:nvSpPr>
          <p:cNvPr id="4" name="object 13"/>
          <p:cNvSpPr txBox="1"/>
          <p:nvPr>
            <p:custDataLst>
              <p:tags r:id="rId5"/>
            </p:custDataLst>
          </p:nvPr>
        </p:nvSpPr>
        <p:spPr>
          <a:xfrm>
            <a:off x="606806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130505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p/>
        </p:txBody>
      </p:sp>
      <p:pic>
        <p:nvPicPr>
          <p:cNvPr id="2" name="图片 1" descr="图片4"/>
          <p:cNvPicPr>
            <a:picLocks noChangeAspect="1"/>
          </p:cNvPicPr>
          <p:nvPr/>
        </p:nvPicPr>
        <p:blipFill>
          <a:blip r:embed="rId1"/>
          <a:stretch>
            <a:fillRect/>
          </a:stretch>
        </p:blipFill>
        <p:spPr>
          <a:xfrm>
            <a:off x="1451610" y="1461770"/>
            <a:ext cx="1080000" cy="168108"/>
          </a:xfrm>
          <a:prstGeom prst="rect">
            <a:avLst/>
          </a:prstGeom>
        </p:spPr>
      </p:pic>
      <p:sp>
        <p:nvSpPr>
          <p:cNvPr id="16" name="object 5"/>
          <p:cNvSpPr/>
          <p:nvPr/>
        </p:nvSpPr>
        <p:spPr>
          <a:xfrm>
            <a:off x="721995" y="8053070"/>
            <a:ext cx="578485" cy="1004570"/>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8" name="文本框 17"/>
          <p:cNvSpPr txBox="1"/>
          <p:nvPr/>
        </p:nvSpPr>
        <p:spPr>
          <a:xfrm>
            <a:off x="730885" y="876998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9</a:t>
            </a:r>
            <a:endParaRPr lang="en-US" altLang="zh-CN" sz="1000">
              <a:solidFill>
                <a:schemeClr val="bg1"/>
              </a:solidFill>
              <a:latin typeface="黑体" panose="02010609060101010101" charset="-122"/>
              <a:ea typeface="黑体" panose="02010609060101010101" charset="-122"/>
            </a:endParaRPr>
          </a:p>
        </p:txBody>
      </p:sp>
      <p:graphicFrame>
        <p:nvGraphicFramePr>
          <p:cNvPr id="5" name="表格 4"/>
          <p:cNvGraphicFramePr/>
          <p:nvPr>
            <p:custDataLst>
              <p:tags r:id="rId2"/>
            </p:custDataLst>
          </p:nvPr>
        </p:nvGraphicFramePr>
        <p:xfrm>
          <a:off x="1461770" y="1968500"/>
          <a:ext cx="4526915" cy="2124710"/>
        </p:xfrm>
        <a:graphic>
          <a:graphicData uri="http://schemas.openxmlformats.org/drawingml/2006/table">
            <a:tbl>
              <a:tblPr firstRow="1" bandRow="1">
                <a:tableStyleId>{5940675A-B579-460E-94D1-54222C63F5DA}</a:tableStyleId>
              </a:tblPr>
              <a:tblGrid>
                <a:gridCol w="848995"/>
                <a:gridCol w="1135380"/>
                <a:gridCol w="614680"/>
                <a:gridCol w="1054100"/>
                <a:gridCol w="873760"/>
              </a:tblGrid>
              <a:tr h="212400">
                <a:tc gridSpan="3">
                  <a:txBody>
                    <a:bodyPr/>
                    <a:p>
                      <a:pPr indent="0" algn="ctr">
                        <a:buNone/>
                      </a:pPr>
                      <a:r>
                        <a:rPr lang="en-US" sz="1000" b="1">
                          <a:latin typeface="微软雅黑" panose="020B0503020204020204" charset="-122"/>
                          <a:ea typeface="微软雅黑" panose="020B0503020204020204" charset="-122"/>
                          <a:cs typeface="宋体" panose="02010600030101010101" pitchFamily="2" charset="-122"/>
                          <a:sym typeface="+mn-ea"/>
                        </a:rPr>
                        <a:t>items</a:t>
                      </a:r>
                      <a:endParaRPr lang="en-US" altLang="en-US" sz="1000" b="1">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sz="1000" b="1">
                          <a:latin typeface="微软雅黑" panose="020B0503020204020204" charset="-122"/>
                          <a:ea typeface="微软雅黑" panose="020B0503020204020204" charset="-122"/>
                          <a:cs typeface="宋体" panose="02010600030101010101" pitchFamily="2" charset="-122"/>
                          <a:sym typeface="+mn-ea"/>
                        </a:rPr>
                        <a:t>Standard value</a:t>
                      </a:r>
                      <a:endParaRPr lang="en-US" altLang="en-US" sz="1000" b="1">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微软雅黑" panose="020B0503020204020204" charset="-122"/>
                          <a:ea typeface="微软雅黑" panose="020B0503020204020204" charset="-122"/>
                          <a:cs typeface="微软雅黑" panose="020B0503020204020204" charset="-122"/>
                          <a:sym typeface="+mn-ea"/>
                        </a:rPr>
                        <a:t>limit value</a:t>
                      </a:r>
                      <a:endParaRPr lang="en-US" altLang="en-US" sz="1000" b="1">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rowSpan="7">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valve </a:t>
                      </a:r>
                      <a:endParaRPr lang="en-US" sz="1000" b="0">
                        <a:solidFill>
                          <a:schemeClr val="tx1"/>
                        </a:solidFill>
                        <a:latin typeface="微软雅黑" panose="020B0503020204020204" charset="-122"/>
                        <a:ea typeface="微软雅黑" panose="020B0503020204020204" charset="-122"/>
                        <a:cs typeface="微软雅黑" panose="020B0503020204020204" charset="-122"/>
                      </a:endParaRPr>
                    </a:p>
                    <a:p>
                      <a:pPr indent="0" algn="ctr">
                        <a:buNone/>
                      </a:pPr>
                      <a:r>
                        <a:rPr lang="en-US" altLang="zh-CN" sz="1000">
                          <a:solidFill>
                            <a:schemeClr val="tx1"/>
                          </a:solidFill>
                          <a:latin typeface="微软雅黑" panose="020B0503020204020204" charset="-122"/>
                          <a:ea typeface="微软雅黑" panose="020B0503020204020204" charset="-122"/>
                        </a:rPr>
                        <a:t> </a:t>
                      </a:r>
                      <a:endParaRPr lang="en-US" altLang="zh-CN"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l">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Outside diameter of valve stem</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Intake</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φ5.472-φ5.487</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φ</a:t>
                      </a:r>
                      <a:r>
                        <a:rPr lang="en-US" sz="1000" b="0">
                          <a:solidFill>
                            <a:schemeClr val="tx1"/>
                          </a:solidFill>
                          <a:latin typeface="微软雅黑" panose="020B0503020204020204" charset="-122"/>
                          <a:ea typeface="微软雅黑" panose="020B0503020204020204" charset="-122"/>
                          <a:cs typeface="Times New Roman" panose="02020603050405020304" charset="0"/>
                        </a:rPr>
                        <a:t>5</a:t>
                      </a:r>
                      <a:r>
                        <a:rPr lang="en-US" sz="1000" b="0">
                          <a:solidFill>
                            <a:schemeClr val="tx1"/>
                          </a:solidFill>
                          <a:latin typeface="微软雅黑" panose="020B0503020204020204" charset="-122"/>
                          <a:ea typeface="微软雅黑" panose="020B0503020204020204" charset="-122"/>
                          <a:cs typeface="宋体" panose="02010600030101010101" pitchFamily="2" charset="-122"/>
                        </a:rPr>
                        <a:t>.</a:t>
                      </a:r>
                      <a:r>
                        <a:rPr lang="en-US" sz="1000" b="0">
                          <a:solidFill>
                            <a:schemeClr val="tx1"/>
                          </a:solidFill>
                          <a:latin typeface="微软雅黑" panose="020B0503020204020204" charset="-122"/>
                          <a:ea typeface="微软雅黑" panose="020B0503020204020204" charset="-122"/>
                          <a:cs typeface="Times New Roman" panose="02020603050405020304" charset="0"/>
                        </a:rPr>
                        <a:t>4</a:t>
                      </a:r>
                      <a:r>
                        <a:rPr lang="en-US" sz="1000" b="0">
                          <a:solidFill>
                            <a:schemeClr val="tx1"/>
                          </a:solidFill>
                          <a:latin typeface="微软雅黑" panose="020B0503020204020204" charset="-122"/>
                          <a:ea typeface="微软雅黑" panose="020B0503020204020204" charset="-122"/>
                          <a:cs typeface="宋体" panose="02010600030101010101" pitchFamily="2" charset="-122"/>
                        </a:rPr>
                        <a:t>6</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Exhaust</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φ5.46-φ5.475</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φ</a:t>
                      </a:r>
                      <a:r>
                        <a:rPr lang="en-US" sz="1000" b="0">
                          <a:solidFill>
                            <a:schemeClr val="tx1"/>
                          </a:solidFill>
                          <a:latin typeface="微软雅黑" panose="020B0503020204020204" charset="-122"/>
                          <a:ea typeface="微软雅黑" panose="020B0503020204020204" charset="-122"/>
                          <a:cs typeface="Times New Roman" panose="02020603050405020304" charset="0"/>
                        </a:rPr>
                        <a:t>5</a:t>
                      </a:r>
                      <a:r>
                        <a:rPr lang="en-US" sz="1000" b="0">
                          <a:solidFill>
                            <a:schemeClr val="tx1"/>
                          </a:solidFill>
                          <a:latin typeface="微软雅黑" panose="020B0503020204020204" charset="-122"/>
                          <a:ea typeface="微软雅黑" panose="020B0503020204020204" charset="-122"/>
                          <a:cs typeface="宋体" panose="02010600030101010101" pitchFamily="2" charset="-122"/>
                        </a:rPr>
                        <a:t>.</a:t>
                      </a:r>
                      <a:r>
                        <a:rPr lang="en-US" sz="1000" b="0">
                          <a:solidFill>
                            <a:schemeClr val="tx1"/>
                          </a:solidFill>
                          <a:latin typeface="微软雅黑" panose="020B0503020204020204" charset="-122"/>
                          <a:ea typeface="微软雅黑" panose="020B0503020204020204" charset="-122"/>
                          <a:cs typeface="Times New Roman" panose="02020603050405020304" charset="0"/>
                        </a:rPr>
                        <a:t>4</a:t>
                      </a:r>
                      <a:r>
                        <a:rPr lang="en-US" sz="1000" b="0">
                          <a:solidFill>
                            <a:schemeClr val="tx1"/>
                          </a:solidFill>
                          <a:latin typeface="微软雅黑" panose="020B0503020204020204" charset="-122"/>
                          <a:ea typeface="微软雅黑" panose="020B0503020204020204" charset="-122"/>
                          <a:cs typeface="宋体" panose="02010600030101010101" pitchFamily="2" charset="-122"/>
                        </a:rPr>
                        <a:t>4</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indent="0" algn="l">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Valve tube diameter</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a:latin typeface="微软雅黑" panose="020B0503020204020204" charset="-122"/>
                          <a:ea typeface="微软雅黑" panose="020B0503020204020204" charset="-122"/>
                          <a:cs typeface="宋体" panose="02010600030101010101" pitchFamily="2" charset="-122"/>
                          <a:sym typeface="+mn-ea"/>
                        </a:rPr>
                        <a:t>Intake</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φ5.505-φ5.515</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φ5.</a:t>
                      </a:r>
                      <a:r>
                        <a:rPr lang="en-US" sz="1000" b="0">
                          <a:solidFill>
                            <a:schemeClr val="tx1"/>
                          </a:solidFill>
                          <a:latin typeface="微软雅黑" panose="020B0503020204020204" charset="-122"/>
                          <a:ea typeface="微软雅黑" panose="020B0503020204020204" charset="-122"/>
                          <a:cs typeface="Times New Roman" panose="02020603050405020304" charset="0"/>
                        </a:rPr>
                        <a:t>5</a:t>
                      </a:r>
                      <a:r>
                        <a:rPr lang="en-US" sz="1000" b="0">
                          <a:solidFill>
                            <a:schemeClr val="tx1"/>
                          </a:solidFill>
                          <a:latin typeface="微软雅黑" panose="020B0503020204020204" charset="-122"/>
                          <a:ea typeface="微软雅黑" panose="020B0503020204020204" charset="-122"/>
                          <a:cs typeface="宋体" panose="02010600030101010101" pitchFamily="2" charset="-122"/>
                        </a:rPr>
                        <a:t>35</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Exhaust</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φ5.505-φ5.515</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φ5.</a:t>
                      </a:r>
                      <a:r>
                        <a:rPr lang="en-US" sz="1000" b="0">
                          <a:solidFill>
                            <a:schemeClr val="tx1"/>
                          </a:solidFill>
                          <a:latin typeface="微软雅黑" panose="020B0503020204020204" charset="-122"/>
                          <a:ea typeface="微软雅黑" panose="020B0503020204020204" charset="-122"/>
                          <a:cs typeface="Times New Roman" panose="02020603050405020304" charset="0"/>
                        </a:rPr>
                        <a:t>5</a:t>
                      </a:r>
                      <a:r>
                        <a:rPr lang="en-US" sz="1000" b="0">
                          <a:solidFill>
                            <a:schemeClr val="tx1"/>
                          </a:solidFill>
                          <a:latin typeface="微软雅黑" panose="020B0503020204020204" charset="-122"/>
                          <a:ea typeface="微软雅黑" panose="020B0503020204020204" charset="-122"/>
                          <a:cs typeface="宋体" panose="02010600030101010101" pitchFamily="2" charset="-122"/>
                        </a:rPr>
                        <a:t>35</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p>
                      <a:pPr indent="0" algn="l">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Valve stem and tube clearance</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a:latin typeface="微软雅黑" panose="020B0503020204020204" charset="-122"/>
                          <a:ea typeface="微软雅黑" panose="020B0503020204020204" charset="-122"/>
                          <a:cs typeface="宋体" panose="02010600030101010101" pitchFamily="2" charset="-122"/>
                          <a:sym typeface="+mn-ea"/>
                        </a:rPr>
                        <a:t>Intake</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0.018-0.043</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0.07</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Exhaust</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0.03-0.055</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0.08</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2">
                  <a:txBody>
                    <a:bodyPr/>
                    <a:p>
                      <a:pPr indent="0" algn="l">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Valve seal tape width</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b"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1.</a:t>
                      </a:r>
                      <a:r>
                        <a:rPr lang="en-US" sz="1000" b="0">
                          <a:solidFill>
                            <a:schemeClr val="tx1"/>
                          </a:solidFill>
                          <a:latin typeface="微软雅黑" panose="020B0503020204020204" charset="-122"/>
                          <a:ea typeface="微软雅黑" panose="020B0503020204020204" charset="-122"/>
                          <a:cs typeface="Times New Roman" panose="02020603050405020304" charset="0"/>
                        </a:rPr>
                        <a:t>2</a:t>
                      </a:r>
                      <a:endParaRPr lang="en-US" altLang="en-US" sz="1000" b="0">
                        <a:solidFill>
                          <a:schemeClr val="tx1"/>
                        </a:solidFill>
                        <a:latin typeface="微软雅黑" panose="020B0503020204020204" charset="-122"/>
                        <a:ea typeface="微软雅黑" panose="020B0503020204020204" charset="-122"/>
                        <a:cs typeface="Times New Roman" panose="02020603050405020304" charset="0"/>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rowSpan="2">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 Cylinder Head</a:t>
                      </a:r>
                      <a:endParaRPr 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a:buNone/>
                      </a:pPr>
                      <a:r>
                        <a:rPr lang="en-US" sz="1000">
                          <a:latin typeface="微软雅黑" panose="020B0503020204020204" charset="-122"/>
                          <a:ea typeface="微软雅黑" panose="020B0503020204020204" charset="-122"/>
                          <a:cs typeface="宋体" panose="02010600030101010101" pitchFamily="2" charset="-122"/>
                          <a:sym typeface="+mn-ea"/>
                        </a:rPr>
                        <a:t>Planeness</a:t>
                      </a:r>
                      <a:endParaRPr lang="en-US" sz="1000">
                        <a:latin typeface="微软雅黑" panose="020B0503020204020204" charset="-122"/>
                        <a:ea typeface="微软雅黑" panose="020B0503020204020204" charset="-122"/>
                        <a:cs typeface="宋体" panose="02010600030101010101" pitchFamily="2" charset="-122"/>
                        <a:sym typeface="+mn-ea"/>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0.0</a:t>
                      </a:r>
                      <a:r>
                        <a:rPr lang="en-US" sz="1000" b="0">
                          <a:solidFill>
                            <a:schemeClr val="tx1"/>
                          </a:solidFill>
                          <a:latin typeface="微软雅黑" panose="020B0503020204020204" charset="-122"/>
                          <a:ea typeface="微软雅黑" panose="020B0503020204020204" charset="-122"/>
                          <a:cs typeface="Times New Roman" panose="02020603050405020304" charset="0"/>
                        </a:rPr>
                        <a:t>5</a:t>
                      </a:r>
                      <a:endParaRPr lang="en-US" altLang="en-US" sz="1000" b="0">
                        <a:solidFill>
                          <a:schemeClr val="tx1"/>
                        </a:solidFill>
                        <a:latin typeface="微软雅黑" panose="020B0503020204020204" charset="-122"/>
                        <a:ea typeface="微软雅黑" panose="020B0503020204020204" charset="-122"/>
                        <a:cs typeface="Times New Roman" panose="02020603050405020304" charset="0"/>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0.0</a:t>
                      </a:r>
                      <a:r>
                        <a:rPr lang="en-US" sz="1000" b="0">
                          <a:solidFill>
                            <a:schemeClr val="tx1"/>
                          </a:solidFill>
                          <a:latin typeface="微软雅黑" panose="020B0503020204020204" charset="-122"/>
                          <a:ea typeface="微软雅黑" panose="020B0503020204020204" charset="-122"/>
                          <a:cs typeface="Times New Roman" panose="02020603050405020304" charset="0"/>
                        </a:rPr>
                        <a:t>6</a:t>
                      </a:r>
                      <a:endParaRPr lang="en-US" altLang="en-US" sz="1000" b="0">
                        <a:solidFill>
                          <a:schemeClr val="tx1"/>
                        </a:solidFill>
                        <a:latin typeface="微软雅黑" panose="020B0503020204020204" charset="-122"/>
                        <a:ea typeface="微软雅黑" panose="020B0503020204020204" charset="-122"/>
                        <a:cs typeface="Times New Roman" panose="02020603050405020304" charset="0"/>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2">
                  <a:txBody>
                    <a:bodyPr/>
                    <a:p>
                      <a:pPr indent="0" algn="l">
                        <a:buNone/>
                      </a:pPr>
                      <a:r>
                        <a:rPr lang="en-US" sz="700" b="0">
                          <a:solidFill>
                            <a:schemeClr val="tx1"/>
                          </a:solidFill>
                          <a:latin typeface="微软雅黑" panose="020B0503020204020204" charset="-122"/>
                          <a:ea typeface="微软雅黑" panose="020B0503020204020204" charset="-122"/>
                          <a:cs typeface="宋体" panose="02010600030101010101" pitchFamily="2" charset="-122"/>
                        </a:rPr>
                        <a:t>Width of valve seat working surface</a:t>
                      </a:r>
                      <a:endParaRPr lang="en-US" sz="7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0.8</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 </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7" name="表格 6"/>
          <p:cNvGraphicFramePr/>
          <p:nvPr>
            <p:custDataLst>
              <p:tags r:id="rId3"/>
            </p:custDataLst>
          </p:nvPr>
        </p:nvGraphicFramePr>
        <p:xfrm>
          <a:off x="1461770" y="4093210"/>
          <a:ext cx="4526280" cy="881380"/>
        </p:xfrm>
        <a:graphic>
          <a:graphicData uri="http://schemas.openxmlformats.org/drawingml/2006/table">
            <a:tbl>
              <a:tblPr firstRow="1" bandRow="1">
                <a:tableStyleId>{5940675A-B579-460E-94D1-54222C63F5DA}</a:tableStyleId>
              </a:tblPr>
              <a:tblGrid>
                <a:gridCol w="1600200"/>
                <a:gridCol w="1557655"/>
                <a:gridCol w="1368425"/>
              </a:tblGrid>
              <a:tr h="220345">
                <a:tc>
                  <a:txBody>
                    <a:bodyPr/>
                    <a:p>
                      <a:pPr indent="0" algn="ctr">
                        <a:buNone/>
                      </a:pPr>
                      <a:r>
                        <a:rPr lang="en-US" sz="1000" b="1">
                          <a:latin typeface="微软雅黑" panose="020B0503020204020204" charset="-122"/>
                          <a:ea typeface="微软雅黑" panose="020B0503020204020204" charset="-122"/>
                          <a:cs typeface="宋体" panose="02010600030101010101" pitchFamily="2" charset="-122"/>
                          <a:sym typeface="+mn-ea"/>
                        </a:rPr>
                        <a:t>items</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1000" b="1">
                          <a:latin typeface="微软雅黑" panose="020B0503020204020204" charset="-122"/>
                          <a:ea typeface="微软雅黑" panose="020B0503020204020204" charset="-122"/>
                          <a:cs typeface="宋体" panose="02010600030101010101" pitchFamily="2" charset="-122"/>
                          <a:sym typeface="+mn-ea"/>
                        </a:rPr>
                        <a:t>Standard value</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微软雅黑" panose="020B0503020204020204" charset="-122"/>
                          <a:ea typeface="微软雅黑" panose="020B0503020204020204" charset="-122"/>
                          <a:cs typeface="微软雅黑" panose="020B0503020204020204" charset="-122"/>
                          <a:sym typeface="+mn-ea"/>
                        </a:rPr>
                        <a:t>limit value</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p>
                      <a:pPr indent="0" algn="l">
                        <a:buNone/>
                      </a:pPr>
                      <a:r>
                        <a:rPr lang="en-US" sz="900" b="0">
                          <a:solidFill>
                            <a:schemeClr val="tx1"/>
                          </a:solidFill>
                          <a:latin typeface="微软雅黑" panose="020B0503020204020204" charset="-122"/>
                          <a:ea typeface="微软雅黑" panose="020B0503020204020204" charset="-122"/>
                          <a:cs typeface="宋体" panose="02010600030101010101" pitchFamily="2" charset="-122"/>
                        </a:rPr>
                        <a:t>Valve spring free length</a:t>
                      </a:r>
                      <a:endParaRPr lang="en-US" sz="9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solidFill>
                            <a:schemeClr val="tx1"/>
                          </a:solidFill>
                          <a:latin typeface="微软雅黑" panose="020B0503020204020204" charset="-122"/>
                          <a:ea typeface="微软雅黑" panose="020B0503020204020204" charset="-122"/>
                          <a:cs typeface="微软雅黑" panose="020B0503020204020204" charset="-122"/>
                        </a:rPr>
                        <a:t>outer:47.5 inner:38.1</a:t>
                      </a:r>
                      <a:endParaRPr lang="en-US" altLang="en-US" sz="9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a:latin typeface="微软雅黑" panose="020B0503020204020204" charset="-122"/>
                          <a:ea typeface="微软雅黑" panose="020B0503020204020204" charset="-122"/>
                          <a:cs typeface="微软雅黑" panose="020B0503020204020204" charset="-122"/>
                          <a:sym typeface="+mn-ea"/>
                        </a:rPr>
                        <a:t>outer</a:t>
                      </a:r>
                      <a:r>
                        <a:rPr lang="en-US" sz="900" b="0">
                          <a:solidFill>
                            <a:schemeClr val="tx1"/>
                          </a:solidFill>
                          <a:latin typeface="微软雅黑" panose="020B0503020204020204" charset="-122"/>
                          <a:ea typeface="微软雅黑" panose="020B0503020204020204" charset="-122"/>
                          <a:cs typeface="微软雅黑" panose="020B0503020204020204" charset="-122"/>
                        </a:rPr>
                        <a:t>:47.35 </a:t>
                      </a:r>
                      <a:r>
                        <a:rPr lang="en-US" sz="900">
                          <a:latin typeface="微软雅黑" panose="020B0503020204020204" charset="-122"/>
                          <a:ea typeface="微软雅黑" panose="020B0503020204020204" charset="-122"/>
                          <a:cs typeface="微软雅黑" panose="020B0503020204020204" charset="-122"/>
                          <a:sym typeface="+mn-ea"/>
                        </a:rPr>
                        <a:t>inner</a:t>
                      </a:r>
                      <a:r>
                        <a:rPr lang="en-US" sz="900" b="0">
                          <a:solidFill>
                            <a:schemeClr val="tx1"/>
                          </a:solidFill>
                          <a:latin typeface="微软雅黑" panose="020B0503020204020204" charset="-122"/>
                          <a:ea typeface="微软雅黑" panose="020B0503020204020204" charset="-122"/>
                          <a:cs typeface="微软雅黑" panose="020B0503020204020204" charset="-122"/>
                        </a:rPr>
                        <a:t>:37.95</a:t>
                      </a:r>
                      <a:endParaRPr lang="en-US" altLang="en-US" sz="9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p>
                      <a:pPr indent="0" algn="l">
                        <a:buNone/>
                      </a:pPr>
                      <a:r>
                        <a:rPr lang="en-US" sz="900" b="0">
                          <a:solidFill>
                            <a:schemeClr val="tx1"/>
                          </a:solidFill>
                          <a:latin typeface="微软雅黑" panose="020B0503020204020204" charset="-122"/>
                          <a:ea typeface="微软雅黑" panose="020B0503020204020204" charset="-122"/>
                          <a:cs typeface="宋体" panose="02010600030101010101" pitchFamily="2" charset="-122"/>
                        </a:rPr>
                        <a:t>valve clearance</a:t>
                      </a:r>
                      <a:endParaRPr lang="en-US" sz="9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900">
                          <a:latin typeface="微软雅黑" panose="020B0503020204020204" charset="-122"/>
                          <a:ea typeface="微软雅黑" panose="020B0503020204020204" charset="-122"/>
                          <a:cs typeface="宋体" panose="02010600030101010101" pitchFamily="2" charset="-122"/>
                          <a:sym typeface="+mn-ea"/>
                        </a:rPr>
                        <a:t>Intake:</a:t>
                      </a:r>
                      <a:r>
                        <a:rPr lang="en-US" sz="900" b="0">
                          <a:solidFill>
                            <a:schemeClr val="tx1"/>
                          </a:solidFill>
                          <a:latin typeface="微软雅黑" panose="020B0503020204020204" charset="-122"/>
                          <a:ea typeface="微软雅黑" panose="020B0503020204020204" charset="-122"/>
                          <a:cs typeface="微软雅黑" panose="020B0503020204020204" charset="-122"/>
                        </a:rPr>
                        <a:t>0.1-0.15 </a:t>
                      </a:r>
                      <a:endParaRPr lang="en-US" sz="900" b="0">
                        <a:solidFill>
                          <a:schemeClr val="tx1"/>
                        </a:solidFill>
                        <a:latin typeface="微软雅黑" panose="020B0503020204020204" charset="-122"/>
                        <a:ea typeface="微软雅黑" panose="020B0503020204020204" charset="-122"/>
                        <a:cs typeface="微软雅黑" panose="020B0503020204020204" charset="-122"/>
                      </a:endParaRPr>
                    </a:p>
                    <a:p>
                      <a:pPr indent="0" algn="l">
                        <a:buNone/>
                      </a:pPr>
                      <a:r>
                        <a:rPr lang="en-US" sz="900" b="0">
                          <a:solidFill>
                            <a:schemeClr val="tx1"/>
                          </a:solidFill>
                          <a:latin typeface="微软雅黑" panose="020B0503020204020204" charset="-122"/>
                          <a:ea typeface="微软雅黑" panose="020B0503020204020204" charset="-122"/>
                          <a:cs typeface="微软雅黑" panose="020B0503020204020204" charset="-122"/>
                        </a:rPr>
                        <a:t> </a:t>
                      </a:r>
                      <a:r>
                        <a:rPr lang="en-US" sz="900">
                          <a:latin typeface="微软雅黑" panose="020B0503020204020204" charset="-122"/>
                          <a:ea typeface="微软雅黑" panose="020B0503020204020204" charset="-122"/>
                          <a:cs typeface="宋体" panose="02010600030101010101" pitchFamily="2" charset="-122"/>
                          <a:sym typeface="+mn-ea"/>
                        </a:rPr>
                        <a:t>Exhaust:</a:t>
                      </a:r>
                      <a:r>
                        <a:rPr lang="en-US" sz="900" b="0">
                          <a:solidFill>
                            <a:schemeClr val="tx1"/>
                          </a:solidFill>
                          <a:latin typeface="微软雅黑" panose="020B0503020204020204" charset="-122"/>
                          <a:ea typeface="微软雅黑" panose="020B0503020204020204" charset="-122"/>
                          <a:cs typeface="微软雅黑" panose="020B0503020204020204" charset="-122"/>
                        </a:rPr>
                        <a:t>0.15-0.2</a:t>
                      </a:r>
                      <a:endParaRPr lang="en-US" altLang="en-US" sz="9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900">
                          <a:latin typeface="微软雅黑" panose="020B0503020204020204" charset="-122"/>
                          <a:ea typeface="微软雅黑" panose="020B0503020204020204" charset="-122"/>
                          <a:cs typeface="宋体" panose="02010600030101010101" pitchFamily="2" charset="-122"/>
                          <a:sym typeface="+mn-ea"/>
                        </a:rPr>
                        <a:t>Intake</a:t>
                      </a:r>
                      <a:r>
                        <a:rPr lang="en-US" sz="900" b="0">
                          <a:solidFill>
                            <a:schemeClr val="tx1"/>
                          </a:solidFill>
                          <a:latin typeface="微软雅黑" panose="020B0503020204020204" charset="-122"/>
                          <a:ea typeface="微软雅黑" panose="020B0503020204020204" charset="-122"/>
                          <a:cs typeface="微软雅黑" panose="020B0503020204020204" charset="-122"/>
                        </a:rPr>
                        <a:t>＞0.17 </a:t>
                      </a:r>
                      <a:endParaRPr lang="en-US" sz="900" b="0">
                        <a:solidFill>
                          <a:schemeClr val="tx1"/>
                        </a:solidFill>
                        <a:latin typeface="微软雅黑" panose="020B0503020204020204" charset="-122"/>
                        <a:ea typeface="微软雅黑" panose="020B0503020204020204" charset="-122"/>
                        <a:cs typeface="微软雅黑" panose="020B0503020204020204" charset="-122"/>
                      </a:endParaRPr>
                    </a:p>
                    <a:p>
                      <a:pPr indent="0" algn="l">
                        <a:buNone/>
                      </a:pPr>
                      <a:r>
                        <a:rPr lang="en-US" sz="900">
                          <a:latin typeface="微软雅黑" panose="020B0503020204020204" charset="-122"/>
                          <a:ea typeface="微软雅黑" panose="020B0503020204020204" charset="-122"/>
                          <a:cs typeface="宋体" panose="02010600030101010101" pitchFamily="2" charset="-122"/>
                          <a:sym typeface="+mn-ea"/>
                        </a:rPr>
                        <a:t>Exhaust</a:t>
                      </a:r>
                      <a:r>
                        <a:rPr lang="en-US" sz="900" b="0">
                          <a:solidFill>
                            <a:schemeClr val="tx1"/>
                          </a:solidFill>
                          <a:latin typeface="微软雅黑" panose="020B0503020204020204" charset="-122"/>
                          <a:ea typeface="微软雅黑" panose="020B0503020204020204" charset="-122"/>
                          <a:cs typeface="微软雅黑" panose="020B0503020204020204" charset="-122"/>
                        </a:rPr>
                        <a:t>＞0.22</a:t>
                      </a:r>
                      <a:endParaRPr lang="en-US" altLang="en-US" sz="9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0345">
                <a:tc>
                  <a:txBody>
                    <a:bodyPr/>
                    <a:p>
                      <a:pPr indent="0" algn="l">
                        <a:buNone/>
                      </a:pPr>
                      <a:r>
                        <a:rPr lang="en-US" sz="900" b="0">
                          <a:solidFill>
                            <a:schemeClr val="tx1"/>
                          </a:solidFill>
                          <a:latin typeface="微软雅黑" panose="020B0503020204020204" charset="-122"/>
                          <a:ea typeface="微软雅黑" panose="020B0503020204020204" charset="-122"/>
                          <a:cs typeface="宋体" panose="02010600030101010101" pitchFamily="2" charset="-122"/>
                        </a:rPr>
                        <a:t>Camshaft base circle run-out</a:t>
                      </a:r>
                      <a:endParaRPr lang="en-US" sz="9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solidFill>
                            <a:schemeClr val="tx1"/>
                          </a:solidFill>
                          <a:latin typeface="微软雅黑" panose="020B0503020204020204" charset="-122"/>
                          <a:ea typeface="微软雅黑" panose="020B0503020204020204" charset="-122"/>
                          <a:cs typeface="宋体" panose="02010600030101010101" pitchFamily="2" charset="-122"/>
                        </a:rPr>
                        <a:t>0.02</a:t>
                      </a:r>
                      <a:endParaRPr lang="en-US" altLang="en-US" sz="9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900" b="0">
                          <a:solidFill>
                            <a:schemeClr val="tx1"/>
                          </a:solidFill>
                          <a:latin typeface="微软雅黑" panose="020B0503020204020204" charset="-122"/>
                          <a:ea typeface="微软雅黑" panose="020B0503020204020204" charset="-122"/>
                          <a:cs typeface="宋体" panose="02010600030101010101" pitchFamily="2" charset="-122"/>
                        </a:rPr>
                        <a:t>0.04</a:t>
                      </a:r>
                      <a:endParaRPr lang="en-US" altLang="en-US" sz="9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10" name="表格 9"/>
          <p:cNvGraphicFramePr/>
          <p:nvPr>
            <p:custDataLst>
              <p:tags r:id="rId4"/>
            </p:custDataLst>
          </p:nvPr>
        </p:nvGraphicFramePr>
        <p:xfrm>
          <a:off x="1458595" y="5344795"/>
          <a:ext cx="4530090" cy="3310890"/>
        </p:xfrm>
        <a:graphic>
          <a:graphicData uri="http://schemas.openxmlformats.org/drawingml/2006/table">
            <a:tbl>
              <a:tblPr firstRow="1" bandRow="1">
                <a:tableStyleId>{5940675A-B579-460E-94D1-54222C63F5DA}</a:tableStyleId>
              </a:tblPr>
              <a:tblGrid>
                <a:gridCol w="818515"/>
                <a:gridCol w="657860"/>
                <a:gridCol w="835025"/>
                <a:gridCol w="1346835"/>
                <a:gridCol w="871855"/>
              </a:tblGrid>
              <a:tr h="212400">
                <a:tc gridSpan="3">
                  <a:txBody>
                    <a:bodyPr/>
                    <a:p>
                      <a:pPr indent="0" algn="ctr">
                        <a:buNone/>
                      </a:pPr>
                      <a:r>
                        <a:rPr lang="en-US" sz="1000" b="1">
                          <a:latin typeface="微软雅黑" panose="020B0503020204020204" charset="-122"/>
                          <a:ea typeface="微软雅黑" panose="020B0503020204020204" charset="-122"/>
                          <a:cs typeface="宋体" panose="02010600030101010101" pitchFamily="2" charset="-122"/>
                          <a:sym typeface="+mn-ea"/>
                        </a:rPr>
                        <a:t>items</a:t>
                      </a:r>
                      <a:endParaRPr lang="en-US" altLang="en-US" sz="1000" b="1">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sz="1000" b="1">
                          <a:latin typeface="微软雅黑" panose="020B0503020204020204" charset="-122"/>
                          <a:ea typeface="微软雅黑" panose="020B0503020204020204" charset="-122"/>
                          <a:cs typeface="宋体" panose="02010600030101010101" pitchFamily="2" charset="-122"/>
                          <a:sym typeface="+mn-ea"/>
                        </a:rPr>
                        <a:t>Standard value</a:t>
                      </a:r>
                      <a:endParaRPr lang="en-US" altLang="en-US" sz="1000" b="1">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微软雅黑" panose="020B0503020204020204" charset="-122"/>
                          <a:ea typeface="微软雅黑" panose="020B0503020204020204" charset="-122"/>
                          <a:cs typeface="微软雅黑" panose="020B0503020204020204" charset="-122"/>
                          <a:sym typeface="+mn-ea"/>
                        </a:rPr>
                        <a:t>limit value</a:t>
                      </a:r>
                      <a:endParaRPr lang="en-US" altLang="en-US" sz="1000" b="1">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rowSpan="3">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  cylinder</a:t>
                      </a:r>
                      <a:endParaRPr 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a:buNone/>
                      </a:pPr>
                      <a:r>
                        <a:rPr lang="en-US" sz="900" b="0">
                          <a:solidFill>
                            <a:schemeClr val="tx1"/>
                          </a:solidFill>
                          <a:latin typeface="微软雅黑" panose="020B0503020204020204" charset="-122"/>
                          <a:ea typeface="微软雅黑" panose="020B0503020204020204" charset="-122"/>
                          <a:cs typeface="宋体" panose="02010600030101010101" pitchFamily="2" charset="-122"/>
                        </a:rPr>
                        <a:t>cylinder bore</a:t>
                      </a:r>
                      <a:endParaRPr lang="en-US" sz="9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φ94.5-φ94.52</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φ94.528</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09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lgn="l">
                        <a:buNone/>
                      </a:pPr>
                      <a:r>
                        <a:rPr lang="en-US" sz="900" b="0">
                          <a:solidFill>
                            <a:schemeClr val="tx1"/>
                          </a:solidFill>
                          <a:latin typeface="微软雅黑" panose="020B0503020204020204" charset="-122"/>
                          <a:ea typeface="微软雅黑" panose="020B0503020204020204" charset="-122"/>
                          <a:cs typeface="宋体" panose="02010600030101010101" pitchFamily="2" charset="-122"/>
                        </a:rPr>
                        <a:t>Out of roundness</a:t>
                      </a:r>
                      <a:endParaRPr lang="en-US" sz="9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0.05</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0.01</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2">
                  <a:txBody>
                    <a:bodyPr/>
                    <a:p>
                      <a:pPr indent="0" algn="l">
                        <a:buNone/>
                      </a:pPr>
                      <a:r>
                        <a:rPr lang="en-US" sz="900" b="0">
                          <a:solidFill>
                            <a:schemeClr val="tx1"/>
                          </a:solidFill>
                          <a:latin typeface="微软雅黑" panose="020B0503020204020204" charset="-122"/>
                          <a:ea typeface="微软雅黑" panose="020B0503020204020204" charset="-122"/>
                          <a:cs typeface="宋体" panose="02010600030101010101" pitchFamily="2" charset="-122"/>
                        </a:rPr>
                        <a:t>Flatness of cylinder surface</a:t>
                      </a:r>
                      <a:endParaRPr lang="en-US" sz="9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0.03</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0.05</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rowSpan="9">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Piston</a:t>
                      </a:r>
                      <a:endParaRPr lang="en-US" sz="1000" b="0">
                        <a:solidFill>
                          <a:schemeClr val="tx1"/>
                        </a:solidFill>
                        <a:latin typeface="微软雅黑" panose="020B0503020204020204" charset="-122"/>
                        <a:ea typeface="微软雅黑" panose="020B0503020204020204" charset="-122"/>
                        <a:cs typeface="微软雅黑" panose="020B0503020204020204" charset="-122"/>
                      </a:endParaRPr>
                    </a:p>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Piston ring</a:t>
                      </a:r>
                      <a:endParaRPr lang="en-US" sz="1000" b="0">
                        <a:solidFill>
                          <a:schemeClr val="tx1"/>
                        </a:solidFill>
                        <a:latin typeface="微软雅黑" panose="020B0503020204020204" charset="-122"/>
                        <a:ea typeface="微软雅黑" panose="020B0503020204020204" charset="-122"/>
                        <a:cs typeface="微软雅黑" panose="020B0503020204020204" charset="-122"/>
                      </a:endParaRPr>
                    </a:p>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Piston pin</a:t>
                      </a:r>
                      <a:endParaRPr 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a:buNone/>
                      </a:pPr>
                      <a:r>
                        <a:rPr lang="en-US" sz="900" b="0">
                          <a:solidFill>
                            <a:schemeClr val="tx1"/>
                          </a:solidFill>
                          <a:latin typeface="微软雅黑" panose="020B0503020204020204" charset="-122"/>
                          <a:ea typeface="微软雅黑" panose="020B0503020204020204" charset="-122"/>
                          <a:cs typeface="宋体" panose="02010600030101010101" pitchFamily="2" charset="-122"/>
                        </a:rPr>
                        <a:t>piston outside diameter</a:t>
                      </a:r>
                      <a:endParaRPr lang="en-US" sz="9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φ94.453-φ94.467</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φ94.43</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lgn="l">
                        <a:buNone/>
                      </a:pPr>
                      <a:r>
                        <a:rPr lang="en-US" sz="900" b="0">
                          <a:solidFill>
                            <a:schemeClr val="tx1"/>
                          </a:solidFill>
                          <a:latin typeface="微软雅黑" panose="020B0503020204020204" charset="-122"/>
                          <a:ea typeface="微软雅黑" panose="020B0503020204020204" charset="-122"/>
                          <a:cs typeface="宋体" panose="02010600030101010101" pitchFamily="2" charset="-122"/>
                        </a:rPr>
                        <a:t>Inner diameter of piston pin hole</a:t>
                      </a:r>
                      <a:endParaRPr lang="en-US" sz="9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φ20.004-φ20.01</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φ20.015</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lgn="l">
                        <a:buNone/>
                      </a:pPr>
                      <a:r>
                        <a:rPr lang="en-US" sz="900" b="0">
                          <a:solidFill>
                            <a:schemeClr val="tx1"/>
                          </a:solidFill>
                          <a:latin typeface="微软雅黑" panose="020B0503020204020204" charset="-122"/>
                          <a:ea typeface="微软雅黑" panose="020B0503020204020204" charset="-122"/>
                          <a:cs typeface="宋体" panose="02010600030101010101" pitchFamily="2" charset="-122"/>
                        </a:rPr>
                        <a:t>Piston pin and piston pin bore clearance</a:t>
                      </a:r>
                      <a:endParaRPr lang="en-US" sz="9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0.004-0 .018</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0.025</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p>
                      <a:pPr indent="0" algn="l">
                        <a:buNone/>
                      </a:pPr>
                      <a:r>
                        <a:rPr lang="en-US" sz="700" b="0">
                          <a:solidFill>
                            <a:schemeClr val="tx1"/>
                          </a:solidFill>
                          <a:latin typeface="微软雅黑" panose="020B0503020204020204" charset="-122"/>
                          <a:ea typeface="微软雅黑" panose="020B0503020204020204" charset="-122"/>
                          <a:cs typeface="宋体" panose="02010600030101010101" pitchFamily="2" charset="-122"/>
                        </a:rPr>
                        <a:t>Piston ring closing clearance</a:t>
                      </a:r>
                      <a:endParaRPr lang="en-US" sz="7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700" b="0">
                          <a:solidFill>
                            <a:schemeClr val="tx1"/>
                          </a:solidFill>
                          <a:latin typeface="微软雅黑" panose="020B0503020204020204" charset="-122"/>
                          <a:ea typeface="微软雅黑" panose="020B0503020204020204" charset="-122"/>
                          <a:cs typeface="微软雅黑" panose="020B0503020204020204" charset="-122"/>
                        </a:rPr>
                        <a:t>top ring/second ring</a:t>
                      </a:r>
                      <a:endParaRPr lang="en-US" sz="700" b="0">
                        <a:solidFill>
                          <a:schemeClr val="tx1"/>
                        </a:solidFill>
                        <a:latin typeface="微软雅黑" panose="020B0503020204020204" charset="-122"/>
                        <a:ea typeface="微软雅黑" panose="020B0503020204020204" charset="-122"/>
                        <a:cs typeface="微软雅黑" panose="020B0503020204020204" charset="-122"/>
                      </a:endParaRPr>
                    </a:p>
                  </a:txBody>
                  <a:tcPr marL="3619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0.2-0.35</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0.5</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algn="l">
                        <a:buClrTx/>
                        <a:buSzTx/>
                        <a:buFontTx/>
                        <a:buNone/>
                      </a:pPr>
                      <a:r>
                        <a:rPr lang="en-US" sz="700" b="0">
                          <a:solidFill>
                            <a:schemeClr val="tx1"/>
                          </a:solidFill>
                          <a:latin typeface="微软雅黑" panose="020B0503020204020204" charset="-122"/>
                          <a:ea typeface="微软雅黑" panose="020B0503020204020204" charset="-122"/>
                          <a:cs typeface="微软雅黑" panose="020B0503020204020204" charset="-122"/>
                        </a:rPr>
                        <a:t>oilring</a:t>
                      </a:r>
                      <a:endParaRPr lang="en-US" sz="700" b="0">
                        <a:solidFill>
                          <a:schemeClr val="tx1"/>
                        </a:solidFill>
                        <a:latin typeface="微软雅黑" panose="020B0503020204020204" charset="-122"/>
                        <a:ea typeface="微软雅黑" panose="020B0503020204020204" charset="-122"/>
                        <a:cs typeface="微软雅黑" panose="020B0503020204020204" charset="-122"/>
                      </a:endParaRPr>
                    </a:p>
                  </a:txBody>
                  <a:tcPr marL="3619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0.2-0.7</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1.4</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p>
                      <a:pPr indent="0" algn="l">
                        <a:buNone/>
                      </a:pPr>
                      <a:r>
                        <a:rPr lang="en-US" sz="700" b="0">
                          <a:solidFill>
                            <a:schemeClr val="tx1"/>
                          </a:solidFill>
                          <a:latin typeface="微软雅黑" panose="020B0503020204020204" charset="-122"/>
                          <a:ea typeface="微软雅黑" panose="020B0503020204020204" charset="-122"/>
                          <a:cs typeface="宋体" panose="02010600030101010101" pitchFamily="2" charset="-122"/>
                        </a:rPr>
                        <a:t>Piston ring and piston ring groove clearance</a:t>
                      </a:r>
                      <a:endParaRPr lang="en-US" sz="7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a:buClrTx/>
                        <a:buSzTx/>
                        <a:buFontTx/>
                        <a:buNone/>
                      </a:pPr>
                      <a:r>
                        <a:rPr lang="en-US" sz="700" b="0">
                          <a:solidFill>
                            <a:schemeClr val="tx1"/>
                          </a:solidFill>
                          <a:latin typeface="微软雅黑" panose="020B0503020204020204" charset="-122"/>
                          <a:ea typeface="微软雅黑" panose="020B0503020204020204" charset="-122"/>
                          <a:cs typeface="微软雅黑" panose="020B0503020204020204" charset="-122"/>
                        </a:rPr>
                        <a:t>top ring</a:t>
                      </a:r>
                      <a:endParaRPr lang="en-US" sz="700" b="0">
                        <a:solidFill>
                          <a:schemeClr val="tx1"/>
                        </a:solidFill>
                        <a:latin typeface="微软雅黑" panose="020B0503020204020204" charset="-122"/>
                        <a:ea typeface="微软雅黑" panose="020B0503020204020204" charset="-122"/>
                        <a:cs typeface="微软雅黑" panose="020B0503020204020204" charset="-122"/>
                      </a:endParaRPr>
                    </a:p>
                  </a:txBody>
                  <a:tcPr marL="3619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0.03-0.07</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0.08</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447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algn="l">
                        <a:buClrTx/>
                        <a:buSzTx/>
                        <a:buFontTx/>
                        <a:buNone/>
                      </a:pPr>
                      <a:r>
                        <a:rPr lang="en-US" sz="700">
                          <a:latin typeface="微软雅黑" panose="020B0503020204020204" charset="-122"/>
                          <a:ea typeface="微软雅黑" panose="020B0503020204020204" charset="-122"/>
                          <a:cs typeface="微软雅黑" panose="020B0503020204020204" charset="-122"/>
                          <a:sym typeface="+mn-ea"/>
                        </a:rPr>
                        <a:t>second ring</a:t>
                      </a:r>
                      <a:endParaRPr lang="en-US" sz="700" b="0">
                        <a:solidFill>
                          <a:schemeClr val="tx1"/>
                        </a:solidFill>
                        <a:latin typeface="微软雅黑" panose="020B0503020204020204" charset="-122"/>
                        <a:ea typeface="微软雅黑" panose="020B0503020204020204" charset="-122"/>
                        <a:cs typeface="微软雅黑" panose="020B0503020204020204" charset="-122"/>
                      </a:endParaRPr>
                    </a:p>
                  </a:txBody>
                  <a:tcPr marL="3619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0.02-0.06</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0.08</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lgn="l">
                        <a:buNone/>
                      </a:pPr>
                      <a:r>
                        <a:rPr lang="en-US" sz="800" b="0">
                          <a:solidFill>
                            <a:schemeClr val="tx1"/>
                          </a:solidFill>
                          <a:latin typeface="微软雅黑" panose="020B0503020204020204" charset="-122"/>
                          <a:ea typeface="微软雅黑" panose="020B0503020204020204" charset="-122"/>
                          <a:cs typeface="宋体" panose="02010600030101010101" pitchFamily="2" charset="-122"/>
                        </a:rPr>
                        <a:t>Clearance between cylinder and piston</a:t>
                      </a:r>
                      <a:endParaRPr lang="en-US" sz="8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0.033-0.067</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0.07</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2">
                  <a:txBody>
                    <a:bodyPr/>
                    <a:p>
                      <a:pPr indent="0" algn="l">
                        <a:buNone/>
                      </a:pPr>
                      <a:r>
                        <a:rPr lang="en-US" sz="800" b="0">
                          <a:solidFill>
                            <a:schemeClr val="tx1"/>
                          </a:solidFill>
                          <a:latin typeface="微软雅黑" panose="020B0503020204020204" charset="-122"/>
                          <a:ea typeface="微软雅黑" panose="020B0503020204020204" charset="-122"/>
                          <a:cs typeface="宋体" panose="02010600030101010101" pitchFamily="2" charset="-122"/>
                        </a:rPr>
                        <a:t>Outside diameter of piston pin</a:t>
                      </a:r>
                      <a:endParaRPr lang="en-US" sz="8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φ19.992-φ20</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φ19.99</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rowSpan="2">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 Small end of connecting rod</a:t>
                      </a:r>
                      <a:endParaRPr 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inner diameter</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φ20.015-φ20.025</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φ20.04</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2">
                  <a:txBody>
                    <a:bodyPr/>
                    <a:p>
                      <a:pPr indent="0" algn="l">
                        <a:buNone/>
                      </a:pPr>
                      <a:r>
                        <a:rPr lang="en-US" sz="800" b="0">
                          <a:solidFill>
                            <a:schemeClr val="tx1"/>
                          </a:solidFill>
                          <a:latin typeface="微软雅黑" panose="020B0503020204020204" charset="-122"/>
                          <a:ea typeface="微软雅黑" panose="020B0503020204020204" charset="-122"/>
                          <a:cs typeface="宋体" panose="02010600030101010101" pitchFamily="2" charset="-122"/>
                        </a:rPr>
                        <a:t>Clearance between small end of connecting rod and piston pin</a:t>
                      </a:r>
                      <a:endParaRPr lang="en-US" sz="8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0.015-0.033</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0.05</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1" name="文本框 10"/>
          <p:cNvSpPr txBox="1"/>
          <p:nvPr/>
        </p:nvSpPr>
        <p:spPr>
          <a:xfrm>
            <a:off x="1462405" y="5141595"/>
            <a:ext cx="4526280" cy="153670"/>
          </a:xfrm>
          <a:prstGeom prst="rect">
            <a:avLst/>
          </a:prstGeom>
          <a:noFill/>
        </p:spPr>
        <p:txBody>
          <a:bodyPr wrap="square" lIns="36195" tIns="0" rIns="36195" bIns="0" rtlCol="0">
            <a:spAutoFit/>
          </a:bodyPr>
          <a:p>
            <a:pPr indent="0" algn="ctr"/>
            <a:r>
              <a:rPr lang="zh-CN" sz="1000" b="1">
                <a:solidFill>
                  <a:schemeClr val="tx1"/>
                </a:solidFill>
                <a:latin typeface="微软雅黑" panose="020B0503020204020204" charset="-122"/>
                <a:ea typeface="微软雅黑" panose="020B0503020204020204" charset="-122"/>
              </a:rPr>
              <a:t>Cylinder body and piston specifications</a:t>
            </a:r>
            <a:r>
              <a:rPr lang="en-US" altLang="zh-CN" sz="800">
                <a:solidFill>
                  <a:schemeClr val="tx1"/>
                </a:solidFill>
                <a:latin typeface="微软雅黑" panose="020B0503020204020204" charset="-122"/>
                <a:ea typeface="微软雅黑" panose="020B0503020204020204" charset="-122"/>
                <a:cs typeface="微软雅黑" panose="020B0503020204020204" charset="-122"/>
                <a:sym typeface="+mn-ea"/>
              </a:rPr>
              <a:t> </a:t>
            </a:r>
            <a:r>
              <a:rPr sz="800" baseline="19000" dirty="0">
                <a:latin typeface="微软雅黑" panose="020B0503020204020204" charset="-122"/>
                <a:ea typeface="微软雅黑" panose="020B0503020204020204" charset="-122"/>
                <a:cs typeface="微软雅黑" panose="020B0503020204020204" charset="-122"/>
                <a:sym typeface="+mn-ea"/>
              </a:rPr>
              <a:t>Measurement units</a:t>
            </a:r>
            <a:r>
              <a:rPr lang="zh-CN" sz="800" baseline="19000" dirty="0">
                <a:latin typeface="微软雅黑" panose="020B0503020204020204" charset="-122"/>
                <a:ea typeface="微软雅黑" panose="020B0503020204020204" charset="-122"/>
                <a:cs typeface="微软雅黑" panose="020B0503020204020204" charset="-122"/>
                <a:sym typeface="+mn-ea"/>
              </a:rPr>
              <a:t>：</a:t>
            </a:r>
            <a:r>
              <a:rPr sz="800" baseline="19000" dirty="0">
                <a:latin typeface="微软雅黑" panose="020B0503020204020204" charset="-122"/>
                <a:ea typeface="微软雅黑" panose="020B0503020204020204" charset="-122"/>
                <a:cs typeface="微软雅黑" panose="020B0503020204020204" charset="-122"/>
                <a:sym typeface="+mn-ea"/>
              </a:rPr>
              <a:t>mm</a:t>
            </a:r>
            <a:endParaRPr lang="en-US" altLang="en-US" sz="8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02" name="文本框 101"/>
          <p:cNvSpPr txBox="1"/>
          <p:nvPr/>
        </p:nvSpPr>
        <p:spPr>
          <a:xfrm>
            <a:off x="1466215" y="1705610"/>
            <a:ext cx="4538345" cy="245110"/>
          </a:xfrm>
          <a:prstGeom prst="rect">
            <a:avLst/>
          </a:prstGeom>
          <a:noFill/>
          <a:ln w="9525">
            <a:noFill/>
          </a:ln>
        </p:spPr>
        <p:txBody>
          <a:bodyPr wrap="square">
            <a:spAutoFit/>
          </a:bodyPr>
          <a:p>
            <a:pPr indent="0" algn="ctr"/>
            <a:r>
              <a:rPr lang="zh-CN" sz="1000" b="1">
                <a:latin typeface="微软雅黑" panose="020B0503020204020204" charset="-122"/>
                <a:ea typeface="微软雅黑" panose="020B0503020204020204" charset="-122"/>
                <a:cs typeface="微软雅黑" panose="020B0503020204020204" charset="-122"/>
              </a:rPr>
              <a:t>Engine cylinder head/valve specification</a:t>
            </a:r>
            <a:r>
              <a:rPr lang="en-US" altLang="zh-CN" sz="1000">
                <a:latin typeface="微软雅黑" panose="020B0503020204020204" charset="-122"/>
                <a:ea typeface="微软雅黑" panose="020B0503020204020204" charset="-122"/>
                <a:cs typeface="微软雅黑" panose="020B0503020204020204" charset="-122"/>
                <a:sym typeface="+mn-ea"/>
              </a:rPr>
              <a:t> </a:t>
            </a:r>
            <a:r>
              <a:rPr sz="800" baseline="19000" dirty="0">
                <a:latin typeface="微软雅黑" panose="020B0503020204020204" charset="-122"/>
                <a:ea typeface="微软雅黑" panose="020B0503020204020204" charset="-122"/>
                <a:cs typeface="微软雅黑" panose="020B0503020204020204" charset="-122"/>
                <a:sym typeface="+mn-ea"/>
              </a:rPr>
              <a:t>Measurement units</a:t>
            </a:r>
            <a:r>
              <a:rPr lang="zh-CN" sz="800" baseline="19000" dirty="0">
                <a:latin typeface="微软雅黑" panose="020B0503020204020204" charset="-122"/>
                <a:ea typeface="微软雅黑" panose="020B0503020204020204" charset="-122"/>
                <a:cs typeface="微软雅黑" panose="020B0503020204020204" charset="-122"/>
                <a:sym typeface="+mn-ea"/>
              </a:rPr>
              <a:t>：</a:t>
            </a:r>
            <a:r>
              <a:rPr sz="800" baseline="19000" dirty="0">
                <a:latin typeface="微软雅黑" panose="020B0503020204020204" charset="-122"/>
                <a:ea typeface="微软雅黑" panose="020B0503020204020204" charset="-122"/>
                <a:cs typeface="微软雅黑" panose="020B0503020204020204" charset="-122"/>
                <a:sym typeface="+mn-ea"/>
              </a:rPr>
              <a:t>mm</a:t>
            </a:r>
            <a:endParaRPr lang="en-US" altLang="en-US" sz="800">
              <a:latin typeface="微软雅黑" panose="020B0503020204020204" charset="-122"/>
              <a:ea typeface="微软雅黑" panose="020B0503020204020204" charset="-122"/>
              <a:cs typeface="微软雅黑" panose="020B0503020204020204" charset="-122"/>
              <a:sym typeface="+mn-ea"/>
            </a:endParaRPr>
          </a:p>
        </p:txBody>
      </p:sp>
      <p:sp>
        <p:nvSpPr>
          <p:cNvPr id="3" name="object 13"/>
          <p:cNvSpPr txBox="1"/>
          <p:nvPr>
            <p:custDataLst>
              <p:tags r:id="rId5"/>
            </p:custDataLst>
          </p:nvPr>
        </p:nvSpPr>
        <p:spPr>
          <a:xfrm>
            <a:off x="685165" y="81705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4"/>
          <p:cNvSpPr/>
          <p:nvPr/>
        </p:nvSpPr>
        <p:spPr>
          <a:xfrm>
            <a:off x="1335785" y="1635252"/>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pic>
        <p:nvPicPr>
          <p:cNvPr id="2" name="图片 1" descr="图片4"/>
          <p:cNvPicPr>
            <a:picLocks noChangeAspect="1"/>
          </p:cNvPicPr>
          <p:nvPr/>
        </p:nvPicPr>
        <p:blipFill>
          <a:blip r:embed="rId1"/>
          <a:stretch>
            <a:fillRect/>
          </a:stretch>
        </p:blipFill>
        <p:spPr>
          <a:xfrm>
            <a:off x="4912995" y="1461135"/>
            <a:ext cx="1080000" cy="168108"/>
          </a:xfrm>
          <a:prstGeom prst="rect">
            <a:avLst/>
          </a:prstGeom>
        </p:spPr>
      </p:pic>
      <p:sp>
        <p:nvSpPr>
          <p:cNvPr id="14" name="object 5"/>
          <p:cNvSpPr/>
          <p:nvPr/>
        </p:nvSpPr>
        <p:spPr>
          <a:xfrm>
            <a:off x="6263131" y="80467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22" name="文本框 21"/>
          <p:cNvSpPr txBox="1"/>
          <p:nvPr/>
        </p:nvSpPr>
        <p:spPr>
          <a:xfrm>
            <a:off x="6271895"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10</a:t>
            </a:r>
            <a:endParaRPr lang="en-US" altLang="zh-CN" sz="1000">
              <a:solidFill>
                <a:schemeClr val="bg1"/>
              </a:solidFill>
              <a:latin typeface="黑体" panose="02010609060101010101" charset="-122"/>
              <a:ea typeface="黑体" panose="02010609060101010101" charset="-122"/>
            </a:endParaRPr>
          </a:p>
        </p:txBody>
      </p:sp>
      <p:sp>
        <p:nvSpPr>
          <p:cNvPr id="10" name="文本框 9"/>
          <p:cNvSpPr txBox="1"/>
          <p:nvPr/>
        </p:nvSpPr>
        <p:spPr>
          <a:xfrm>
            <a:off x="1480820" y="1688465"/>
            <a:ext cx="4528820" cy="322580"/>
          </a:xfrm>
          <a:prstGeom prst="rect">
            <a:avLst/>
          </a:prstGeom>
          <a:noFill/>
          <a:ln w="9525">
            <a:noFill/>
          </a:ln>
        </p:spPr>
        <p:txBody>
          <a:bodyPr wrap="square" lIns="36195" tIns="0" rIns="36195" bIns="0">
            <a:noAutofit/>
          </a:bodyPr>
          <a:p>
            <a:pPr indent="0" algn="ctr"/>
            <a:r>
              <a:rPr sz="1000" b="1">
                <a:solidFill>
                  <a:schemeClr val="tx1"/>
                </a:solidFill>
                <a:latin typeface="微软雅黑" panose="020B0503020204020204" charset="-122"/>
                <a:ea typeface="微软雅黑" panose="020B0503020204020204" charset="-122"/>
                <a:cs typeface="微软雅黑" panose="020B0503020204020204" charset="-122"/>
              </a:rPr>
              <a:t>Shift fork/shift fork shaft/crankshaft/balance shaft specifications</a:t>
            </a:r>
            <a:r>
              <a:rPr lang="en-US" altLang="zh-CN" sz="1000" b="1">
                <a:solidFill>
                  <a:schemeClr val="tx1"/>
                </a:solidFill>
                <a:latin typeface="微软雅黑" panose="020B0503020204020204" charset="-122"/>
                <a:ea typeface="微软雅黑" panose="020B0503020204020204" charset="-122"/>
                <a:cs typeface="微软雅黑" panose="020B0503020204020204" charset="-122"/>
              </a:rPr>
              <a:t> </a:t>
            </a:r>
            <a:r>
              <a:rPr sz="800" baseline="19000" dirty="0">
                <a:latin typeface="微软雅黑" panose="020B0503020204020204" charset="-122"/>
                <a:ea typeface="微软雅黑" panose="020B0503020204020204" charset="-122"/>
                <a:cs typeface="微软雅黑" panose="020B0503020204020204" charset="-122"/>
                <a:sym typeface="+mn-ea"/>
              </a:rPr>
              <a:t>Measurement units</a:t>
            </a:r>
            <a:r>
              <a:rPr lang="zh-CN" sz="800" baseline="19000" dirty="0">
                <a:latin typeface="微软雅黑" panose="020B0503020204020204" charset="-122"/>
                <a:ea typeface="微软雅黑" panose="020B0503020204020204" charset="-122"/>
                <a:cs typeface="微软雅黑" panose="020B0503020204020204" charset="-122"/>
                <a:sym typeface="+mn-ea"/>
              </a:rPr>
              <a:t>：</a:t>
            </a:r>
            <a:r>
              <a:rPr sz="800" baseline="19000" dirty="0">
                <a:latin typeface="微软雅黑" panose="020B0503020204020204" charset="-122"/>
                <a:ea typeface="微软雅黑" panose="020B0503020204020204" charset="-122"/>
                <a:cs typeface="微软雅黑" panose="020B0503020204020204" charset="-122"/>
                <a:sym typeface="+mn-ea"/>
              </a:rPr>
              <a:t>mm</a:t>
            </a:r>
            <a:endParaRPr lang="en-US" altLang="en-US" sz="8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aphicFrame>
        <p:nvGraphicFramePr>
          <p:cNvPr id="11" name="表格 10"/>
          <p:cNvGraphicFramePr/>
          <p:nvPr>
            <p:custDataLst>
              <p:tags r:id="rId2"/>
            </p:custDataLst>
          </p:nvPr>
        </p:nvGraphicFramePr>
        <p:xfrm>
          <a:off x="1473200" y="1934210"/>
          <a:ext cx="4511040" cy="1943100"/>
        </p:xfrm>
        <a:graphic>
          <a:graphicData uri="http://schemas.openxmlformats.org/drawingml/2006/table">
            <a:tbl>
              <a:tblPr firstRow="1" bandRow="1">
                <a:tableStyleId>{5940675A-B579-460E-94D1-54222C63F5DA}</a:tableStyleId>
              </a:tblPr>
              <a:tblGrid>
                <a:gridCol w="711835"/>
                <a:gridCol w="1007745"/>
                <a:gridCol w="750570"/>
                <a:gridCol w="1114425"/>
                <a:gridCol w="926465"/>
              </a:tblGrid>
              <a:tr h="241935">
                <a:tc gridSpan="3">
                  <a:txBody>
                    <a:bodyPr/>
                    <a:p>
                      <a:pPr indent="0" algn="ctr">
                        <a:buNone/>
                      </a:pPr>
                      <a:r>
                        <a:rPr lang="en-US" sz="1000" b="1">
                          <a:latin typeface="微软雅黑" panose="020B0503020204020204" charset="-122"/>
                          <a:ea typeface="微软雅黑" panose="020B0503020204020204" charset="-122"/>
                          <a:cs typeface="宋体" panose="02010600030101010101" pitchFamily="2" charset="-122"/>
                          <a:sym typeface="+mn-ea"/>
                        </a:rPr>
                        <a:t>items</a:t>
                      </a:r>
                      <a:endParaRPr lang="en-US" altLang="en-US" sz="1000" b="1">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sz="1000" b="1">
                          <a:latin typeface="微软雅黑" panose="020B0503020204020204" charset="-122"/>
                          <a:ea typeface="微软雅黑" panose="020B0503020204020204" charset="-122"/>
                          <a:cs typeface="宋体" panose="02010600030101010101" pitchFamily="2" charset="-122"/>
                          <a:sym typeface="+mn-ea"/>
                        </a:rPr>
                        <a:t>Standard value</a:t>
                      </a:r>
                      <a:endParaRPr lang="en-US" altLang="en-US" sz="1000" b="1">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微软雅黑" panose="020B0503020204020204" charset="-122"/>
                          <a:ea typeface="微软雅黑" panose="020B0503020204020204" charset="-122"/>
                          <a:cs typeface="微软雅黑" panose="020B0503020204020204" charset="-122"/>
                          <a:sym typeface="+mn-ea"/>
                        </a:rPr>
                        <a:t>limit value</a:t>
                      </a:r>
                      <a:endParaRPr lang="en-US" altLang="en-US" sz="1000" b="1">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5575">
                <a:tc rowSpan="3">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 </a:t>
                      </a:r>
                      <a:r>
                        <a:rPr sz="1000" b="1">
                          <a:latin typeface="微软雅黑" panose="020B0503020204020204" charset="-122"/>
                          <a:ea typeface="微软雅黑" panose="020B0503020204020204" charset="-122"/>
                          <a:cs typeface="微软雅黑" panose="020B0503020204020204" charset="-122"/>
                          <a:sym typeface="+mn-ea"/>
                        </a:rPr>
                        <a:t>Shift fork</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a:buNone/>
                      </a:pPr>
                      <a:r>
                        <a:rPr lang="en-US" sz="600" b="0">
                          <a:solidFill>
                            <a:schemeClr val="tx1"/>
                          </a:solidFill>
                          <a:latin typeface="微软雅黑" panose="020B0503020204020204" charset="-122"/>
                          <a:ea typeface="微软雅黑" panose="020B0503020204020204" charset="-122"/>
                          <a:cs typeface="宋体" panose="02010600030101010101" pitchFamily="2" charset="-122"/>
                        </a:rPr>
                        <a:t>Internal diameter of the right fork of the secondary shaft / Internal diameter of the left fork of the secondary shaft</a:t>
                      </a:r>
                      <a:endParaRPr lang="en-US" sz="6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φ12.016-φ12.043</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φ12.045</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621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lgn="l">
                        <a:buNone/>
                      </a:pPr>
                      <a:r>
                        <a:rPr lang="en-US" sz="600" b="0">
                          <a:solidFill>
                            <a:schemeClr val="tx1"/>
                          </a:solidFill>
                          <a:latin typeface="微软雅黑" panose="020B0503020204020204" charset="-122"/>
                          <a:ea typeface="微软雅黑" panose="020B0503020204020204" charset="-122"/>
                          <a:cs typeface="宋体" panose="02010600030101010101" pitchFamily="2" charset="-122"/>
                        </a:rPr>
                        <a:t>Spindle fork inner diameter</a:t>
                      </a:r>
                      <a:endParaRPr lang="en-US" sz="6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φ12.016-φ12.043</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φ12.045</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2">
                  <a:txBody>
                    <a:bodyPr/>
                    <a:p>
                      <a:pPr indent="0" algn="l">
                        <a:buNone/>
                      </a:pPr>
                      <a:r>
                        <a:rPr lang="en-US" sz="600">
                          <a:latin typeface="微软雅黑" panose="020B0503020204020204" charset="-122"/>
                          <a:ea typeface="微软雅黑" panose="020B0503020204020204" charset="-122"/>
                          <a:cs typeface="宋体" panose="02010600030101010101" pitchFamily="2" charset="-122"/>
                          <a:sym typeface="+mn-ea"/>
                        </a:rPr>
                        <a:t>Jaw thickness</a:t>
                      </a:r>
                      <a:endParaRPr lang="en-US" sz="600">
                        <a:latin typeface="微软雅黑" panose="020B0503020204020204" charset="-122"/>
                        <a:ea typeface="微软雅黑" panose="020B0503020204020204" charset="-122"/>
                        <a:cs typeface="宋体" panose="02010600030101010101" pitchFamily="2" charset="-122"/>
                        <a:sym typeface="+mn-ea"/>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4.8-4.9</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4.8</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5575">
                <a:tc rowSpan="3">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 </a:t>
                      </a:r>
                      <a:r>
                        <a:rPr sz="1000" b="1">
                          <a:latin typeface="微软雅黑" panose="020B0503020204020204" charset="-122"/>
                          <a:ea typeface="微软雅黑" panose="020B0503020204020204" charset="-122"/>
                          <a:cs typeface="微软雅黑" panose="020B0503020204020204" charset="-122"/>
                          <a:sym typeface="+mn-ea"/>
                        </a:rPr>
                        <a:t>shift fork shaft</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a:buNone/>
                      </a:pPr>
                      <a:r>
                        <a:rPr lang="en-US" sz="600" b="0">
                          <a:solidFill>
                            <a:schemeClr val="tx1"/>
                          </a:solidFill>
                          <a:latin typeface="微软雅黑" panose="020B0503020204020204" charset="-122"/>
                          <a:ea typeface="微软雅黑" panose="020B0503020204020204" charset="-122"/>
                          <a:cs typeface="宋体" panose="02010600030101010101" pitchFamily="2" charset="-122"/>
                        </a:rPr>
                        <a:t>Spindle fork shaft outer diameter</a:t>
                      </a:r>
                      <a:endParaRPr lang="en-US" sz="6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φ11.973-φ12</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φ11.95</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621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lgn="l">
                        <a:buNone/>
                      </a:pPr>
                      <a:r>
                        <a:rPr lang="en-US" sz="600" b="0">
                          <a:solidFill>
                            <a:schemeClr val="tx1"/>
                          </a:solidFill>
                          <a:latin typeface="微软雅黑" panose="020B0503020204020204" charset="-122"/>
                          <a:ea typeface="微软雅黑" panose="020B0503020204020204" charset="-122"/>
                          <a:cs typeface="宋体" panose="02010600030101010101" pitchFamily="2" charset="-122"/>
                        </a:rPr>
                        <a:t>Outside diameter of countershaft fork shaft</a:t>
                      </a:r>
                      <a:endParaRPr lang="en-US" sz="6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φ11.973-φ12</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φ11.95</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557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2">
                  <a:txBody>
                    <a:bodyPr/>
                    <a:p>
                      <a:pPr indent="0" algn="l">
                        <a:buNone/>
                      </a:pPr>
                      <a:r>
                        <a:rPr lang="en-US" sz="600" b="0">
                          <a:solidFill>
                            <a:schemeClr val="tx1"/>
                          </a:solidFill>
                          <a:latin typeface="微软雅黑" panose="020B0503020204020204" charset="-122"/>
                          <a:ea typeface="微软雅黑" panose="020B0503020204020204" charset="-122"/>
                          <a:cs typeface="宋体" panose="02010600030101010101" pitchFamily="2" charset="-122"/>
                        </a:rPr>
                        <a:t>cylindricity</a:t>
                      </a:r>
                      <a:endParaRPr lang="en-US" sz="6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0.006</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6210">
                <a:tc rowSpan="3">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  </a:t>
                      </a:r>
                      <a:r>
                        <a:rPr sz="1000" b="1">
                          <a:latin typeface="微软雅黑" panose="020B0503020204020204" charset="-122"/>
                          <a:ea typeface="微软雅黑" panose="020B0503020204020204" charset="-122"/>
                          <a:cs typeface="微软雅黑" panose="020B0503020204020204" charset="-122"/>
                          <a:sym typeface="+mn-ea"/>
                        </a:rPr>
                        <a:t>crankshaft</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a:buNone/>
                      </a:pPr>
                      <a:r>
                        <a:rPr lang="en-US" sz="600" b="0">
                          <a:solidFill>
                            <a:schemeClr val="tx1"/>
                          </a:solidFill>
                          <a:latin typeface="微软雅黑" panose="020B0503020204020204" charset="-122"/>
                          <a:ea typeface="微软雅黑" panose="020B0503020204020204" charset="-122"/>
                          <a:cs typeface="宋体" panose="02010600030101010101" pitchFamily="2" charset="-122"/>
                        </a:rPr>
                        <a:t>Connecting rod small </a:t>
                      </a:r>
                      <a:r>
                        <a:rPr lang="en-US" sz="600" b="0">
                          <a:solidFill>
                            <a:schemeClr val="tx1"/>
                          </a:solidFill>
                          <a:latin typeface="微软雅黑" panose="020B0503020204020204" charset="-122"/>
                          <a:ea typeface="微软雅黑" panose="020B0503020204020204" charset="-122"/>
                          <a:cs typeface="宋体" panose="02010600030101010101" pitchFamily="2" charset="-122"/>
                        </a:rPr>
                        <a:t>end inner diameter</a:t>
                      </a:r>
                      <a:endParaRPr lang="en-US" sz="6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φ20.015-φ20.025</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φ20.04</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p>
                      <a:pPr indent="0" algn="l">
                        <a:buNone/>
                      </a:pPr>
                      <a:r>
                        <a:rPr lang="en-US" sz="600" b="0">
                          <a:solidFill>
                            <a:schemeClr val="tx1"/>
                          </a:solidFill>
                          <a:latin typeface="微软雅黑" panose="020B0503020204020204" charset="-122"/>
                          <a:ea typeface="微软雅黑" panose="020B0503020204020204" charset="-122"/>
                          <a:cs typeface="宋体" panose="02010600030101010101" pitchFamily="2" charset="-122"/>
                        </a:rPr>
                        <a:t>Big end clearance of connecting rod</a:t>
                      </a:r>
                      <a:endParaRPr lang="en-US" sz="6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600" b="0">
                          <a:solidFill>
                            <a:schemeClr val="tx1"/>
                          </a:solidFill>
                          <a:latin typeface="微软雅黑" panose="020B0503020204020204" charset="-122"/>
                          <a:ea typeface="微软雅黑" panose="020B0503020204020204" charset="-122"/>
                          <a:cs typeface="宋体" panose="02010600030101010101" pitchFamily="2" charset="-122"/>
                        </a:rPr>
                        <a:t>axial direction</a:t>
                      </a:r>
                      <a:endParaRPr lang="en-US" sz="6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0.15-0.4</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0.7</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557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600" b="0">
                          <a:solidFill>
                            <a:schemeClr val="tx1"/>
                          </a:solidFill>
                          <a:latin typeface="微软雅黑" panose="020B0503020204020204" charset="-122"/>
                          <a:ea typeface="微软雅黑" panose="020B0503020204020204" charset="-122"/>
                          <a:cs typeface="宋体" panose="02010600030101010101" pitchFamily="2" charset="-122"/>
                        </a:rPr>
                        <a:t>radial direction</a:t>
                      </a:r>
                      <a:endParaRPr lang="en-US" sz="6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0.008-0.016</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0.02</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6210">
                <a:tc>
                  <a:txBody>
                    <a:bodyPr/>
                    <a:p>
                      <a:pPr indent="0" algn="ctr">
                        <a:buNone/>
                      </a:pPr>
                      <a:r>
                        <a:rPr sz="1000" b="1">
                          <a:latin typeface="微软雅黑" panose="020B0503020204020204" charset="-122"/>
                          <a:ea typeface="微软雅黑" panose="020B0503020204020204" charset="-122"/>
                          <a:cs typeface="微软雅黑" panose="020B0503020204020204" charset="-122"/>
                          <a:sym typeface="+mn-ea"/>
                        </a:rPr>
                        <a:t>balance shaft</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l">
                        <a:buNone/>
                      </a:pPr>
                      <a:r>
                        <a:rPr lang="en-US" sz="600" b="0">
                          <a:solidFill>
                            <a:schemeClr val="tx1"/>
                          </a:solidFill>
                          <a:latin typeface="微软雅黑" panose="020B0503020204020204" charset="-122"/>
                          <a:ea typeface="微软雅黑" panose="020B0503020204020204" charset="-122"/>
                          <a:cs typeface="宋体" panose="02010600030101010101" pitchFamily="2" charset="-122"/>
                        </a:rPr>
                        <a:t>Shaft diameter</a:t>
                      </a:r>
                      <a:endParaRPr lang="en-US" sz="6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3619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φ19.98-φ19.993</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φ19.96</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1463675" y="4025900"/>
            <a:ext cx="4522470" cy="153670"/>
          </a:xfrm>
          <a:prstGeom prst="rect">
            <a:avLst/>
          </a:prstGeom>
          <a:noFill/>
          <a:ln w="9525">
            <a:noFill/>
          </a:ln>
        </p:spPr>
        <p:txBody>
          <a:bodyPr wrap="square" lIns="36195" tIns="0" rIns="36195" bIns="0">
            <a:spAutoFit/>
          </a:bodyPr>
          <a:p>
            <a:pPr indent="0" algn="ctr"/>
            <a:r>
              <a:rPr lang="zh-CN" sz="1000" b="1">
                <a:solidFill>
                  <a:schemeClr val="tx1"/>
                </a:solidFill>
                <a:latin typeface="微软雅黑" panose="020B0503020204020204" charset="-122"/>
                <a:ea typeface="微软雅黑" panose="020B0503020204020204" charset="-122"/>
                <a:cs typeface="微软雅黑" panose="020B0503020204020204" charset="-122"/>
              </a:rPr>
              <a:t>Clutch/oil pump specifications</a:t>
            </a:r>
            <a:r>
              <a:rPr lang="en-US" altLang="zh-CN" sz="1000" b="1">
                <a:solidFill>
                  <a:schemeClr val="tx1"/>
                </a:solidFill>
                <a:latin typeface="微软雅黑" panose="020B0503020204020204" charset="-122"/>
                <a:ea typeface="微软雅黑" panose="020B0503020204020204" charset="-122"/>
                <a:cs typeface="微软雅黑" panose="020B0503020204020204" charset="-122"/>
                <a:sym typeface="+mn-ea"/>
              </a:rPr>
              <a:t> </a:t>
            </a:r>
            <a:r>
              <a:rPr sz="800" baseline="19000" dirty="0">
                <a:latin typeface="微软雅黑" panose="020B0503020204020204" charset="-122"/>
                <a:ea typeface="微软雅黑" panose="020B0503020204020204" charset="-122"/>
                <a:cs typeface="微软雅黑" panose="020B0503020204020204" charset="-122"/>
                <a:sym typeface="+mn-ea"/>
              </a:rPr>
              <a:t>Measurement units</a:t>
            </a:r>
            <a:r>
              <a:rPr lang="zh-CN" sz="800" baseline="19000" dirty="0">
                <a:latin typeface="微软雅黑" panose="020B0503020204020204" charset="-122"/>
                <a:ea typeface="微软雅黑" panose="020B0503020204020204" charset="-122"/>
                <a:cs typeface="微软雅黑" panose="020B0503020204020204" charset="-122"/>
                <a:sym typeface="+mn-ea"/>
              </a:rPr>
              <a:t>：</a:t>
            </a:r>
            <a:r>
              <a:rPr sz="800" baseline="19000" dirty="0">
                <a:latin typeface="微软雅黑" panose="020B0503020204020204" charset="-122"/>
                <a:ea typeface="微软雅黑" panose="020B0503020204020204" charset="-122"/>
                <a:cs typeface="微软雅黑" panose="020B0503020204020204" charset="-122"/>
                <a:sym typeface="+mn-ea"/>
              </a:rPr>
              <a:t>mm</a:t>
            </a:r>
            <a:endParaRPr lang="en-US" altLang="en-US" sz="8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aphicFrame>
        <p:nvGraphicFramePr>
          <p:cNvPr id="5" name="表格 4"/>
          <p:cNvGraphicFramePr/>
          <p:nvPr>
            <p:custDataLst>
              <p:tags r:id="rId3"/>
            </p:custDataLst>
          </p:nvPr>
        </p:nvGraphicFramePr>
        <p:xfrm>
          <a:off x="1467485" y="4214184"/>
          <a:ext cx="4523105" cy="1699260"/>
        </p:xfrm>
        <a:graphic>
          <a:graphicData uri="http://schemas.openxmlformats.org/drawingml/2006/table">
            <a:tbl>
              <a:tblPr firstRow="1" bandRow="1">
                <a:tableStyleId>{5940675A-B579-460E-94D1-54222C63F5DA}</a:tableStyleId>
              </a:tblPr>
              <a:tblGrid>
                <a:gridCol w="882015"/>
                <a:gridCol w="1645285"/>
                <a:gridCol w="1111250"/>
                <a:gridCol w="884555"/>
              </a:tblGrid>
              <a:tr h="212400">
                <a:tc gridSpan="2">
                  <a:txBody>
                    <a:bodyPr/>
                    <a:p>
                      <a:pPr indent="0" algn="ctr">
                        <a:buNone/>
                      </a:pPr>
                      <a:r>
                        <a:rPr lang="en-US" sz="1000" b="1">
                          <a:latin typeface="微软雅黑" panose="020B0503020204020204" charset="-122"/>
                          <a:ea typeface="微软雅黑" panose="020B0503020204020204" charset="-122"/>
                          <a:cs typeface="宋体" panose="02010600030101010101" pitchFamily="2" charset="-122"/>
                          <a:sym typeface="+mn-ea"/>
                        </a:rPr>
                        <a:t>items</a:t>
                      </a:r>
                      <a:endParaRPr lang="en-US" altLang="en-US" sz="1000" b="1">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sz="1000" b="1">
                          <a:latin typeface="微软雅黑" panose="020B0503020204020204" charset="-122"/>
                          <a:ea typeface="微软雅黑" panose="020B0503020204020204" charset="-122"/>
                          <a:cs typeface="宋体" panose="02010600030101010101" pitchFamily="2" charset="-122"/>
                          <a:sym typeface="+mn-ea"/>
                        </a:rPr>
                        <a:t>Standard value</a:t>
                      </a:r>
                      <a:endParaRPr lang="en-US" altLang="en-US" sz="1000" b="1">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微软雅黑" panose="020B0503020204020204" charset="-122"/>
                          <a:ea typeface="微软雅黑" panose="020B0503020204020204" charset="-122"/>
                          <a:cs typeface="微软雅黑" panose="020B0503020204020204" charset="-122"/>
                          <a:sym typeface="+mn-ea"/>
                        </a:rPr>
                        <a:t>limit value</a:t>
                      </a:r>
                      <a:endParaRPr lang="en-US" altLang="en-US" sz="1000" b="1">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gridSpan="2">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Clutch handle free clearance</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　10-20（0.4-0.8）</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rowSpan="4">
                  <a:txBody>
                    <a:bodyPr/>
                    <a:p>
                      <a:pPr indent="0" algn="ctr">
                        <a:buNone/>
                      </a:pPr>
                      <a:r>
                        <a:rPr lang="en-US" sz="1000">
                          <a:latin typeface="微软雅黑" panose="020B0503020204020204" charset="-122"/>
                          <a:ea typeface="微软雅黑" panose="020B0503020204020204" charset="-122"/>
                          <a:cs typeface="宋体" panose="02010600030101010101" pitchFamily="2" charset="-122"/>
                          <a:sym typeface="+mn-ea"/>
                        </a:rPr>
                        <a:t>Clutch</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36195"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l">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Free spring length</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25</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25</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tcPr>
                </a:tc>
                <a:tc>
                  <a:txBody>
                    <a:bodyPr/>
                    <a:p>
                      <a:pPr indent="0" algn="l">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Friction plate free thickness</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2.95 - 3.05</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2.85</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l">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Clutch driven plate flatness</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0.1</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0.14</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noFill/>
                  </a:tcPr>
                </a:tc>
                <a:tc>
                  <a:txBody>
                    <a:bodyPr/>
                    <a:p>
                      <a:pPr indent="0" algn="l">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Clutch cover and friction plate clearance</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0.1 - 0.3</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0.6</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rowSpan="2">
                  <a:txBody>
                    <a:bodyPr/>
                    <a:p>
                      <a:pPr indent="0" algn="ctr">
                        <a:buNone/>
                      </a:pPr>
                      <a:r>
                        <a:rPr lang="zh-CN" altLang="en-US" sz="1000" b="0">
                          <a:solidFill>
                            <a:schemeClr val="tx1"/>
                          </a:solidFill>
                          <a:latin typeface="微软雅黑" panose="020B0503020204020204" charset="-122"/>
                          <a:ea typeface="微软雅黑" panose="020B0503020204020204" charset="-122"/>
                          <a:cs typeface="宋体" panose="02010600030101010101" pitchFamily="2" charset="-122"/>
                        </a:rPr>
                        <a:t>oil pump</a:t>
                      </a:r>
                      <a:endParaRPr lang="zh-CN"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3619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Radial clearance between outer and inner rotors</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0.06 - 0.15</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l">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End clearance between rotor assembly and cover plate</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0.04 - 0.1</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6" name="object 13"/>
          <p:cNvSpPr txBox="1"/>
          <p:nvPr>
            <p:custDataLst>
              <p:tags r:id="rId4"/>
            </p:custDataLst>
          </p:nvPr>
        </p:nvSpPr>
        <p:spPr>
          <a:xfrm>
            <a:off x="614426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130759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p/>
        </p:txBody>
      </p:sp>
      <p:sp>
        <p:nvSpPr>
          <p:cNvPr id="5" name="文本框 4"/>
          <p:cNvSpPr txBox="1"/>
          <p:nvPr/>
        </p:nvSpPr>
        <p:spPr>
          <a:xfrm>
            <a:off x="1432560" y="1622425"/>
            <a:ext cx="4529455" cy="199390"/>
          </a:xfrm>
          <a:prstGeom prst="rect">
            <a:avLst/>
          </a:prstGeom>
          <a:noFill/>
          <a:ln w="9525">
            <a:noFill/>
          </a:ln>
        </p:spPr>
        <p:txBody>
          <a:bodyPr wrap="square" lIns="71755" rIns="71755" bIns="0" anchor="ctr" anchorCtr="0">
            <a:spAutoFit/>
          </a:bodyPr>
          <a:p>
            <a:pPr indent="0" algn="ctr"/>
            <a:r>
              <a:rPr lang="zh-CN" sz="1000" b="1">
                <a:latin typeface="微软雅黑" panose="020B0503020204020204" charset="-122"/>
                <a:ea typeface="微软雅黑" panose="020B0503020204020204" charset="-122"/>
                <a:cs typeface="微软雅黑" panose="020B0503020204020204" charset="-122"/>
              </a:rPr>
              <a:t>Front wheel/suspension/steering specifications </a:t>
            </a:r>
            <a:r>
              <a:rPr lang="en-US" altLang="zh-CN" sz="1000" b="1">
                <a:latin typeface="微软雅黑" panose="020B0503020204020204" charset="-122"/>
                <a:ea typeface="微软雅黑" panose="020B0503020204020204" charset="-122"/>
                <a:cs typeface="微软雅黑" panose="020B0503020204020204" charset="-122"/>
              </a:rPr>
              <a:t>                                                                       </a:t>
            </a:r>
            <a:r>
              <a:rPr lang="zh-CN" sz="1000" b="1">
                <a:latin typeface="微软雅黑" panose="020B0503020204020204" charset="-122"/>
                <a:ea typeface="微软雅黑" panose="020B0503020204020204" charset="-122"/>
                <a:cs typeface="微软雅黑" panose="020B0503020204020204" charset="-122"/>
              </a:rPr>
              <a:t> </a:t>
            </a:r>
            <a:endParaRPr lang="zh-CN" altLang="en-US" sz="1000">
              <a:latin typeface="微软雅黑" panose="020B0503020204020204" charset="-122"/>
              <a:ea typeface="微软雅黑" panose="020B0503020204020204" charset="-122"/>
              <a:cs typeface="微软雅黑" panose="020B0503020204020204" charset="-122"/>
            </a:endParaRPr>
          </a:p>
        </p:txBody>
      </p:sp>
      <p:graphicFrame>
        <p:nvGraphicFramePr>
          <p:cNvPr id="9" name="表格 8"/>
          <p:cNvGraphicFramePr/>
          <p:nvPr>
            <p:custDataLst>
              <p:tags r:id="rId1"/>
            </p:custDataLst>
          </p:nvPr>
        </p:nvGraphicFramePr>
        <p:xfrm>
          <a:off x="1444625" y="1878965"/>
          <a:ext cx="4640580" cy="2139315"/>
        </p:xfrm>
        <a:graphic>
          <a:graphicData uri="http://schemas.openxmlformats.org/drawingml/2006/table">
            <a:tbl>
              <a:tblPr firstRow="1" bandRow="1">
                <a:tableStyleId>{5940675A-B579-460E-94D1-54222C63F5DA}</a:tableStyleId>
              </a:tblPr>
              <a:tblGrid>
                <a:gridCol w="721360"/>
                <a:gridCol w="1448435"/>
                <a:gridCol w="1651000"/>
                <a:gridCol w="819785"/>
              </a:tblGrid>
              <a:tr h="182880">
                <a:tc gridSpan="2">
                  <a:txBody>
                    <a:bodyPr/>
                    <a:p>
                      <a:pPr indent="0" algn="ctr">
                        <a:buNone/>
                      </a:pPr>
                      <a:r>
                        <a:rPr lang="en-US" sz="1000" b="1">
                          <a:latin typeface="微软雅黑" panose="020B0503020204020204" charset="-122"/>
                          <a:ea typeface="微软雅黑" panose="020B0503020204020204" charset="-122"/>
                          <a:cs typeface="宋体" panose="02010600030101010101" pitchFamily="2" charset="-122"/>
                          <a:sym typeface="+mn-ea"/>
                        </a:rPr>
                        <a:t>items</a:t>
                      </a:r>
                      <a:endParaRPr lang="en-US" altLang="en-US"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sz="1000" b="1">
                          <a:latin typeface="微软雅黑" panose="020B0503020204020204" charset="-122"/>
                          <a:ea typeface="微软雅黑" panose="020B0503020204020204" charset="-122"/>
                          <a:cs typeface="宋体" panose="02010600030101010101" pitchFamily="2" charset="-122"/>
                          <a:sym typeface="+mn-ea"/>
                        </a:rPr>
                        <a:t>Standard value</a:t>
                      </a:r>
                      <a:endParaRPr lang="zh-CN" altLang="en-US"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微软雅黑" panose="020B0503020204020204" charset="-122"/>
                          <a:ea typeface="微软雅黑" panose="020B0503020204020204" charset="-122"/>
                          <a:cs typeface="微软雅黑" panose="020B0503020204020204" charset="-122"/>
                          <a:sym typeface="+mn-ea"/>
                        </a:rPr>
                        <a:t>limit value</a:t>
                      </a:r>
                      <a:endParaRPr lang="zh-CN" altLang="en-US"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9870">
                <a:tc rowSpan="2">
                  <a:txBody>
                    <a:bodyPr/>
                    <a:p>
                      <a:pPr indent="0">
                        <a:buNone/>
                      </a:pPr>
                      <a:r>
                        <a:rPr lang="en-US" sz="800" b="0">
                          <a:latin typeface="微软雅黑" panose="020B0503020204020204" charset="-122"/>
                          <a:ea typeface="微软雅黑" panose="020B0503020204020204" charset="-122"/>
                          <a:cs typeface="宋体" panose="02010600030101010101" pitchFamily="2" charset="-122"/>
                        </a:rPr>
                        <a:t>Tire Pressure</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800" b="0">
                          <a:latin typeface="微软雅黑" panose="020B0503020204020204" charset="-122"/>
                          <a:ea typeface="微软雅黑" panose="020B0503020204020204" charset="-122"/>
                          <a:sym typeface="+mn-ea"/>
                        </a:rPr>
                        <a:t>Vacuum tire（regular edition）</a:t>
                      </a:r>
                      <a:endParaRPr lang="zh-CN" altLang="en-US" sz="800" b="0">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800">
                          <a:latin typeface="微软雅黑" panose="020B0503020204020204" charset="-122"/>
                          <a:ea typeface="微软雅黑" panose="020B0503020204020204" charset="-122"/>
                          <a:sym typeface="+mn-ea"/>
                        </a:rPr>
                        <a:t>200kPa(2.0kgf/cm³</a:t>
                      </a:r>
                      <a:r>
                        <a:rPr lang="zh-CN" altLang="en-US" sz="800">
                          <a:latin typeface="微软雅黑" panose="020B0503020204020204" charset="-122"/>
                          <a:ea typeface="微软雅黑" panose="020B0503020204020204" charset="-122"/>
                          <a:sym typeface="+mn-ea"/>
                        </a:rPr>
                        <a:t>，</a:t>
                      </a:r>
                      <a:r>
                        <a:rPr lang="en-US" altLang="zh-CN" sz="800">
                          <a:latin typeface="微软雅黑" panose="020B0503020204020204" charset="-122"/>
                          <a:ea typeface="微软雅黑" panose="020B0503020204020204" charset="-122"/>
                          <a:sym typeface="+mn-ea"/>
                        </a:rPr>
                        <a:t>29 psi)</a:t>
                      </a:r>
                      <a:endParaRPr lang="en-US" altLang="zh-CN" sz="800" b="0">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2885">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800" b="0">
                          <a:latin typeface="微软雅黑" panose="020B0503020204020204" charset="-122"/>
                          <a:ea typeface="微软雅黑" panose="020B0503020204020204" charset="-122"/>
                          <a:sym typeface="+mn-ea"/>
                        </a:rPr>
                        <a:t>Inner Tire（regular edition）</a:t>
                      </a:r>
                      <a:endParaRPr lang="zh-CN" altLang="en-US" sz="800" b="0">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800">
                          <a:latin typeface="微软雅黑" panose="020B0503020204020204" charset="-122"/>
                          <a:ea typeface="微软雅黑" panose="020B0503020204020204" charset="-122"/>
                          <a:cs typeface="微软雅黑" panose="020B0503020204020204" charset="-122"/>
                          <a:sym typeface="+mn-ea"/>
                        </a:rPr>
                        <a:t>100kPa(1.0kgf/cm³</a:t>
                      </a:r>
                      <a:r>
                        <a:rPr lang="zh-CN" altLang="en-US" sz="800">
                          <a:latin typeface="微软雅黑" panose="020B0503020204020204" charset="-122"/>
                          <a:ea typeface="微软雅黑" panose="020B0503020204020204" charset="-122"/>
                          <a:cs typeface="微软雅黑" panose="020B0503020204020204" charset="-122"/>
                          <a:sym typeface="+mn-ea"/>
                        </a:rPr>
                        <a:t>，</a:t>
                      </a:r>
                      <a:r>
                        <a:rPr lang="en-US" altLang="zh-CN" sz="800">
                          <a:latin typeface="微软雅黑" panose="020B0503020204020204" charset="-122"/>
                          <a:ea typeface="微软雅黑" panose="020B0503020204020204" charset="-122"/>
                          <a:cs typeface="微软雅黑" panose="020B0503020204020204" charset="-122"/>
                          <a:sym typeface="+mn-ea"/>
                        </a:rPr>
                        <a:t>15 psi)</a:t>
                      </a:r>
                      <a:endParaRPr lang="en-US" altLang="zh-CN" sz="800" b="0">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800" b="0">
                          <a:latin typeface="微软雅黑" panose="020B0503020204020204" charset="-122"/>
                          <a:ea typeface="微软雅黑" panose="020B0503020204020204" charset="-122"/>
                          <a:cs typeface="宋体" panose="02010600030101010101" pitchFamily="2" charset="-122"/>
                        </a:rPr>
                        <a:t>-</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0180">
                <a:tc gridSpan="2">
                  <a:txBody>
                    <a:bodyPr/>
                    <a:p>
                      <a:pPr indent="0">
                        <a:buNone/>
                      </a:pPr>
                      <a:r>
                        <a:rPr lang="en-US" sz="800" b="0">
                          <a:latin typeface="微软雅黑" panose="020B0503020204020204" charset="-122"/>
                          <a:ea typeface="微软雅黑" panose="020B0503020204020204" charset="-122"/>
                          <a:cs typeface="宋体" panose="02010600030101010101" pitchFamily="2" charset="-122"/>
                        </a:rPr>
                        <a:t> Shaft Runout</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a:latin typeface="微软雅黑" panose="020B0503020204020204" charset="-122"/>
                          <a:ea typeface="微软雅黑" panose="020B0503020204020204" charset="-122"/>
                          <a:cs typeface="微软雅黑" panose="020B0503020204020204" charset="-122"/>
                          <a:sym typeface="+mn-ea"/>
                        </a:rPr>
                        <a:t>≤ 0.8</a:t>
                      </a:r>
                      <a:r>
                        <a:rPr lang="en-US" sz="800" b="0">
                          <a:latin typeface="微软雅黑" panose="020B0503020204020204" charset="-122"/>
                          <a:ea typeface="微软雅黑" panose="020B0503020204020204" charset="-122"/>
                          <a:cs typeface="微软雅黑" panose="020B0503020204020204" charset="-122"/>
                        </a:rPr>
                        <a:t>　</a:t>
                      </a:r>
                      <a:endParaRPr lang="en-US" altLang="en-US" sz="8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800" b="0">
                          <a:latin typeface="微软雅黑" panose="020B0503020204020204" charset="-122"/>
                          <a:ea typeface="微软雅黑" panose="020B0503020204020204" charset="-122"/>
                          <a:cs typeface="微软雅黑" panose="020B0503020204020204" charset="-122"/>
                        </a:rPr>
                        <a:t>1.0</a:t>
                      </a:r>
                      <a:endParaRPr lang="en-US" altLang="en-US" sz="8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0180">
                <a:tc rowSpan="2">
                  <a:txBody>
                    <a:bodyPr/>
                    <a:p>
                      <a:pPr indent="0">
                        <a:buNone/>
                      </a:pPr>
                      <a:r>
                        <a:rPr lang="en-US" sz="800" b="0">
                          <a:latin typeface="微软雅黑" panose="020B0503020204020204" charset="-122"/>
                          <a:ea typeface="微软雅黑" panose="020B0503020204020204" charset="-122"/>
                          <a:cs typeface="宋体" panose="02010600030101010101" pitchFamily="2" charset="-122"/>
                        </a:rPr>
                        <a:t>Rim Runout</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radial direction</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微软雅黑" panose="020B0503020204020204" charset="-122"/>
                        </a:rPr>
                        <a:t>≤ 0.8</a:t>
                      </a:r>
                      <a:endParaRPr lang="en-US" altLang="en-US" sz="8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800" b="0">
                          <a:latin typeface="微软雅黑" panose="020B0503020204020204" charset="-122"/>
                          <a:ea typeface="微软雅黑" panose="020B0503020204020204" charset="-122"/>
                          <a:cs typeface="微软雅黑" panose="020B0503020204020204" charset="-122"/>
                        </a:rPr>
                        <a:t>1.0</a:t>
                      </a:r>
                      <a:endParaRPr lang="en-US" altLang="en-US" sz="8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954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zh-CN" altLang="en-US" sz="800" b="0">
                          <a:latin typeface="微软雅黑" panose="020B0503020204020204" charset="-122"/>
                          <a:ea typeface="微软雅黑" panose="020B0503020204020204" charset="-122"/>
                          <a:cs typeface="宋体" panose="02010600030101010101" pitchFamily="2" charset="-122"/>
                        </a:rPr>
                        <a:t>end face</a:t>
                      </a:r>
                      <a:endParaRPr lang="zh-CN"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a:latin typeface="微软雅黑" panose="020B0503020204020204" charset="-122"/>
                          <a:ea typeface="微软雅黑" panose="020B0503020204020204" charset="-122"/>
                          <a:cs typeface="微软雅黑" panose="020B0503020204020204" charset="-122"/>
                          <a:sym typeface="+mn-ea"/>
                        </a:rPr>
                        <a:t>≤ 0.8</a:t>
                      </a:r>
                      <a:endParaRPr lang="en-US" altLang="en-US" sz="8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800" b="0">
                          <a:latin typeface="微软雅黑" panose="020B0503020204020204" charset="-122"/>
                          <a:ea typeface="微软雅黑" panose="020B0503020204020204" charset="-122"/>
                          <a:cs typeface="微软雅黑" panose="020B0503020204020204" charset="-122"/>
                        </a:rPr>
                        <a:t>1.0</a:t>
                      </a:r>
                      <a:endParaRPr lang="en-US" altLang="en-US" sz="8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9545">
                <a:tc gridSpan="2">
                  <a:txBody>
                    <a:bodyPr/>
                    <a:p>
                      <a:pPr indent="0">
                        <a:buNone/>
                      </a:pPr>
                      <a:r>
                        <a:rPr lang="en-US" sz="800" b="0">
                          <a:latin typeface="微软雅黑" panose="020B0503020204020204" charset="-122"/>
                          <a:ea typeface="微软雅黑" panose="020B0503020204020204" charset="-122"/>
                          <a:cs typeface="宋体" panose="02010600030101010101" pitchFamily="2" charset="-122"/>
                        </a:rPr>
                        <a:t>Wheel dynamic balance</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微软雅黑" panose="020B0503020204020204" charset="-122"/>
                        </a:rPr>
                        <a:t>Max 60g</a:t>
                      </a:r>
                      <a:endParaRPr lang="en-US" sz="8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0180">
                <a:tc rowSpan="3">
                  <a:txBody>
                    <a:bodyPr/>
                    <a:p>
                      <a:pPr indent="0">
                        <a:buNone/>
                      </a:pPr>
                      <a:r>
                        <a:rPr lang="en-US" sz="800" b="0">
                          <a:latin typeface="微软雅黑" panose="020B0503020204020204" charset="-122"/>
                          <a:ea typeface="微软雅黑" panose="020B0503020204020204" charset="-122"/>
                          <a:cs typeface="宋体" panose="02010600030101010101" pitchFamily="2" charset="-122"/>
                        </a:rPr>
                        <a:t>Front shock absorber</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700" b="0">
                          <a:latin typeface="微软雅黑" panose="020B0503020204020204" charset="-122"/>
                          <a:ea typeface="微软雅黑" panose="020B0503020204020204" charset="-122"/>
                          <a:cs typeface="宋体" panose="02010600030101010101" pitchFamily="2" charset="-122"/>
                        </a:rPr>
                        <a:t>Free spring length/</a:t>
                      </a:r>
                      <a:r>
                        <a:rPr lang="zh-CN" altLang="en-US" sz="700" b="0">
                          <a:latin typeface="微软雅黑" panose="020B0503020204020204" charset="-122"/>
                          <a:ea typeface="微软雅黑" panose="020B0503020204020204" charset="-122"/>
                          <a:cs typeface="宋体" panose="02010600030101010101" pitchFamily="2" charset="-122"/>
                        </a:rPr>
                        <a:t>regular edition</a:t>
                      </a:r>
                      <a:r>
                        <a:rPr lang="en-US" altLang="zh-CN" sz="700" b="0">
                          <a:latin typeface="微软雅黑" panose="020B0503020204020204" charset="-122"/>
                          <a:ea typeface="微软雅黑" panose="020B0503020204020204" charset="-122"/>
                          <a:cs typeface="宋体" panose="02010600030101010101" pitchFamily="2" charset="-122"/>
                        </a:rPr>
                        <a:t>/</a:t>
                      </a:r>
                      <a:r>
                        <a:rPr lang="zh-CN" altLang="en-US" sz="700" b="0">
                          <a:latin typeface="微软雅黑" panose="020B0503020204020204" charset="-122"/>
                          <a:ea typeface="微软雅黑" panose="020B0503020204020204" charset="-122"/>
                          <a:cs typeface="宋体" panose="02010600030101010101" pitchFamily="2" charset="-122"/>
                        </a:rPr>
                        <a:t>factory edition</a:t>
                      </a:r>
                      <a:endParaRPr lang="zh-CN" altLang="en-US" sz="7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475 mm </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 -</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954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sz="700" b="0">
                          <a:latin typeface="微软雅黑" panose="020B0503020204020204" charset="-122"/>
                          <a:ea typeface="微软雅黑" panose="020B0503020204020204" charset="-122"/>
                          <a:cs typeface="宋体" panose="02010600030101010101" pitchFamily="2" charset="-122"/>
                        </a:rPr>
                        <a:t>Recommended shock absorber oil</a:t>
                      </a:r>
                      <a:endParaRPr sz="7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700" b="0">
                          <a:latin typeface="微软雅黑" panose="020B0503020204020204" charset="-122"/>
                          <a:ea typeface="微软雅黑" panose="020B0503020204020204" charset="-122"/>
                          <a:cs typeface="微软雅黑" panose="020B0503020204020204" charset="-122"/>
                          <a:sym typeface="+mn-ea"/>
                        </a:rPr>
                        <a:t>Special shock absorbing oil</a:t>
                      </a:r>
                      <a:r>
                        <a:rPr lang="en-US" altLang="zh-CN" sz="700" b="0">
                          <a:latin typeface="微软雅黑" panose="020B0503020204020204" charset="-122"/>
                          <a:ea typeface="微软雅黑" panose="020B0503020204020204" charset="-122"/>
                          <a:cs typeface="微软雅黑" panose="020B0503020204020204" charset="-122"/>
                          <a:sym typeface="+mn-ea"/>
                        </a:rPr>
                        <a:t> </a:t>
                      </a:r>
                      <a:r>
                        <a:rPr lang="en-US" sz="700" b="0">
                          <a:latin typeface="微软雅黑" panose="020B0503020204020204" charset="-122"/>
                          <a:ea typeface="微软雅黑" panose="020B0503020204020204" charset="-122"/>
                          <a:cs typeface="微软雅黑" panose="020B0503020204020204" charset="-122"/>
                          <a:sym typeface="+mn-ea"/>
                        </a:rPr>
                        <a:t>KHL 5W</a:t>
                      </a:r>
                      <a:endParaRPr lang="en-US" altLang="en-US" sz="700" b="0">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306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700">
                          <a:latin typeface="微软雅黑" panose="020B0503020204020204" charset="-122"/>
                          <a:ea typeface="微软雅黑" panose="020B0503020204020204" charset="-122"/>
                          <a:cs typeface="宋体" panose="02010600030101010101" pitchFamily="2" charset="-122"/>
                          <a:sym typeface="+mn-ea"/>
                        </a:rPr>
                        <a:t>s</a:t>
                      </a:r>
                      <a:r>
                        <a:rPr sz="700">
                          <a:latin typeface="微软雅黑" panose="020B0503020204020204" charset="-122"/>
                          <a:ea typeface="微软雅黑" panose="020B0503020204020204" charset="-122"/>
                          <a:cs typeface="宋体" panose="02010600030101010101" pitchFamily="2" charset="-122"/>
                          <a:sym typeface="+mn-ea"/>
                        </a:rPr>
                        <a:t>hock absorber</a:t>
                      </a:r>
                      <a:r>
                        <a:rPr lang="zh-CN" altLang="en-US" sz="700" b="0">
                          <a:latin typeface="微软雅黑" panose="020B0503020204020204" charset="-122"/>
                          <a:ea typeface="微软雅黑" panose="020B0503020204020204" charset="-122"/>
                          <a:cs typeface="宋体" panose="02010600030101010101" pitchFamily="2" charset="-122"/>
                        </a:rPr>
                        <a:t>oil refill amount</a:t>
                      </a:r>
                      <a:endParaRPr lang="zh-CN" altLang="en-US" sz="7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sz="700" b="0">
                          <a:latin typeface="微软雅黑" panose="020B0503020204020204" charset="-122"/>
                          <a:ea typeface="微软雅黑" panose="020B0503020204020204" charset="-122"/>
                          <a:cs typeface="微软雅黑" panose="020B0503020204020204" charset="-122"/>
                          <a:sym typeface="+mn-ea"/>
                        </a:rPr>
                        <a:t>260ml in the damper, 300ml in the damping cylinder, total 560ml</a:t>
                      </a:r>
                      <a:endParaRPr sz="700" b="0">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0" name="文本框 9"/>
          <p:cNvSpPr txBox="1"/>
          <p:nvPr/>
        </p:nvSpPr>
        <p:spPr>
          <a:xfrm>
            <a:off x="1431925" y="3964305"/>
            <a:ext cx="4530725" cy="153670"/>
          </a:xfrm>
          <a:prstGeom prst="rect">
            <a:avLst/>
          </a:prstGeom>
          <a:noFill/>
          <a:ln w="9525">
            <a:noFill/>
          </a:ln>
        </p:spPr>
        <p:txBody>
          <a:bodyPr wrap="square" lIns="71755" tIns="0" rIns="71755" bIns="0" anchor="ctr" anchorCtr="0">
            <a:spAutoFit/>
          </a:bodyPr>
          <a:p>
            <a:pPr indent="0" algn="ctr"/>
            <a:r>
              <a:rPr lang="zh-CN" sz="1000" b="1">
                <a:latin typeface="微软雅黑" panose="020B0503020204020204" charset="-122"/>
                <a:ea typeface="微软雅黑" panose="020B0503020204020204" charset="-122"/>
                <a:cs typeface="微软雅黑" panose="020B0503020204020204" charset="-122"/>
              </a:rPr>
              <a:t>Rear wheel/suspension specifications</a:t>
            </a:r>
            <a:endParaRPr lang="zh-CN" sz="1000" b="1">
              <a:latin typeface="微软雅黑" panose="020B0503020204020204" charset="-122"/>
              <a:ea typeface="微软雅黑" panose="020B0503020204020204" charset="-122"/>
              <a:cs typeface="微软雅黑" panose="020B0503020204020204" charset="-122"/>
            </a:endParaRPr>
          </a:p>
        </p:txBody>
      </p:sp>
      <p:graphicFrame>
        <p:nvGraphicFramePr>
          <p:cNvPr id="11" name="表格 10"/>
          <p:cNvGraphicFramePr/>
          <p:nvPr>
            <p:custDataLst>
              <p:tags r:id="rId2"/>
            </p:custDataLst>
          </p:nvPr>
        </p:nvGraphicFramePr>
        <p:xfrm>
          <a:off x="1432560" y="4179894"/>
          <a:ext cx="4624706" cy="2523490"/>
        </p:xfrm>
        <a:graphic>
          <a:graphicData uri="http://schemas.openxmlformats.org/drawingml/2006/table">
            <a:tbl>
              <a:tblPr firstRow="1" bandRow="1">
                <a:tableStyleId>{5940675A-B579-460E-94D1-54222C63F5DA}</a:tableStyleId>
              </a:tblPr>
              <a:tblGrid>
                <a:gridCol w="655320"/>
                <a:gridCol w="1561466"/>
                <a:gridCol w="1513840"/>
                <a:gridCol w="894080"/>
              </a:tblGrid>
              <a:tr h="153670">
                <a:tc gridSpan="2">
                  <a:txBody>
                    <a:bodyPr/>
                    <a:p>
                      <a:pPr indent="0" algn="ctr">
                        <a:buNone/>
                      </a:pPr>
                      <a:r>
                        <a:rPr lang="en-US" sz="1000" b="1">
                          <a:latin typeface="微软雅黑" panose="020B0503020204020204" charset="-122"/>
                          <a:ea typeface="微软雅黑" panose="020B0503020204020204" charset="-122"/>
                          <a:cs typeface="宋体" panose="02010600030101010101" pitchFamily="2" charset="-122"/>
                          <a:sym typeface="+mn-ea"/>
                        </a:rPr>
                        <a:t>items</a:t>
                      </a:r>
                      <a:endParaRPr lang="en-US" altLang="en-US" sz="1000" b="1">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sz="1000" b="1">
                          <a:latin typeface="微软雅黑" panose="020B0503020204020204" charset="-122"/>
                          <a:ea typeface="微软雅黑" panose="020B0503020204020204" charset="-122"/>
                          <a:cs typeface="宋体" panose="02010600030101010101" pitchFamily="2" charset="-122"/>
                          <a:sym typeface="+mn-ea"/>
                        </a:rPr>
                        <a:t>Standard value</a:t>
                      </a:r>
                      <a:endParaRPr lang="zh-CN" altLang="en-US" sz="1000" b="1">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微软雅黑" panose="020B0503020204020204" charset="-122"/>
                          <a:ea typeface="微软雅黑" panose="020B0503020204020204" charset="-122"/>
                          <a:cs typeface="微软雅黑" panose="020B0503020204020204" charset="-122"/>
                          <a:sym typeface="+mn-ea"/>
                        </a:rPr>
                        <a:t>limit value</a:t>
                      </a:r>
                      <a:endParaRPr lang="zh-CN" altLang="en-US" sz="1000" b="1">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9865">
                <a:tc rowSpan="2">
                  <a:txBody>
                    <a:bodyPr/>
                    <a:p>
                      <a:pPr indent="0" algn="l">
                        <a:buNone/>
                      </a:pPr>
                      <a:r>
                        <a:rPr lang="en-US" sz="800">
                          <a:latin typeface="微软雅黑" panose="020B0503020204020204" charset="-122"/>
                          <a:ea typeface="微软雅黑" panose="020B0503020204020204" charset="-122"/>
                          <a:cs typeface="宋体" panose="02010600030101010101" pitchFamily="2" charset="-122"/>
                          <a:sym typeface="+mn-ea"/>
                        </a:rPr>
                        <a:t>Tire Pressure</a:t>
                      </a:r>
                      <a:endParaRPr lang="en-US" sz="800" b="0">
                        <a:latin typeface="微软雅黑" panose="020B0503020204020204" charset="-122"/>
                        <a:ea typeface="微软雅黑" panose="020B0503020204020204" charset="-122"/>
                        <a:cs typeface="宋体" panose="02010600030101010101" pitchFamily="2" charset="-122"/>
                      </a:endParaRPr>
                    </a:p>
                    <a:p>
                      <a:pPr indent="0" algn="l">
                        <a:buNone/>
                      </a:pPr>
                      <a:r>
                        <a:rPr lang="en-US" altLang="zh-CN" sz="800">
                          <a:latin typeface="微软雅黑" panose="020B0503020204020204" charset="-122"/>
                          <a:ea typeface="微软雅黑" panose="020B0503020204020204" charset="-122"/>
                        </a:rPr>
                        <a:t>　</a:t>
                      </a:r>
                      <a:endParaRPr lang="en-US" sz="800" b="0">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800">
                          <a:latin typeface="微软雅黑" panose="020B0503020204020204" charset="-122"/>
                          <a:ea typeface="微软雅黑" panose="020B0503020204020204" charset="-122"/>
                          <a:sym typeface="+mn-ea"/>
                        </a:rPr>
                        <a:t>Vacuum tire</a:t>
                      </a:r>
                      <a:r>
                        <a:rPr lang="zh-CN" altLang="en-US" sz="800" b="0">
                          <a:latin typeface="微软雅黑" panose="020B0503020204020204" charset="-122"/>
                          <a:ea typeface="微软雅黑" panose="020B0503020204020204" charset="-122"/>
                          <a:sym typeface="+mn-ea"/>
                        </a:rPr>
                        <a:t>（regular edition）</a:t>
                      </a:r>
                      <a:endParaRPr lang="zh-CN" altLang="en-US" sz="800" b="0">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800">
                          <a:latin typeface="微软雅黑" panose="020B0503020204020204" charset="-122"/>
                          <a:ea typeface="微软雅黑" panose="020B0503020204020204" charset="-122"/>
                          <a:sym typeface="+mn-ea"/>
                        </a:rPr>
                        <a:t>200kPa(2.0kgf/cm³</a:t>
                      </a:r>
                      <a:r>
                        <a:rPr lang="zh-CN" altLang="en-US" sz="800">
                          <a:latin typeface="微软雅黑" panose="020B0503020204020204" charset="-122"/>
                          <a:ea typeface="微软雅黑" panose="020B0503020204020204" charset="-122"/>
                          <a:sym typeface="+mn-ea"/>
                        </a:rPr>
                        <a:t>，</a:t>
                      </a:r>
                      <a:r>
                        <a:rPr lang="en-US" altLang="zh-CN" sz="800">
                          <a:latin typeface="微软雅黑" panose="020B0503020204020204" charset="-122"/>
                          <a:ea typeface="微软雅黑" panose="020B0503020204020204" charset="-122"/>
                          <a:sym typeface="+mn-ea"/>
                        </a:rPr>
                        <a:t>29 psi)</a:t>
                      </a:r>
                      <a:endParaRPr lang="en-US" altLang="zh-CN" sz="800" b="0">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n>
                            <a:noFill/>
                          </a:ln>
                          <a:latin typeface="微软雅黑" panose="020B0503020204020204" charset="-122"/>
                          <a:ea typeface="微软雅黑" panose="020B0503020204020204" charset="-122"/>
                          <a:cs typeface="宋体" panose="02010600030101010101" pitchFamily="2" charset="-122"/>
                        </a:rPr>
                        <a:t>-</a:t>
                      </a:r>
                      <a:endParaRPr lang="en-US" altLang="en-US" sz="800" b="0">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800">
                          <a:latin typeface="微软雅黑" panose="020B0503020204020204" charset="-122"/>
                          <a:ea typeface="微软雅黑" panose="020B0503020204020204" charset="-122"/>
                          <a:sym typeface="+mn-ea"/>
                        </a:rPr>
                        <a:t>Inner Tire</a:t>
                      </a:r>
                      <a:r>
                        <a:rPr lang="zh-CN" altLang="en-US" sz="800" b="0">
                          <a:latin typeface="微软雅黑" panose="020B0503020204020204" charset="-122"/>
                          <a:ea typeface="微软雅黑" panose="020B0503020204020204" charset="-122"/>
                          <a:sym typeface="+mn-ea"/>
                        </a:rPr>
                        <a:t>（regular edition）</a:t>
                      </a:r>
                      <a:endParaRPr lang="zh-CN" altLang="en-US" sz="800" b="0">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zh-CN" sz="800">
                          <a:latin typeface="微软雅黑" panose="020B0503020204020204" charset="-122"/>
                          <a:ea typeface="微软雅黑" panose="020B0503020204020204" charset="-122"/>
                          <a:cs typeface="微软雅黑" panose="020B0503020204020204" charset="-122"/>
                          <a:sym typeface="+mn-ea"/>
                        </a:rPr>
                        <a:t>100kPa(1.0kgf/cm³</a:t>
                      </a:r>
                      <a:r>
                        <a:rPr lang="zh-CN" altLang="en-US" sz="800">
                          <a:latin typeface="微软雅黑" panose="020B0503020204020204" charset="-122"/>
                          <a:ea typeface="微软雅黑" panose="020B0503020204020204" charset="-122"/>
                          <a:cs typeface="微软雅黑" panose="020B0503020204020204" charset="-122"/>
                          <a:sym typeface="+mn-ea"/>
                        </a:rPr>
                        <a:t>，</a:t>
                      </a:r>
                      <a:r>
                        <a:rPr lang="en-US" altLang="zh-CN" sz="800">
                          <a:latin typeface="微软雅黑" panose="020B0503020204020204" charset="-122"/>
                          <a:ea typeface="微软雅黑" panose="020B0503020204020204" charset="-122"/>
                          <a:cs typeface="微软雅黑" panose="020B0503020204020204" charset="-122"/>
                          <a:sym typeface="+mn-ea"/>
                        </a:rPr>
                        <a:t>15 psi)</a:t>
                      </a:r>
                      <a:endParaRPr lang="en-US" altLang="zh-CN" sz="800" b="0">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n>
                            <a:noFill/>
                          </a:ln>
                          <a:latin typeface="微软雅黑" panose="020B0503020204020204" charset="-122"/>
                          <a:ea typeface="微软雅黑" panose="020B0503020204020204" charset="-122"/>
                          <a:cs typeface="宋体" panose="02010600030101010101" pitchFamily="2" charset="-122"/>
                        </a:rPr>
                        <a:t>-</a:t>
                      </a:r>
                      <a:endParaRPr lang="en-US" altLang="en-US" sz="800" b="0">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gridSpan="2">
                  <a:txBody>
                    <a:bodyPr/>
                    <a:p>
                      <a:pPr indent="0" algn="l">
                        <a:buNone/>
                      </a:pPr>
                      <a:r>
                        <a:rPr lang="en-US" sz="800">
                          <a:latin typeface="微软雅黑" panose="020B0503020204020204" charset="-122"/>
                          <a:ea typeface="微软雅黑" panose="020B0503020204020204" charset="-122"/>
                          <a:cs typeface="宋体" panose="02010600030101010101" pitchFamily="2" charset="-122"/>
                          <a:sym typeface="+mn-ea"/>
                        </a:rPr>
                        <a:t>Shaft Runout</a:t>
                      </a:r>
                      <a:endParaRPr lang="en-US" altLang="en-US" sz="800" b="0">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a:latin typeface="微软雅黑" panose="020B0503020204020204" charset="-122"/>
                          <a:ea typeface="微软雅黑" panose="020B0503020204020204" charset="-122"/>
                          <a:cs typeface="微软雅黑" panose="020B0503020204020204" charset="-122"/>
                          <a:sym typeface="+mn-ea"/>
                        </a:rPr>
                        <a:t>≤ 0.8</a:t>
                      </a:r>
                      <a:endParaRPr lang="en-US" altLang="en-US" sz="800" b="0">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800" b="0">
                          <a:ln>
                            <a:noFill/>
                          </a:ln>
                          <a:latin typeface="微软雅黑" panose="020B0503020204020204" charset="-122"/>
                          <a:ea typeface="微软雅黑" panose="020B0503020204020204" charset="-122"/>
                          <a:cs typeface="微软雅黑" panose="020B0503020204020204" charset="-122"/>
                        </a:rPr>
                        <a:t>1.0</a:t>
                      </a:r>
                      <a:endParaRPr lang="en-US" altLang="en-US" sz="800" b="0">
                        <a:ln>
                          <a:noFill/>
                        </a:ln>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rowSpan="2">
                  <a:txBody>
                    <a:bodyPr/>
                    <a:p>
                      <a:pPr indent="0">
                        <a:buNone/>
                      </a:pPr>
                      <a:r>
                        <a:rPr lang="en-US" sz="800">
                          <a:latin typeface="微软雅黑" panose="020B0503020204020204" charset="-122"/>
                          <a:ea typeface="微软雅黑" panose="020B0503020204020204" charset="-122"/>
                          <a:cs typeface="宋体" panose="02010600030101010101" pitchFamily="2" charset="-122"/>
                          <a:sym typeface="+mn-ea"/>
                        </a:rPr>
                        <a:t>Rim Runout</a:t>
                      </a:r>
                      <a:endParaRPr lang="en-US" altLang="en-US" sz="800" b="0">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800">
                          <a:latin typeface="微软雅黑" panose="020B0503020204020204" charset="-122"/>
                          <a:ea typeface="微软雅黑" panose="020B0503020204020204" charset="-122"/>
                          <a:cs typeface="宋体" panose="02010600030101010101" pitchFamily="2" charset="-122"/>
                          <a:sym typeface="+mn-ea"/>
                        </a:rPr>
                        <a:t>radial direction</a:t>
                      </a:r>
                      <a:endParaRPr lang="en-US" altLang="en-US" sz="800" b="0">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a:latin typeface="微软雅黑" panose="020B0503020204020204" charset="-122"/>
                          <a:ea typeface="微软雅黑" panose="020B0503020204020204" charset="-122"/>
                          <a:cs typeface="微软雅黑" panose="020B0503020204020204" charset="-122"/>
                          <a:sym typeface="+mn-ea"/>
                        </a:rPr>
                        <a:t>≤ 0.8</a:t>
                      </a:r>
                      <a:endParaRPr lang="en-US" altLang="en-US" sz="800" b="0">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n>
                            <a:noFill/>
                          </a:ln>
                          <a:latin typeface="微软雅黑" panose="020B0503020204020204" charset="-122"/>
                          <a:ea typeface="微软雅黑" panose="020B0503020204020204" charset="-122"/>
                          <a:cs typeface="宋体" panose="02010600030101010101" pitchFamily="2" charset="-122"/>
                        </a:rPr>
                        <a:t>1.0</a:t>
                      </a:r>
                      <a:endParaRPr lang="en-US" altLang="en-US" sz="800" b="0">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800" b="0">
                          <a:ln>
                            <a:noFill/>
                          </a:ln>
                          <a:latin typeface="微软雅黑" panose="020B0503020204020204" charset="-122"/>
                          <a:ea typeface="微软雅黑" panose="020B0503020204020204" charset="-122"/>
                          <a:cs typeface="宋体" panose="02010600030101010101" pitchFamily="2" charset="-122"/>
                        </a:rPr>
                        <a:t>axial direction</a:t>
                      </a:r>
                      <a:endParaRPr lang="en-US" sz="800" b="0">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a:latin typeface="微软雅黑" panose="020B0503020204020204" charset="-122"/>
                          <a:ea typeface="微软雅黑" panose="020B0503020204020204" charset="-122"/>
                          <a:cs typeface="微软雅黑" panose="020B0503020204020204" charset="-122"/>
                          <a:sym typeface="+mn-ea"/>
                        </a:rPr>
                        <a:t>≤ 0.8</a:t>
                      </a:r>
                      <a:endParaRPr lang="en-US" altLang="en-US" sz="800" b="0">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n>
                            <a:noFill/>
                          </a:ln>
                          <a:latin typeface="微软雅黑" panose="020B0503020204020204" charset="-122"/>
                          <a:ea typeface="微软雅黑" panose="020B0503020204020204" charset="-122"/>
                          <a:cs typeface="宋体" panose="02010600030101010101" pitchFamily="2" charset="-122"/>
                        </a:rPr>
                        <a:t>1.0</a:t>
                      </a:r>
                      <a:endParaRPr lang="en-US" altLang="en-US" sz="800" b="0">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gridSpan="2">
                  <a:txBody>
                    <a:bodyPr/>
                    <a:p>
                      <a:pPr indent="0">
                        <a:buNone/>
                      </a:pPr>
                      <a:r>
                        <a:rPr lang="en-US" sz="800">
                          <a:latin typeface="微软雅黑" panose="020B0503020204020204" charset="-122"/>
                          <a:ea typeface="微软雅黑" panose="020B0503020204020204" charset="-122"/>
                          <a:cs typeface="宋体" panose="02010600030101010101" pitchFamily="2" charset="-122"/>
                          <a:sym typeface="+mn-ea"/>
                        </a:rPr>
                        <a:t>Wheel dynamic balance</a:t>
                      </a:r>
                      <a:endParaRPr lang="en-US" altLang="en-US" sz="800" b="0">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800" b="0">
                          <a:ln>
                            <a:noFill/>
                          </a:ln>
                          <a:latin typeface="微软雅黑" panose="020B0503020204020204" charset="-122"/>
                          <a:ea typeface="微软雅黑" panose="020B0503020204020204" charset="-122"/>
                          <a:cs typeface="宋体" panose="02010600030101010101" pitchFamily="2" charset="-122"/>
                        </a:rPr>
                        <a:t>-</a:t>
                      </a:r>
                      <a:endParaRPr lang="en-US" altLang="en-US" sz="800" b="0">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a:latin typeface="微软雅黑" panose="020B0503020204020204" charset="-122"/>
                          <a:ea typeface="微软雅黑" panose="020B0503020204020204" charset="-122"/>
                          <a:cs typeface="微软雅黑" panose="020B0503020204020204" charset="-122"/>
                          <a:sym typeface="+mn-ea"/>
                        </a:rPr>
                        <a:t>Max 60g</a:t>
                      </a:r>
                      <a:endParaRPr lang="en-US" altLang="en-US" sz="800" b="0">
                        <a:ln>
                          <a:noFill/>
                        </a:ln>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rowSpan="4">
                  <a:txBody>
                    <a:bodyPr/>
                    <a:p>
                      <a:pPr indent="0">
                        <a:buNone/>
                      </a:pPr>
                      <a:r>
                        <a:rPr lang="en-US" altLang="zh-CN" sz="800" b="0">
                          <a:ln>
                            <a:noFill/>
                          </a:ln>
                          <a:latin typeface="微软雅黑" panose="020B0503020204020204" charset="-122"/>
                          <a:ea typeface="微软雅黑" panose="020B0503020204020204" charset="-122"/>
                          <a:cs typeface="宋体" panose="02010600030101010101" pitchFamily="2" charset="-122"/>
                        </a:rPr>
                        <a:t>R</a:t>
                      </a:r>
                      <a:r>
                        <a:rPr lang="zh-CN" altLang="en-US" sz="800" b="0">
                          <a:ln>
                            <a:noFill/>
                          </a:ln>
                          <a:latin typeface="微软雅黑" panose="020B0503020204020204" charset="-122"/>
                          <a:ea typeface="微软雅黑" panose="020B0503020204020204" charset="-122"/>
                          <a:cs typeface="宋体" panose="02010600030101010101" pitchFamily="2" charset="-122"/>
                        </a:rPr>
                        <a:t>ear shock absorber</a:t>
                      </a:r>
                      <a:endParaRPr lang="zh-CN" altLang="en-US" sz="800" b="0">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a:latin typeface="微软雅黑" panose="020B0503020204020204" charset="-122"/>
                          <a:ea typeface="微软雅黑" panose="020B0503020204020204" charset="-122"/>
                          <a:cs typeface="宋体" panose="02010600030101010101" pitchFamily="2" charset="-122"/>
                          <a:sym typeface="+mn-ea"/>
                        </a:rPr>
                        <a:t>Free spring length</a:t>
                      </a:r>
                      <a:r>
                        <a:rPr lang="en-US" sz="800">
                          <a:latin typeface="微软雅黑" panose="020B0503020204020204" charset="-122"/>
                          <a:ea typeface="微软雅黑" panose="020B0503020204020204" charset="-122"/>
                          <a:cs typeface="宋体" panose="02010600030101010101" pitchFamily="2" charset="-122"/>
                          <a:sym typeface="+mn-ea"/>
                        </a:rPr>
                        <a:t>/</a:t>
                      </a:r>
                      <a:r>
                        <a:rPr lang="zh-CN" altLang="en-US" sz="800">
                          <a:latin typeface="微软雅黑" panose="020B0503020204020204" charset="-122"/>
                          <a:ea typeface="微软雅黑" panose="020B0503020204020204" charset="-122"/>
                          <a:cs typeface="宋体" panose="02010600030101010101" pitchFamily="2" charset="-122"/>
                          <a:sym typeface="+mn-ea"/>
                        </a:rPr>
                        <a:t>regular edition</a:t>
                      </a:r>
                      <a:r>
                        <a:rPr lang="en-US" altLang="zh-CN" sz="800">
                          <a:latin typeface="微软雅黑" panose="020B0503020204020204" charset="-122"/>
                          <a:ea typeface="微软雅黑" panose="020B0503020204020204" charset="-122"/>
                          <a:cs typeface="宋体" panose="02010600030101010101" pitchFamily="2" charset="-122"/>
                          <a:sym typeface="+mn-ea"/>
                        </a:rPr>
                        <a:t>/</a:t>
                      </a:r>
                      <a:r>
                        <a:rPr lang="zh-CN" altLang="en-US" sz="800">
                          <a:latin typeface="微软雅黑" panose="020B0503020204020204" charset="-122"/>
                          <a:ea typeface="微软雅黑" panose="020B0503020204020204" charset="-122"/>
                          <a:cs typeface="宋体" panose="02010600030101010101" pitchFamily="2" charset="-122"/>
                          <a:sym typeface="+mn-ea"/>
                        </a:rPr>
                        <a:t>factory edition</a:t>
                      </a:r>
                      <a:endParaRPr lang="en-US" altLang="en-US" sz="800" b="0">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altLang="en-US" sz="800" b="0">
                          <a:ln>
                            <a:noFill/>
                          </a:ln>
                          <a:latin typeface="微软雅黑" panose="020B0503020204020204" charset="-122"/>
                          <a:ea typeface="微软雅黑" panose="020B0503020204020204" charset="-122"/>
                          <a:cs typeface="宋体" panose="02010600030101010101" pitchFamily="2" charset="-122"/>
                        </a:rPr>
                        <a:t>215mm/225mm</a:t>
                      </a:r>
                      <a:endParaRPr lang="zh-CN" altLang="en-US" sz="800" b="0">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800" b="0">
                        <a:ln>
                          <a:noFill/>
                        </a:ln>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800">
                          <a:latin typeface="微软雅黑" panose="020B0503020204020204" charset="-122"/>
                          <a:ea typeface="微软雅黑" panose="020B0503020204020204" charset="-122"/>
                          <a:cs typeface="宋体" panose="02010600030101010101" pitchFamily="2" charset="-122"/>
                          <a:sym typeface="+mn-ea"/>
                        </a:rPr>
                        <a:t>Recommended shock absorber oil</a:t>
                      </a:r>
                      <a:endParaRPr lang="zh-CN"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800">
                          <a:latin typeface="微软雅黑" panose="020B0503020204020204" charset="-122"/>
                          <a:ea typeface="微软雅黑" panose="020B0503020204020204" charset="-122"/>
                          <a:cs typeface="微软雅黑" panose="020B0503020204020204" charset="-122"/>
                          <a:sym typeface="+mn-ea"/>
                        </a:rPr>
                        <a:t>Special shock absorbing oil</a:t>
                      </a:r>
                      <a:r>
                        <a:rPr lang="en-US" altLang="zh-CN" sz="800">
                          <a:latin typeface="微软雅黑" panose="020B0503020204020204" charset="-122"/>
                          <a:ea typeface="微软雅黑" panose="020B0503020204020204" charset="-122"/>
                          <a:cs typeface="微软雅黑" panose="020B0503020204020204" charset="-122"/>
                          <a:sym typeface="+mn-ea"/>
                        </a:rPr>
                        <a:t> </a:t>
                      </a:r>
                      <a:r>
                        <a:rPr lang="en-US" sz="800" b="0">
                          <a:latin typeface="微软雅黑" panose="020B0503020204020204" charset="-122"/>
                          <a:ea typeface="微软雅黑" panose="020B0503020204020204" charset="-122"/>
                          <a:cs typeface="微软雅黑" panose="020B0503020204020204" charset="-122"/>
                          <a:sym typeface="+mn-ea"/>
                        </a:rPr>
                        <a:t>KHL 5W</a:t>
                      </a:r>
                      <a:endParaRPr lang="en-US" altLang="en-US" sz="800" b="0">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800" b="0">
                        <a:ln>
                          <a:noFill/>
                        </a:ln>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800">
                          <a:latin typeface="微软雅黑" panose="020B0503020204020204" charset="-122"/>
                          <a:ea typeface="微软雅黑" panose="020B0503020204020204" charset="-122"/>
                          <a:cs typeface="宋体" panose="02010600030101010101" pitchFamily="2" charset="-122"/>
                          <a:sym typeface="+mn-ea"/>
                        </a:rPr>
                        <a:t>s</a:t>
                      </a:r>
                      <a:r>
                        <a:rPr sz="800">
                          <a:latin typeface="微软雅黑" panose="020B0503020204020204" charset="-122"/>
                          <a:ea typeface="微软雅黑" panose="020B0503020204020204" charset="-122"/>
                          <a:cs typeface="宋体" panose="02010600030101010101" pitchFamily="2" charset="-122"/>
                          <a:sym typeface="+mn-ea"/>
                        </a:rPr>
                        <a:t>hock absorber</a:t>
                      </a:r>
                      <a:r>
                        <a:rPr lang="zh-CN" altLang="en-US" sz="800">
                          <a:latin typeface="微软雅黑" panose="020B0503020204020204" charset="-122"/>
                          <a:ea typeface="微软雅黑" panose="020B0503020204020204" charset="-122"/>
                          <a:cs typeface="宋体" panose="02010600030101010101" pitchFamily="2" charset="-122"/>
                          <a:sym typeface="+mn-ea"/>
                        </a:rPr>
                        <a:t>oil refill amount</a:t>
                      </a:r>
                      <a:endParaRPr lang="zh-CN"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800" b="0">
                          <a:latin typeface="微软雅黑" panose="020B0503020204020204" charset="-122"/>
                          <a:ea typeface="微软雅黑" panose="020B0503020204020204" charset="-122"/>
                          <a:cs typeface="微软雅黑" panose="020B0503020204020204" charset="-122"/>
                          <a:sym typeface="+mn-ea"/>
                        </a:rPr>
                        <a:t>380ml</a:t>
                      </a:r>
                      <a:endParaRPr lang="en-US" altLang="en-US" sz="800" b="0">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800" b="0">
                        <a:ln>
                          <a:noFill/>
                        </a:ln>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vMerge="1">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800" b="0">
                          <a:latin typeface="微软雅黑" panose="020B0503020204020204" charset="-122"/>
                          <a:ea typeface="微软雅黑" panose="020B0503020204020204" charset="-122"/>
                          <a:cs typeface="宋体" panose="02010600030101010101" pitchFamily="2" charset="-122"/>
                        </a:rPr>
                        <a:t>Cylinder nitrogen volume</a:t>
                      </a:r>
                      <a:endParaRPr lang="zh-CN"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altLang="en-US" sz="800" b="0">
                          <a:latin typeface="微软雅黑" panose="020B0503020204020204" charset="-122"/>
                          <a:ea typeface="微软雅黑" panose="020B0503020204020204" charset="-122"/>
                          <a:cs typeface="微软雅黑" panose="020B0503020204020204" charset="-122"/>
                          <a:sym typeface="+mn-ea"/>
                        </a:rPr>
                        <a:t>1.2mpa</a:t>
                      </a:r>
                      <a:endParaRPr lang="en-US" altLang="en-US" sz="800" b="0">
                        <a:latin typeface="微软雅黑" panose="020B0503020204020204" charset="-122"/>
                        <a:ea typeface="微软雅黑" panose="020B0503020204020204" charset="-122"/>
                        <a:cs typeface="微软雅黑" panose="020B0503020204020204" charset="-122"/>
                        <a:sym typeface="+mn-ea"/>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800" b="0">
                        <a:ln>
                          <a:noFill/>
                        </a:ln>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755">
                <a:tc rowSpan="2">
                  <a:txBody>
                    <a:bodyPr/>
                    <a:p>
                      <a:pPr indent="0">
                        <a:buNone/>
                      </a:pPr>
                      <a:r>
                        <a:rPr lang="en-US" sz="800" b="0">
                          <a:ln>
                            <a:noFill/>
                          </a:ln>
                          <a:latin typeface="微软雅黑" panose="020B0503020204020204" charset="-122"/>
                          <a:ea typeface="微软雅黑" panose="020B0503020204020204" charset="-122"/>
                          <a:cs typeface="宋体" panose="02010600030101010101" pitchFamily="2" charset="-122"/>
                        </a:rPr>
                        <a:t>driving chain</a:t>
                      </a:r>
                      <a:endParaRPr lang="en-US" sz="800" b="0">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800" b="0">
                          <a:ln>
                            <a:noFill/>
                          </a:ln>
                          <a:latin typeface="微软雅黑" panose="020B0503020204020204" charset="-122"/>
                          <a:ea typeface="微软雅黑" panose="020B0503020204020204" charset="-122"/>
                          <a:cs typeface="微软雅黑" panose="020B0503020204020204" charset="-122"/>
                        </a:rPr>
                        <a:t>Size/link</a:t>
                      </a:r>
                      <a:endParaRPr lang="en-US" sz="800" b="0">
                        <a:ln>
                          <a:noFill/>
                        </a:ln>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n>
                            <a:noFill/>
                          </a:ln>
                          <a:solidFill>
                            <a:schemeClr val="tx1"/>
                          </a:solidFill>
                          <a:latin typeface="微软雅黑" panose="020B0503020204020204" charset="-122"/>
                          <a:ea typeface="微软雅黑" panose="020B0503020204020204" charset="-122"/>
                          <a:cs typeface="宋体" panose="02010600030101010101" pitchFamily="2" charset="-122"/>
                        </a:rPr>
                        <a:t>AFAM520C2/114</a:t>
                      </a:r>
                      <a:endParaRPr lang="en-US" altLang="en-US" sz="800" b="0">
                        <a:ln>
                          <a:noFill/>
                        </a:ln>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n>
                            <a:noFill/>
                          </a:ln>
                          <a:latin typeface="微软雅黑" panose="020B0503020204020204" charset="-122"/>
                          <a:ea typeface="微软雅黑" panose="020B0503020204020204" charset="-122"/>
                          <a:cs typeface="宋体" panose="02010600030101010101" pitchFamily="2" charset="-122"/>
                        </a:rPr>
                        <a:t>　</a:t>
                      </a:r>
                      <a:endParaRPr lang="en-US" altLang="en-US" sz="800" b="0">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812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chemeClr val="tx1"/>
                      </a:solidFill>
                      <a:prstDash val="solid"/>
                      <a:headEnd type="none" w="med" len="med"/>
                      <a:tailEnd type="none" w="med" len="med"/>
                    </a:lnB>
                  </a:tcPr>
                </a:tc>
                <a:tc>
                  <a:txBody>
                    <a:bodyPr/>
                    <a:p>
                      <a:pPr indent="0" algn="ctr">
                        <a:buNone/>
                      </a:pPr>
                      <a:r>
                        <a:rPr lang="en-US" sz="800" b="0">
                          <a:ln>
                            <a:noFill/>
                          </a:ln>
                          <a:latin typeface="微软雅黑" panose="020B0503020204020204" charset="-122"/>
                          <a:ea typeface="微软雅黑" panose="020B0503020204020204" charset="-122"/>
                          <a:cs typeface="宋体" panose="02010600030101010101" pitchFamily="2" charset="-122"/>
                        </a:rPr>
                        <a:t>L</a:t>
                      </a:r>
                      <a:r>
                        <a:rPr sz="800" b="0">
                          <a:ln>
                            <a:noFill/>
                          </a:ln>
                          <a:latin typeface="微软雅黑" panose="020B0503020204020204" charset="-122"/>
                          <a:ea typeface="微软雅黑" panose="020B0503020204020204" charset="-122"/>
                          <a:cs typeface="宋体" panose="02010600030101010101" pitchFamily="2" charset="-122"/>
                        </a:rPr>
                        <a:t>ooseness</a:t>
                      </a:r>
                      <a:endParaRPr sz="800" b="0">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p>
                      <a:pPr indent="0" algn="ctr">
                        <a:buNone/>
                      </a:pPr>
                      <a:r>
                        <a:rPr lang="en-US" sz="800" b="0">
                          <a:ln>
                            <a:noFill/>
                          </a:ln>
                          <a:solidFill>
                            <a:schemeClr val="tx1"/>
                          </a:solidFill>
                          <a:latin typeface="微软雅黑" panose="020B0503020204020204" charset="-122"/>
                          <a:ea typeface="微软雅黑" panose="020B0503020204020204" charset="-122"/>
                          <a:cs typeface="宋体" panose="02010600030101010101" pitchFamily="2" charset="-122"/>
                        </a:rPr>
                        <a:t>30-55 mm</a:t>
                      </a:r>
                      <a:endParaRPr lang="en-US" altLang="en-US" sz="800" b="0">
                        <a:ln>
                          <a:noFill/>
                        </a:ln>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n>
                            <a:noFill/>
                          </a:ln>
                          <a:latin typeface="微软雅黑" panose="020B0503020204020204" charset="-122"/>
                          <a:ea typeface="微软雅黑" panose="020B0503020204020204" charset="-122"/>
                          <a:cs typeface="宋体" panose="02010600030101010101" pitchFamily="2" charset="-122"/>
                        </a:rPr>
                        <a:t> </a:t>
                      </a:r>
                      <a:endParaRPr lang="en-US" altLang="en-US" sz="800" b="0">
                        <a:ln>
                          <a:noFill/>
                        </a:ln>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4" name="文本框 13"/>
          <p:cNvSpPr txBox="1"/>
          <p:nvPr/>
        </p:nvSpPr>
        <p:spPr>
          <a:xfrm>
            <a:off x="1433195" y="6875145"/>
            <a:ext cx="4525645" cy="153670"/>
          </a:xfrm>
          <a:prstGeom prst="rect">
            <a:avLst/>
          </a:prstGeom>
          <a:noFill/>
          <a:ln w="9525">
            <a:noFill/>
          </a:ln>
        </p:spPr>
        <p:txBody>
          <a:bodyPr wrap="square" lIns="71755" tIns="0" rIns="71755" bIns="0" anchor="ctr" anchorCtr="0">
            <a:spAutoFit/>
          </a:bodyPr>
          <a:p>
            <a:pPr indent="0" algn="ctr"/>
            <a:r>
              <a:rPr lang="zh-CN" sz="1000" b="1">
                <a:latin typeface="微软雅黑" panose="020B0503020204020204" charset="-122"/>
                <a:ea typeface="微软雅黑" panose="020B0503020204020204" charset="-122"/>
                <a:cs typeface="微软雅黑" panose="020B0503020204020204" charset="-122"/>
              </a:rPr>
              <a:t>Battery/charging system specifications</a:t>
            </a:r>
            <a:endParaRPr lang="zh-CN" sz="1000" b="1">
              <a:latin typeface="微软雅黑" panose="020B0503020204020204" charset="-122"/>
              <a:ea typeface="微软雅黑" panose="020B0503020204020204" charset="-122"/>
              <a:cs typeface="微软雅黑" panose="020B0503020204020204" charset="-122"/>
            </a:endParaRPr>
          </a:p>
        </p:txBody>
      </p:sp>
      <p:graphicFrame>
        <p:nvGraphicFramePr>
          <p:cNvPr id="15" name="表格 14"/>
          <p:cNvGraphicFramePr/>
          <p:nvPr>
            <p:custDataLst>
              <p:tags r:id="rId3"/>
            </p:custDataLst>
          </p:nvPr>
        </p:nvGraphicFramePr>
        <p:xfrm>
          <a:off x="1433830" y="7078987"/>
          <a:ext cx="4673600" cy="1517015"/>
        </p:xfrm>
        <a:graphic>
          <a:graphicData uri="http://schemas.openxmlformats.org/drawingml/2006/table">
            <a:tbl>
              <a:tblPr firstRow="1" bandRow="1">
                <a:tableStyleId>{5940675A-B579-460E-94D1-54222C63F5DA}</a:tableStyleId>
              </a:tblPr>
              <a:tblGrid>
                <a:gridCol w="643255"/>
                <a:gridCol w="1452245"/>
                <a:gridCol w="1153795"/>
                <a:gridCol w="1424305"/>
              </a:tblGrid>
              <a:tr h="153670">
                <a:tc gridSpan="3">
                  <a:txBody>
                    <a:bodyPr/>
                    <a:p>
                      <a:pPr indent="0" algn="ctr">
                        <a:buNone/>
                      </a:pPr>
                      <a:r>
                        <a:rPr lang="en-US" sz="1000" b="1">
                          <a:latin typeface="微软雅黑" panose="020B0503020204020204" charset="-122"/>
                          <a:ea typeface="微软雅黑" panose="020B0503020204020204" charset="-122"/>
                          <a:cs typeface="宋体" panose="02010600030101010101" pitchFamily="2" charset="-122"/>
                          <a:sym typeface="+mn-ea"/>
                        </a:rPr>
                        <a:t>items</a:t>
                      </a:r>
                      <a:endParaRPr lang="en-US" altLang="en-US"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zh-CN" sz="1000" b="1">
                          <a:latin typeface="微软雅黑" panose="020B0503020204020204" charset="-122"/>
                          <a:ea typeface="微软雅黑" panose="020B0503020204020204" charset="-122"/>
                          <a:cs typeface="微软雅黑" panose="020B0503020204020204" charset="-122"/>
                          <a:sym typeface="+mn-ea"/>
                        </a:rPr>
                        <a:t>specification</a:t>
                      </a:r>
                      <a:endParaRPr lang="en-US" altLang="en-US"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0335">
                <a:tc rowSpan="7">
                  <a:txBody>
                    <a:bodyPr/>
                    <a:p>
                      <a:pPr indent="0">
                        <a:buNone/>
                      </a:pPr>
                      <a:r>
                        <a:rPr lang="en-US" sz="800" b="0">
                          <a:latin typeface="微软雅黑" panose="020B0503020204020204" charset="-122"/>
                          <a:ea typeface="微软雅黑" panose="020B0503020204020204" charset="-122"/>
                          <a:cs typeface="宋体" panose="02010600030101010101" pitchFamily="2" charset="-122"/>
                        </a:rPr>
                        <a:t>Battery</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800" b="0">
                          <a:latin typeface="微软雅黑" panose="020B0503020204020204" charset="-122"/>
                          <a:ea typeface="微软雅黑" panose="020B0503020204020204" charset="-122"/>
                          <a:cs typeface="宋体" panose="02010600030101010101" pitchFamily="2" charset="-122"/>
                        </a:rPr>
                        <a:t>type</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altLang="en-US" sz="800" b="0">
                          <a:solidFill>
                            <a:schemeClr val="tx1"/>
                          </a:solidFill>
                          <a:latin typeface="微软雅黑" panose="020B0503020204020204" charset="-122"/>
                          <a:ea typeface="微软雅黑" panose="020B0503020204020204" charset="-122"/>
                          <a:cs typeface="宋体" panose="02010600030101010101" pitchFamily="2" charset="-122"/>
                        </a:rPr>
                        <a:t>MTX4L-FPP</a:t>
                      </a:r>
                      <a:endParaRPr lang="en-US" altLang="en-US" sz="8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800" b="0">
                          <a:latin typeface="微软雅黑" panose="020B0503020204020204" charset="-122"/>
                          <a:ea typeface="微软雅黑" panose="020B0503020204020204" charset="-122"/>
                          <a:cs typeface="宋体" panose="02010600030101010101" pitchFamily="2" charset="-122"/>
                        </a:rPr>
                        <a:t>capacity</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altLang="en-US" sz="800" b="0">
                          <a:solidFill>
                            <a:schemeClr val="tx1"/>
                          </a:solidFill>
                          <a:latin typeface="微软雅黑" panose="020B0503020204020204" charset="-122"/>
                          <a:ea typeface="微软雅黑" panose="020B0503020204020204" charset="-122"/>
                          <a:cs typeface="宋体" panose="02010600030101010101" pitchFamily="2" charset="-122"/>
                        </a:rPr>
                        <a:t>12V/4AH</a:t>
                      </a:r>
                      <a:endParaRPr lang="en-US" altLang="en-US" sz="8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800" b="0">
                          <a:latin typeface="微软雅黑" panose="020B0503020204020204" charset="-122"/>
                          <a:ea typeface="微软雅黑" panose="020B0503020204020204" charset="-122"/>
                          <a:cs typeface="宋体" panose="02010600030101010101" pitchFamily="2" charset="-122"/>
                        </a:rPr>
                        <a:t>Electrical leakage value</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altLang="en-US" sz="800" b="0">
                          <a:solidFill>
                            <a:schemeClr val="tx1"/>
                          </a:solidFill>
                          <a:latin typeface="微软雅黑" panose="020B0503020204020204" charset="-122"/>
                          <a:ea typeface="微软雅黑" panose="020B0503020204020204" charset="-122"/>
                          <a:cs typeface="微软雅黑" panose="020B0503020204020204" charset="-122"/>
                        </a:rPr>
                        <a:t>It can be stored at 25℃ for more than 1 year</a:t>
                      </a:r>
                      <a:endParaRPr lang="en-US" altLang="en-US" sz="8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03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p>
                      <a:pPr indent="0">
                        <a:buNone/>
                      </a:pPr>
                      <a:r>
                        <a:rPr lang="en-US" sz="800" b="0">
                          <a:latin typeface="微软雅黑" panose="020B0503020204020204" charset="-122"/>
                          <a:ea typeface="微软雅黑" panose="020B0503020204020204" charset="-122"/>
                          <a:cs typeface="微软雅黑" panose="020B0503020204020204" charset="-122"/>
                        </a:rPr>
                        <a:t>voltage（28℃、68℉）</a:t>
                      </a:r>
                      <a:endParaRPr lang="en-US" altLang="en-US" sz="8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fully charged</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800" b="0">
                          <a:solidFill>
                            <a:schemeClr val="tx1"/>
                          </a:solidFill>
                          <a:latin typeface="微软雅黑" panose="020B0503020204020204" charset="-122"/>
                          <a:ea typeface="微软雅黑" panose="020B0503020204020204" charset="-122"/>
                          <a:cs typeface="宋体" panose="02010600030101010101" pitchFamily="2" charset="-122"/>
                        </a:rPr>
                        <a:t>&gt;13.2V</a:t>
                      </a:r>
                      <a:endParaRPr lang="en-US" altLang="en-US" sz="8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need to be charged</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800" b="0">
                          <a:solidFill>
                            <a:schemeClr val="tx1"/>
                          </a:solidFill>
                          <a:latin typeface="微软雅黑" panose="020B0503020204020204" charset="-122"/>
                          <a:ea typeface="微软雅黑" panose="020B0503020204020204" charset="-122"/>
                          <a:cs typeface="+mn-ea"/>
                        </a:rPr>
                        <a:t>&lt;12.8V</a:t>
                      </a:r>
                      <a:endParaRPr lang="en-US" altLang="en-US" sz="800" b="0">
                        <a:solidFill>
                          <a:schemeClr val="tx1"/>
                        </a:solidFill>
                        <a:latin typeface="微软雅黑" panose="020B0503020204020204" charset="-122"/>
                        <a:ea typeface="微软雅黑" panose="020B0503020204020204" charset="-122"/>
                        <a:cs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rowSpan="2">
                  <a:txBody>
                    <a:bodyPr/>
                    <a:p>
                      <a:pPr indent="0">
                        <a:buNone/>
                      </a:pPr>
                      <a:r>
                        <a:rPr lang="en-US" sz="800" b="0">
                          <a:latin typeface="微软雅黑" panose="020B0503020204020204" charset="-122"/>
                          <a:ea typeface="微软雅黑" panose="020B0503020204020204" charset="-122"/>
                          <a:cs typeface="宋体" panose="02010600030101010101" pitchFamily="2" charset="-122"/>
                        </a:rPr>
                        <a:t>Charge Current</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normal</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800" b="0">
                          <a:solidFill>
                            <a:schemeClr val="tx1"/>
                          </a:solidFill>
                          <a:latin typeface="微软雅黑" panose="020B0503020204020204" charset="-122"/>
                          <a:ea typeface="微软雅黑" panose="020B0503020204020204" charset="-122"/>
                          <a:cs typeface="宋体" panose="02010600030101010101" pitchFamily="2" charset="-122"/>
                        </a:rPr>
                        <a:t>2A</a:t>
                      </a:r>
                      <a:endParaRPr lang="en-US" altLang="en-US" sz="8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quick</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800" b="0">
                          <a:solidFill>
                            <a:schemeClr val="tx1"/>
                          </a:solidFill>
                          <a:latin typeface="微软雅黑" panose="020B0503020204020204" charset="-122"/>
                          <a:ea typeface="微软雅黑" panose="020B0503020204020204" charset="-122"/>
                          <a:cs typeface="宋体" panose="02010600030101010101" pitchFamily="2" charset="-122"/>
                        </a:rPr>
                        <a:t>10A</a:t>
                      </a:r>
                      <a:endParaRPr lang="en-US" altLang="en-US" sz="8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0335">
                <a:tc rowSpan="2">
                  <a:txBody>
                    <a:bodyPr/>
                    <a:p>
                      <a:pPr indent="0">
                        <a:buNone/>
                      </a:pPr>
                      <a:r>
                        <a:rPr lang="en-US" sz="800" b="0">
                          <a:latin typeface="微软雅黑" panose="020B0503020204020204" charset="-122"/>
                          <a:ea typeface="微软雅黑" panose="020B0503020204020204" charset="-122"/>
                          <a:cs typeface="宋体" panose="02010600030101010101" pitchFamily="2" charset="-122"/>
                        </a:rPr>
                        <a:t>Magnetor</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800" b="0">
                          <a:latin typeface="微软雅黑" panose="020B0503020204020204" charset="-122"/>
                          <a:ea typeface="微软雅黑" panose="020B0503020204020204" charset="-122"/>
                          <a:cs typeface="宋体" panose="02010600030101010101" pitchFamily="2" charset="-122"/>
                        </a:rPr>
                        <a:t>charging capability</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800" b="0">
                          <a:solidFill>
                            <a:schemeClr val="tx1"/>
                          </a:solidFill>
                          <a:latin typeface="微软雅黑" panose="020B0503020204020204" charset="-122"/>
                          <a:ea typeface="微软雅黑" panose="020B0503020204020204" charset="-122"/>
                          <a:cs typeface="宋体" panose="02010600030101010101" pitchFamily="2" charset="-122"/>
                        </a:rPr>
                        <a:t>280 W/9,000 rpm</a:t>
                      </a:r>
                      <a:endParaRPr lang="en-US" altLang="en-US" sz="8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7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gridSpan="2">
                  <a:txBody>
                    <a:bodyPr/>
                    <a:p>
                      <a:pPr indent="0">
                        <a:buNone/>
                      </a:pPr>
                      <a:r>
                        <a:rPr lang="en-US" sz="800" b="0">
                          <a:latin typeface="微软雅黑" panose="020B0503020204020204" charset="-122"/>
                          <a:ea typeface="微软雅黑" panose="020B0503020204020204" charset="-122"/>
                          <a:cs typeface="微软雅黑" panose="020B0503020204020204" charset="-122"/>
                        </a:rPr>
                        <a:t>Charging coil resistance（20°C/68°F）</a:t>
                      </a:r>
                      <a:endParaRPr lang="en-US" altLang="en-US" sz="8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800" b="0">
                          <a:solidFill>
                            <a:schemeClr val="tx1"/>
                          </a:solidFill>
                          <a:latin typeface="微软雅黑" panose="020B0503020204020204" charset="-122"/>
                          <a:ea typeface="微软雅黑" panose="020B0503020204020204" charset="-122"/>
                          <a:cs typeface="宋体" panose="02010600030101010101" pitchFamily="2" charset="-122"/>
                        </a:rPr>
                        <a:t>0.1-1.0Ω</a:t>
                      </a:r>
                      <a:endParaRPr lang="en-US" altLang="en-US" sz="8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21" name="图片 20" descr="图片4"/>
          <p:cNvPicPr>
            <a:picLocks noChangeAspect="1"/>
          </p:cNvPicPr>
          <p:nvPr/>
        </p:nvPicPr>
        <p:blipFill>
          <a:blip r:embed="rId4"/>
          <a:stretch>
            <a:fillRect/>
          </a:stretch>
        </p:blipFill>
        <p:spPr>
          <a:xfrm>
            <a:off x="1456055" y="1454785"/>
            <a:ext cx="1134110" cy="176530"/>
          </a:xfrm>
          <a:prstGeom prst="rect">
            <a:avLst/>
          </a:prstGeom>
        </p:spPr>
      </p:pic>
      <p:sp>
        <p:nvSpPr>
          <p:cNvPr id="18" name="object 5"/>
          <p:cNvSpPr/>
          <p:nvPr/>
        </p:nvSpPr>
        <p:spPr>
          <a:xfrm>
            <a:off x="712596" y="80467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22" name="文本框 21"/>
          <p:cNvSpPr txBox="1"/>
          <p:nvPr/>
        </p:nvSpPr>
        <p:spPr>
          <a:xfrm>
            <a:off x="721360"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11</a:t>
            </a:r>
            <a:endParaRPr lang="en-US" altLang="zh-CN" sz="1000">
              <a:solidFill>
                <a:schemeClr val="bg1"/>
              </a:solidFill>
              <a:latin typeface="黑体" panose="02010609060101010101" charset="-122"/>
              <a:ea typeface="黑体" panose="02010609060101010101" charset="-122"/>
            </a:endParaRPr>
          </a:p>
        </p:txBody>
      </p:sp>
      <p:sp>
        <p:nvSpPr>
          <p:cNvPr id="2" name="object 13"/>
          <p:cNvSpPr txBox="1"/>
          <p:nvPr>
            <p:custDataLst>
              <p:tags r:id="rId5"/>
            </p:custDataLst>
          </p:nvPr>
        </p:nvSpPr>
        <p:spPr>
          <a:xfrm>
            <a:off x="57277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133807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p/>
        </p:txBody>
      </p:sp>
      <p:graphicFrame>
        <p:nvGraphicFramePr>
          <p:cNvPr id="5" name="表格 4"/>
          <p:cNvGraphicFramePr/>
          <p:nvPr>
            <p:custDataLst>
              <p:tags r:id="rId1"/>
            </p:custDataLst>
          </p:nvPr>
        </p:nvGraphicFramePr>
        <p:xfrm>
          <a:off x="1463040" y="1843405"/>
          <a:ext cx="4525645" cy="2118360"/>
        </p:xfrm>
        <a:graphic>
          <a:graphicData uri="http://schemas.openxmlformats.org/drawingml/2006/table">
            <a:tbl>
              <a:tblPr firstRow="1" bandRow="1">
                <a:tableStyleId>{5940675A-B579-460E-94D1-54222C63F5DA}</a:tableStyleId>
              </a:tblPr>
              <a:tblGrid>
                <a:gridCol w="779780"/>
                <a:gridCol w="1517650"/>
                <a:gridCol w="1399540"/>
                <a:gridCol w="828675"/>
              </a:tblGrid>
              <a:tr h="153670">
                <a:tc gridSpan="2">
                  <a:txBody>
                    <a:bodyPr/>
                    <a:p>
                      <a:pPr indent="0" algn="ctr">
                        <a:buNone/>
                      </a:pPr>
                      <a:r>
                        <a:rPr lang="en-US" sz="1000" b="1">
                          <a:latin typeface="微软雅黑" panose="020B0503020204020204" charset="-122"/>
                          <a:ea typeface="微软雅黑" panose="020B0503020204020204" charset="-122"/>
                          <a:cs typeface="宋体" panose="02010600030101010101" pitchFamily="2" charset="-122"/>
                          <a:sym typeface="+mn-ea"/>
                        </a:rPr>
                        <a:t>items</a:t>
                      </a:r>
                      <a:endParaRPr lang="en-US" altLang="en-US"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sz="1000" b="1">
                          <a:latin typeface="微软雅黑" panose="020B0503020204020204" charset="-122"/>
                          <a:ea typeface="微软雅黑" panose="020B0503020204020204" charset="-122"/>
                          <a:cs typeface="宋体" panose="02010600030101010101" pitchFamily="2" charset="-122"/>
                          <a:sym typeface="+mn-ea"/>
                        </a:rPr>
                        <a:t>Standard value</a:t>
                      </a:r>
                      <a:endParaRPr lang="zh-CN" altLang="en-US"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微软雅黑" panose="020B0503020204020204" charset="-122"/>
                          <a:ea typeface="微软雅黑" panose="020B0503020204020204" charset="-122"/>
                          <a:cs typeface="微软雅黑" panose="020B0503020204020204" charset="-122"/>
                          <a:sym typeface="+mn-ea"/>
                        </a:rPr>
                        <a:t>limit value</a:t>
                      </a:r>
                      <a:endParaRPr lang="zh-CN" altLang="en-US"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0495">
                <a:tc rowSpan="7">
                  <a:txBody>
                    <a:bodyPr/>
                    <a:p>
                      <a:pPr indent="0">
                        <a:buNone/>
                      </a:pPr>
                      <a:r>
                        <a:rPr lang="en-US" sz="1000" b="0">
                          <a:latin typeface="微软雅黑" panose="020B0503020204020204" charset="-122"/>
                          <a:ea typeface="微软雅黑" panose="020B0503020204020204" charset="-122"/>
                          <a:cs typeface="宋体" panose="02010600030101010101" pitchFamily="2" charset="-122"/>
                        </a:rPr>
                        <a:t>Front Brakes</a:t>
                      </a:r>
                      <a:endParaRPr lang="en-US" sz="1000" b="0">
                        <a:latin typeface="微软雅黑" panose="020B0503020204020204" charset="-122"/>
                        <a:ea typeface="微软雅黑" panose="020B0503020204020204" charset="-122"/>
                        <a:cs typeface="宋体" panose="02010600030101010101" pitchFamily="2" charset="-122"/>
                      </a:endParaRPr>
                    </a:p>
                  </a:txBody>
                  <a:tcPr marL="71755" marR="7175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700" b="0">
                          <a:latin typeface="微软雅黑" panose="020B0503020204020204" charset="-122"/>
                          <a:ea typeface="微软雅黑" panose="020B0503020204020204" charset="-122"/>
                          <a:cs typeface="宋体" panose="02010600030101010101" pitchFamily="2" charset="-122"/>
                        </a:rPr>
                        <a:t>Specify brake fluid</a:t>
                      </a:r>
                      <a:endParaRPr lang="en-US" sz="7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DOT 4</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11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0">
                          <a:latin typeface="微软雅黑" panose="020B0503020204020204" charset="-122"/>
                          <a:ea typeface="微软雅黑" panose="020B0503020204020204" charset="-122"/>
                          <a:cs typeface="宋体" panose="02010600030101010101" pitchFamily="2" charset="-122"/>
                        </a:rPr>
                        <a:t>Brake disc wear indicator</a:t>
                      </a:r>
                      <a:endParaRPr lang="en-US" sz="7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To groove</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11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0">
                          <a:latin typeface="微软雅黑" panose="020B0503020204020204" charset="-122"/>
                          <a:ea typeface="微软雅黑" panose="020B0503020204020204" charset="-122"/>
                          <a:cs typeface="宋体" panose="02010600030101010101" pitchFamily="2" charset="-122"/>
                        </a:rPr>
                        <a:t>Brake disc thickness</a:t>
                      </a:r>
                      <a:endParaRPr lang="en-US" sz="7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4.0-4.01</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3.5</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11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0">
                          <a:latin typeface="微软雅黑" panose="020B0503020204020204" charset="-122"/>
                          <a:ea typeface="微软雅黑" panose="020B0503020204020204" charset="-122"/>
                          <a:cs typeface="宋体" panose="02010600030101010101" pitchFamily="2" charset="-122"/>
                        </a:rPr>
                        <a:t>Brake disc warped</a:t>
                      </a:r>
                      <a:endParaRPr lang="en-US" sz="7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800" b="0">
                          <a:latin typeface="微软雅黑" panose="020B0503020204020204" charset="-122"/>
                          <a:ea typeface="微软雅黑" panose="020B0503020204020204" charset="-122"/>
                          <a:cs typeface="微软雅黑" panose="020B0503020204020204" charset="-122"/>
                        </a:rPr>
                        <a:t>0.15</a:t>
                      </a:r>
                      <a:endParaRPr lang="en-US" altLang="en-US" sz="8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11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0">
                          <a:latin typeface="微软雅黑" panose="020B0503020204020204" charset="-122"/>
                          <a:ea typeface="微软雅黑" panose="020B0503020204020204" charset="-122"/>
                          <a:cs typeface="宋体" panose="02010600030101010101" pitchFamily="2" charset="-122"/>
                        </a:rPr>
                        <a:t>Main piston outer diameter</a:t>
                      </a:r>
                      <a:endParaRPr lang="en-US" sz="7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11.000-11.050</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11.060</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04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sz="700" b="0">
                          <a:latin typeface="微软雅黑" panose="020B0503020204020204" charset="-122"/>
                          <a:ea typeface="微软雅黑" panose="020B0503020204020204" charset="-122"/>
                          <a:cs typeface="宋体" panose="02010600030101010101" pitchFamily="2" charset="-122"/>
                        </a:rPr>
                        <a:t>Caliper piston cylinder outside diameter</a:t>
                      </a:r>
                      <a:endParaRPr sz="7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27.000-27.050</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27.06</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11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sz="700">
                          <a:latin typeface="微软雅黑" panose="020B0503020204020204" charset="-122"/>
                          <a:ea typeface="微软雅黑" panose="020B0503020204020204" charset="-122"/>
                          <a:cs typeface="宋体" panose="02010600030101010101" pitchFamily="2" charset="-122"/>
                          <a:sym typeface="+mn-ea"/>
                        </a:rPr>
                        <a:t>Caliper piston cylinder outside diameter</a:t>
                      </a:r>
                      <a:endParaRPr sz="700">
                        <a:latin typeface="微软雅黑" panose="020B0503020204020204" charset="-122"/>
                        <a:ea typeface="微软雅黑" panose="020B0503020204020204" charset="-122"/>
                        <a:cs typeface="宋体" panose="02010600030101010101" pitchFamily="2" charset="-122"/>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800" b="0">
                          <a:latin typeface="微软雅黑" panose="020B0503020204020204" charset="-122"/>
                          <a:ea typeface="微软雅黑" panose="020B0503020204020204" charset="-122"/>
                          <a:cs typeface="宋体" panose="02010600030101010101" pitchFamily="2" charset="-122"/>
                        </a:rPr>
                        <a:t>30.200-30.250</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800" b="0">
                          <a:latin typeface="微软雅黑" panose="020B0503020204020204" charset="-122"/>
                          <a:ea typeface="微软雅黑" panose="020B0503020204020204" charset="-122"/>
                          <a:cs typeface="宋体" panose="02010600030101010101" pitchFamily="2" charset="-122"/>
                        </a:rPr>
                        <a:t>30.260</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1130">
                <a:tc rowSpan="6">
                  <a:txBody>
                    <a:bodyPr/>
                    <a:p>
                      <a:pPr indent="0">
                        <a:buNone/>
                      </a:pPr>
                      <a:r>
                        <a:rPr lang="en-US" sz="1000">
                          <a:latin typeface="微软雅黑" panose="020B0503020204020204" charset="-122"/>
                          <a:ea typeface="微软雅黑" panose="020B0503020204020204" charset="-122"/>
                          <a:cs typeface="宋体" panose="02010600030101010101" pitchFamily="2" charset="-122"/>
                          <a:sym typeface="+mn-ea"/>
                        </a:rPr>
                        <a:t>Rear Brakes</a:t>
                      </a:r>
                      <a:endParaRPr lang="en-US" altLang="en-US" sz="1000" b="0">
                        <a:latin typeface="微软雅黑" panose="020B0503020204020204" charset="-122"/>
                        <a:ea typeface="微软雅黑" panose="020B0503020204020204" charset="-122"/>
                        <a:cs typeface="宋体" panose="02010600030101010101" pitchFamily="2" charset="-122"/>
                      </a:endParaRPr>
                    </a:p>
                  </a:txBody>
                  <a:tcPr marL="71755" marR="7175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700" b="0">
                          <a:latin typeface="微软雅黑" panose="020B0503020204020204" charset="-122"/>
                          <a:ea typeface="微软雅黑" panose="020B0503020204020204" charset="-122"/>
                          <a:cs typeface="宋体" panose="02010600030101010101" pitchFamily="2" charset="-122"/>
                        </a:rPr>
                        <a:t>Specified brake fluid</a:t>
                      </a:r>
                      <a:endParaRPr lang="en-US" sz="7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DOT 4</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11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b="0">
                          <a:latin typeface="微软雅黑" panose="020B0503020204020204" charset="-122"/>
                          <a:ea typeface="微软雅黑" panose="020B0503020204020204" charset="-122"/>
                          <a:cs typeface="宋体" panose="02010600030101010101" pitchFamily="2" charset="-122"/>
                        </a:rPr>
                        <a:t>Brake disc wear indicator</a:t>
                      </a:r>
                      <a:endParaRPr lang="en-US" sz="7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To groove</a:t>
                      </a:r>
                      <a:endParaRPr 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a:latin typeface="微软雅黑" panose="020B0503020204020204" charset="-122"/>
                          <a:ea typeface="微软雅黑" panose="020B0503020204020204" charset="-122"/>
                          <a:cs typeface="宋体" panose="02010600030101010101" pitchFamily="2" charset="-122"/>
                          <a:sym typeface="+mn-ea"/>
                        </a:rPr>
                        <a:t>Brake disc thickness</a:t>
                      </a:r>
                      <a:endParaRPr lang="en-US" altLang="en-US" sz="7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4.0-4.01</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-3.5</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11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a:latin typeface="微软雅黑" panose="020B0503020204020204" charset="-122"/>
                          <a:ea typeface="微软雅黑" panose="020B0503020204020204" charset="-122"/>
                          <a:cs typeface="宋体" panose="02010600030101010101" pitchFamily="2" charset="-122"/>
                          <a:sym typeface="+mn-ea"/>
                        </a:rPr>
                        <a:t>Brake disc warped</a:t>
                      </a:r>
                      <a:endParaRPr lang="en-US" altLang="en-US" sz="7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0">
                          <a:latin typeface="微软雅黑" panose="020B0503020204020204" charset="-122"/>
                          <a:ea typeface="微软雅黑" panose="020B0503020204020204" charset="-122"/>
                          <a:cs typeface="宋体" panose="02010600030101010101" pitchFamily="2" charset="-122"/>
                        </a:rPr>
                        <a:t>-</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800" b="0">
                          <a:latin typeface="微软雅黑" panose="020B0503020204020204" charset="-122"/>
                          <a:ea typeface="微软雅黑" panose="020B0503020204020204" charset="-122"/>
                          <a:cs typeface="微软雅黑" panose="020B0503020204020204" charset="-122"/>
                        </a:rPr>
                        <a:t>0.15</a:t>
                      </a:r>
                      <a:endParaRPr lang="en-US" altLang="en-US" sz="8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11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700">
                          <a:latin typeface="微软雅黑" panose="020B0503020204020204" charset="-122"/>
                          <a:ea typeface="微软雅黑" panose="020B0503020204020204" charset="-122"/>
                          <a:cs typeface="宋体" panose="02010600030101010101" pitchFamily="2" charset="-122"/>
                          <a:sym typeface="+mn-ea"/>
                        </a:rPr>
                        <a:t>Main piston outer diameter</a:t>
                      </a:r>
                      <a:endParaRPr lang="en-US" altLang="en-US" sz="7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9.000-9.050</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 </a:t>
                      </a:r>
                      <a:r>
                        <a:rPr lang="en-US" sz="800">
                          <a:latin typeface="微软雅黑" panose="020B0503020204020204" charset="-122"/>
                          <a:ea typeface="微软雅黑" panose="020B0503020204020204" charset="-122"/>
                          <a:cs typeface="宋体" panose="02010600030101010101" pitchFamily="2" charset="-122"/>
                          <a:sym typeface="+mn-ea"/>
                        </a:rPr>
                        <a:t>9.060</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113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700" b="0">
                          <a:latin typeface="微软雅黑" panose="020B0503020204020204" charset="-122"/>
                          <a:ea typeface="微软雅黑" panose="020B0503020204020204" charset="-122"/>
                          <a:cs typeface="宋体" panose="02010600030101010101" pitchFamily="2" charset="-122"/>
                        </a:rPr>
                        <a:t>Caliper piston outside diameter</a:t>
                      </a:r>
                      <a:endParaRPr lang="en-US" sz="7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22.620-22.670</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22.680</a:t>
                      </a:r>
                      <a:endParaRPr lang="en-US" altLang="en-US" sz="8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2" name="文本框 11"/>
          <p:cNvSpPr txBox="1"/>
          <p:nvPr/>
        </p:nvSpPr>
        <p:spPr>
          <a:xfrm>
            <a:off x="1466215" y="1673860"/>
            <a:ext cx="4521835" cy="153670"/>
          </a:xfrm>
          <a:prstGeom prst="rect">
            <a:avLst/>
          </a:prstGeom>
          <a:noFill/>
          <a:ln w="9525">
            <a:noFill/>
          </a:ln>
        </p:spPr>
        <p:txBody>
          <a:bodyPr wrap="square" lIns="36195" tIns="0" rIns="36195" bIns="0">
            <a:spAutoFit/>
          </a:bodyPr>
          <a:p>
            <a:pPr indent="0" algn="ctr"/>
            <a:r>
              <a:rPr lang="zh-CN" sz="1000" b="1">
                <a:latin typeface="微软雅黑" panose="020B0503020204020204" charset="-122"/>
                <a:ea typeface="微软雅黑" panose="020B0503020204020204" charset="-122"/>
                <a:cs typeface="微软雅黑" panose="020B0503020204020204" charset="-122"/>
              </a:rPr>
              <a:t>Hydraulic brake specification</a:t>
            </a:r>
            <a:r>
              <a:rPr lang="en-US" altLang="zh-CN" sz="1000" b="1">
                <a:latin typeface="微软雅黑" panose="020B0503020204020204" charset="-122"/>
                <a:ea typeface="微软雅黑" panose="020B0503020204020204" charset="-122"/>
                <a:cs typeface="微软雅黑" panose="020B0503020204020204" charset="-122"/>
              </a:rPr>
              <a:t>  </a:t>
            </a:r>
            <a:r>
              <a:rPr sz="800" baseline="19000" dirty="0">
                <a:latin typeface="微软雅黑" panose="020B0503020204020204" charset="-122"/>
                <a:ea typeface="微软雅黑" panose="020B0503020204020204" charset="-122"/>
                <a:cs typeface="微软雅黑" panose="020B0503020204020204" charset="-122"/>
                <a:sym typeface="+mn-ea"/>
              </a:rPr>
              <a:t>Measurement units</a:t>
            </a:r>
            <a:r>
              <a:rPr lang="zh-CN" sz="800" baseline="19000" dirty="0">
                <a:latin typeface="微软雅黑" panose="020B0503020204020204" charset="-122"/>
                <a:ea typeface="微软雅黑" panose="020B0503020204020204" charset="-122"/>
                <a:cs typeface="微软雅黑" panose="020B0503020204020204" charset="-122"/>
                <a:sym typeface="+mn-ea"/>
              </a:rPr>
              <a:t>：</a:t>
            </a:r>
            <a:r>
              <a:rPr sz="800" baseline="19000" dirty="0">
                <a:latin typeface="微软雅黑" panose="020B0503020204020204" charset="-122"/>
                <a:ea typeface="微软雅黑" panose="020B0503020204020204" charset="-122"/>
                <a:cs typeface="微软雅黑" panose="020B0503020204020204" charset="-122"/>
                <a:sym typeface="+mn-ea"/>
              </a:rPr>
              <a:t>mm</a:t>
            </a:r>
            <a:endParaRPr lang="zh-CN" altLang="en-US" sz="800">
              <a:latin typeface="微软雅黑" panose="020B0503020204020204" charset="-122"/>
              <a:ea typeface="微软雅黑" panose="020B0503020204020204" charset="-122"/>
              <a:cs typeface="微软雅黑" panose="020B0503020204020204" charset="-122"/>
              <a:sym typeface="+mn-ea"/>
            </a:endParaRPr>
          </a:p>
        </p:txBody>
      </p:sp>
      <p:sp>
        <p:nvSpPr>
          <p:cNvPr id="18" name="文本框 17"/>
          <p:cNvSpPr txBox="1"/>
          <p:nvPr/>
        </p:nvSpPr>
        <p:spPr>
          <a:xfrm>
            <a:off x="1477010" y="4123690"/>
            <a:ext cx="4526915" cy="153670"/>
          </a:xfrm>
          <a:prstGeom prst="rect">
            <a:avLst/>
          </a:prstGeom>
          <a:noFill/>
        </p:spPr>
        <p:txBody>
          <a:bodyPr wrap="square" lIns="36195" tIns="0" rIns="36195" bIns="0" rtlCol="0">
            <a:spAutoFit/>
          </a:bodyPr>
          <a:p>
            <a:pPr algn="ctr"/>
            <a:r>
              <a:rPr lang="zh-CN" altLang="en-US" sz="1000" b="1">
                <a:latin typeface="微软雅黑" panose="020B0503020204020204" charset="-122"/>
                <a:ea typeface="微软雅黑" panose="020B0503020204020204" charset="-122"/>
                <a:cs typeface="微软雅黑" panose="020B0503020204020204" charset="-122"/>
              </a:rPr>
              <a:t>灯/仪表/开关规格</a:t>
            </a:r>
            <a:endParaRPr lang="zh-CN" altLang="en-US" sz="1000" b="1">
              <a:latin typeface="微软雅黑" panose="020B0503020204020204" charset="-122"/>
              <a:ea typeface="微软雅黑" panose="020B0503020204020204" charset="-122"/>
              <a:cs typeface="微软雅黑" panose="020B0503020204020204" charset="-122"/>
            </a:endParaRPr>
          </a:p>
        </p:txBody>
      </p:sp>
      <p:graphicFrame>
        <p:nvGraphicFramePr>
          <p:cNvPr id="19" name="表格 18"/>
          <p:cNvGraphicFramePr/>
          <p:nvPr>
            <p:custDataLst>
              <p:tags r:id="rId2"/>
            </p:custDataLst>
          </p:nvPr>
        </p:nvGraphicFramePr>
        <p:xfrm>
          <a:off x="1477010" y="4282446"/>
          <a:ext cx="4527550" cy="6946900"/>
        </p:xfrm>
        <a:graphic>
          <a:graphicData uri="http://schemas.openxmlformats.org/drawingml/2006/table">
            <a:tbl>
              <a:tblPr firstRow="1" bandRow="1">
                <a:tableStyleId>{5940675A-B579-460E-94D1-54222C63F5DA}</a:tableStyleId>
              </a:tblPr>
              <a:tblGrid>
                <a:gridCol w="807720"/>
                <a:gridCol w="2760345"/>
                <a:gridCol w="959485"/>
              </a:tblGrid>
              <a:tr h="154940">
                <a:tc gridSpan="2">
                  <a:txBody>
                    <a:bodyPr/>
                    <a:p>
                      <a:pPr indent="0" algn="ctr">
                        <a:buNone/>
                      </a:pPr>
                      <a:r>
                        <a:rPr lang="en-US" sz="1000" b="1">
                          <a:latin typeface="微软雅黑" panose="020B0503020204020204" charset="-122"/>
                          <a:ea typeface="微软雅黑" panose="020B0503020204020204" charset="-122"/>
                          <a:cs typeface="宋体" panose="02010600030101010101" pitchFamily="2" charset="-122"/>
                          <a:sym typeface="+mn-ea"/>
                        </a:rPr>
                        <a:t>items</a:t>
                      </a:r>
                      <a:endParaRPr lang="en-US" altLang="en-US"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zh-CN" altLang="en-US" sz="1000" b="1">
                          <a:sym typeface="+mn-ea"/>
                        </a:rPr>
                        <a:t>specification</a:t>
                      </a:r>
                      <a:endParaRPr lang="en-US" altLang="en-US"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035">
                <a:tc rowSpan="12">
                  <a:txBody>
                    <a:bodyPr/>
                    <a:p>
                      <a:pPr indent="0">
                        <a:buNone/>
                      </a:pPr>
                      <a:r>
                        <a:rPr lang="zh-CN" altLang="en-US" sz="1000" b="1">
                          <a:sym typeface="+mn-ea"/>
                        </a:rPr>
                        <a:t>L</a:t>
                      </a:r>
                      <a:r>
                        <a:rPr lang="en-US" altLang="zh-CN" sz="1000" b="1">
                          <a:sym typeface="+mn-ea"/>
                        </a:rPr>
                        <a:t>ight</a:t>
                      </a:r>
                      <a:endParaRPr lang="en-US" altLang="en-US" sz="1000" b="0">
                        <a:latin typeface="微软雅黑" panose="020B0503020204020204" charset="-122"/>
                        <a:ea typeface="微软雅黑" panose="020B0503020204020204" charset="-122"/>
                        <a:cs typeface="宋体" panose="02010600030101010101" pitchFamily="2" charset="-122"/>
                      </a:endParaRPr>
                    </a:p>
                  </a:txBody>
                  <a:tcPr marL="71755" marR="7175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sz="800" b="0">
                          <a:latin typeface="微软雅黑" panose="020B0503020204020204" charset="-122"/>
                          <a:ea typeface="微软雅黑" panose="020B0503020204020204" charset="-122"/>
                          <a:cs typeface="微软雅黑" panose="020B0503020204020204" charset="-122"/>
                        </a:rPr>
                        <a:t>Automatic headlight (high/low light)</a:t>
                      </a:r>
                      <a:endParaRPr sz="800" b="0">
                        <a:latin typeface="微软雅黑" panose="020B0503020204020204" charset="-122"/>
                        <a:ea typeface="微软雅黑" panose="020B0503020204020204" charset="-122"/>
                        <a:cs typeface="微软雅黑" panose="020B0503020204020204"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LED</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800" b="0">
                          <a:latin typeface="微软雅黑" panose="020B0503020204020204" charset="-122"/>
                          <a:ea typeface="微软雅黑" panose="020B0503020204020204" charset="-122"/>
                          <a:cs typeface="微软雅黑" panose="020B0503020204020204" charset="-122"/>
                        </a:rPr>
                        <a:t>Front turn signal/position light</a:t>
                      </a:r>
                      <a:endParaRPr lang="en-US" sz="800" b="0">
                        <a:latin typeface="微软雅黑" panose="020B0503020204020204" charset="-122"/>
                        <a:ea typeface="微软雅黑" panose="020B0503020204020204" charset="-122"/>
                        <a:cs typeface="微软雅黑" panose="020B0503020204020204"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LED</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0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Rear turn signal light</a:t>
                      </a:r>
                      <a:endParaRPr lang="en-US" sz="800" b="0">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LED</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0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800" b="0">
                          <a:latin typeface="微软雅黑" panose="020B0503020204020204" charset="-122"/>
                          <a:ea typeface="微软雅黑" panose="020B0503020204020204" charset="-122"/>
                          <a:cs typeface="微软雅黑" panose="020B0503020204020204" charset="-122"/>
                        </a:rPr>
                        <a:t>Brake/taillight</a:t>
                      </a:r>
                      <a:endParaRPr lang="en-US" sz="800" b="0">
                        <a:latin typeface="微软雅黑" panose="020B0503020204020204" charset="-122"/>
                        <a:ea typeface="微软雅黑" panose="020B0503020204020204" charset="-122"/>
                        <a:cs typeface="微软雅黑" panose="020B0503020204020204"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LED</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License plate lamp</a:t>
                      </a:r>
                      <a:endParaRPr lang="en-US" sz="800" b="0">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LED</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4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Meter L</a:t>
                      </a:r>
                      <a:r>
                        <a:rPr lang="en-US" sz="800" b="0">
                          <a:latin typeface="微软雅黑" panose="020B0503020204020204" charset="-122"/>
                          <a:ea typeface="微软雅黑" panose="020B0503020204020204" charset="-122"/>
                          <a:cs typeface="宋体" panose="02010600030101010101" pitchFamily="2" charset="-122"/>
                        </a:rPr>
                        <a:t>ight</a:t>
                      </a:r>
                      <a:endParaRPr lang="en-US" sz="800" b="0">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LCD</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4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Turn Signal Light</a:t>
                      </a:r>
                      <a:endParaRPr lang="en-US" sz="800" b="0">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LED</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51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800" b="0">
                          <a:latin typeface="微软雅黑" panose="020B0503020204020204" charset="-122"/>
                          <a:ea typeface="微软雅黑" panose="020B0503020204020204" charset="-122"/>
                          <a:cs typeface="宋体" panose="02010600030101010101" pitchFamily="2" charset="-122"/>
                        </a:rPr>
                        <a:t>Neutral indicator light</a:t>
                      </a:r>
                      <a:endParaRPr lang="en-US" sz="800" b="0">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LCD</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4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800" b="0">
                          <a:solidFill>
                            <a:schemeClr val="tx1"/>
                          </a:solidFill>
                          <a:latin typeface="微软雅黑" panose="020B0503020204020204" charset="-122"/>
                          <a:ea typeface="微软雅黑" panose="020B0503020204020204" charset="-122"/>
                          <a:cs typeface="宋体" panose="02010600030101010101" pitchFamily="2" charset="-122"/>
                        </a:rPr>
                        <a:t>Engine oil pressure indicator</a:t>
                      </a:r>
                      <a:endParaRPr lang="en-US" sz="8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LCD</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800" b="0">
                          <a:solidFill>
                            <a:schemeClr val="tx1"/>
                          </a:solidFill>
                          <a:latin typeface="微软雅黑" panose="020B0503020204020204" charset="-122"/>
                          <a:ea typeface="微软雅黑" panose="020B0503020204020204" charset="-122"/>
                          <a:cs typeface="宋体" panose="02010600030101010101" pitchFamily="2" charset="-122"/>
                        </a:rPr>
                        <a:t>Coolant temperature high indicator</a:t>
                      </a:r>
                      <a:endParaRPr lang="en-US" sz="8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LCD</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03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800" b="0">
                          <a:solidFill>
                            <a:schemeClr val="tx1"/>
                          </a:solidFill>
                          <a:latin typeface="微软雅黑" panose="020B0503020204020204" charset="-122"/>
                          <a:ea typeface="微软雅黑" panose="020B0503020204020204" charset="-122"/>
                          <a:cs typeface="微软雅黑" panose="020B0503020204020204" charset="-122"/>
                        </a:rPr>
                        <a:t>Malfunction Indicator Lamp（MIL）</a:t>
                      </a:r>
                      <a:endParaRPr lang="en-US" altLang="en-US" sz="800" b="0">
                        <a:solidFill>
                          <a:schemeClr val="tx1"/>
                        </a:solidFill>
                        <a:latin typeface="微软雅黑" panose="020B0503020204020204" charset="-122"/>
                        <a:ea typeface="微软雅黑" panose="020B0503020204020204" charset="-122"/>
                        <a:cs typeface="微软雅黑" panose="020B0503020204020204"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LCD</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4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800" b="0">
                          <a:solidFill>
                            <a:schemeClr val="tx1"/>
                          </a:solidFill>
                          <a:latin typeface="微软雅黑" panose="020B0503020204020204" charset="-122"/>
                          <a:ea typeface="微软雅黑" panose="020B0503020204020204" charset="-122"/>
                          <a:cs typeface="微软雅黑" panose="020B0503020204020204" charset="-122"/>
                        </a:rPr>
                        <a:t>ABS </a:t>
                      </a:r>
                      <a:r>
                        <a:rPr lang="en-US" sz="800">
                          <a:latin typeface="微软雅黑" panose="020B0503020204020204" charset="-122"/>
                          <a:ea typeface="微软雅黑" panose="020B0503020204020204" charset="-122"/>
                          <a:cs typeface="宋体" panose="02010600030101010101" pitchFamily="2" charset="-122"/>
                          <a:sym typeface="+mn-ea"/>
                        </a:rPr>
                        <a:t>indicator</a:t>
                      </a:r>
                      <a:endParaRPr lang="en-US" altLang="en-US" sz="800" b="0">
                        <a:solidFill>
                          <a:schemeClr val="tx1"/>
                        </a:solidFill>
                        <a:latin typeface="微软雅黑" panose="020B0503020204020204" charset="-122"/>
                        <a:ea typeface="微软雅黑" panose="020B0503020204020204" charset="-122"/>
                        <a:cs typeface="微软雅黑" panose="020B0503020204020204"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LCD</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465">
                <a:tc rowSpan="13">
                  <a:txBody>
                    <a:bodyPr/>
                    <a:p>
                      <a:pPr indent="0">
                        <a:buNone/>
                      </a:pPr>
                      <a:r>
                        <a:rPr lang="en-US" sz="1000" b="0">
                          <a:latin typeface="微软雅黑" panose="020B0503020204020204" charset="-122"/>
                          <a:ea typeface="微软雅黑" panose="020B0503020204020204" charset="-122"/>
                          <a:cs typeface="宋体" panose="02010600030101010101" pitchFamily="2" charset="-122"/>
                        </a:rPr>
                        <a:t>F</a:t>
                      </a:r>
                      <a:r>
                        <a:rPr lang="en-US" sz="1000" b="0">
                          <a:latin typeface="微软雅黑" panose="020B0503020204020204" charset="-122"/>
                          <a:ea typeface="微软雅黑" panose="020B0503020204020204" charset="-122"/>
                          <a:cs typeface="宋体" panose="02010600030101010101" pitchFamily="2" charset="-122"/>
                        </a:rPr>
                        <a:t>use</a:t>
                      </a:r>
                      <a:endParaRPr lang="en-US" sz="1000" b="0">
                        <a:latin typeface="微软雅黑" panose="020B0503020204020204" charset="-122"/>
                        <a:ea typeface="微软雅黑" panose="020B0503020204020204" charset="-122"/>
                        <a:cs typeface="宋体" panose="02010600030101010101" pitchFamily="2" charset="-122"/>
                      </a:endParaRPr>
                    </a:p>
                  </a:txBody>
                  <a:tcPr marL="71755" marR="7175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altLang="en-US" sz="900">
                          <a:latin typeface="微软雅黑" panose="020B0503020204020204" charset="-122"/>
                          <a:ea typeface="微软雅黑" panose="020B0503020204020204" charset="-122"/>
                          <a:cs typeface="宋体" panose="02010600030101010101" pitchFamily="2" charset="-122"/>
                          <a:sym typeface="+mn-ea"/>
                        </a:rPr>
                        <a:t>Spare fuse</a:t>
                      </a:r>
                      <a:endParaRPr lang="zh-CN" altLang="en-US" sz="900">
                        <a:latin typeface="微软雅黑" panose="020B0503020204020204" charset="-122"/>
                        <a:ea typeface="微软雅黑" panose="020B0503020204020204" charset="-122"/>
                        <a:cs typeface="宋体" panose="02010600030101010101" pitchFamily="2" charset="-122"/>
                        <a:sym typeface="+mn-ea"/>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mn-ea"/>
                        </a:rPr>
                        <a:t>15A,10A</a:t>
                      </a:r>
                      <a:endParaRPr lang="en-US" altLang="en-US" sz="1000" b="0">
                        <a:solidFill>
                          <a:schemeClr val="tx1"/>
                        </a:solidFill>
                        <a:latin typeface="微软雅黑" panose="020B0503020204020204" charset="-122"/>
                        <a:ea typeface="微软雅黑" panose="020B0503020204020204" charset="-122"/>
                        <a:cs typeface="+mn-ea"/>
                      </a:endParaRPr>
                    </a:p>
                  </a:txBody>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465">
                <a:tc vMerge="1">
                  <a:tcPr/>
                </a:tc>
                <a:tc>
                  <a:txBody>
                    <a:bodyPr/>
                    <a:p>
                      <a:pPr indent="0">
                        <a:buNone/>
                      </a:pPr>
                      <a:r>
                        <a:rPr lang="zh-CN" altLang="en-US" sz="900" b="0">
                          <a:latin typeface="微软雅黑" panose="020B0503020204020204" charset="-122"/>
                          <a:ea typeface="微软雅黑" panose="020B0503020204020204" charset="-122"/>
                          <a:cs typeface="宋体" panose="02010600030101010101" pitchFamily="2" charset="-122"/>
                        </a:rPr>
                        <a:t>Oil pump fan</a:t>
                      </a:r>
                      <a:endParaRPr lang="zh-CN" altLang="en-US" sz="900" b="0">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1000" b="0">
                          <a:solidFill>
                            <a:schemeClr val="tx1"/>
                          </a:solidFill>
                          <a:latin typeface="微软雅黑" panose="020B0503020204020204" charset="-122"/>
                          <a:ea typeface="微软雅黑" panose="020B0503020204020204" charset="-122"/>
                          <a:cs typeface="+mn-ea"/>
                        </a:rPr>
                        <a:t>15A</a:t>
                      </a:r>
                      <a:endParaRPr lang="en-US" altLang="en-US" sz="1000" b="0">
                        <a:solidFill>
                          <a:schemeClr val="tx1"/>
                        </a:solidFill>
                        <a:latin typeface="微软雅黑" panose="020B0503020204020204" charset="-122"/>
                        <a:ea typeface="微软雅黑" panose="020B0503020204020204" charset="-122"/>
                        <a:cs typeface="+mn-ea"/>
                      </a:endParaRPr>
                    </a:p>
                  </a:txBody>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465">
                <a:tc vMerge="1">
                  <a:tcPr/>
                </a:tc>
                <a:tc>
                  <a:txBody>
                    <a:bodyPr/>
                    <a:p>
                      <a:pPr indent="0">
                        <a:buNone/>
                      </a:pPr>
                      <a:r>
                        <a:rPr lang="en-US" altLang="en-US" sz="900" b="0">
                          <a:latin typeface="微软雅黑" panose="020B0503020204020204" charset="-122"/>
                          <a:ea typeface="微软雅黑" panose="020B0503020204020204" charset="-122"/>
                          <a:cs typeface="宋体" panose="02010600030101010101" pitchFamily="2" charset="-122"/>
                        </a:rPr>
                        <a:t>FI</a:t>
                      </a:r>
                      <a:endParaRPr lang="en-US" altLang="en-US" sz="900" b="0">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1000" b="0">
                          <a:solidFill>
                            <a:schemeClr val="tx1"/>
                          </a:solidFill>
                          <a:latin typeface="微软雅黑" panose="020B0503020204020204" charset="-122"/>
                          <a:ea typeface="微软雅黑" panose="020B0503020204020204" charset="-122"/>
                          <a:cs typeface="+mn-ea"/>
                        </a:rPr>
                        <a:t>10A</a:t>
                      </a:r>
                      <a:endParaRPr lang="en-US" altLang="en-US" sz="1000" b="0">
                        <a:solidFill>
                          <a:schemeClr val="tx1"/>
                        </a:solidFill>
                        <a:latin typeface="微软雅黑" panose="020B0503020204020204" charset="-122"/>
                        <a:ea typeface="微软雅黑" panose="020B0503020204020204" charset="-122"/>
                        <a:cs typeface="+mn-ea"/>
                      </a:endParaRPr>
                    </a:p>
                  </a:txBody>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465">
                <a:tc vMerge="1">
                  <a:tcPr/>
                </a:tc>
                <a:tc>
                  <a:txBody>
                    <a:bodyPr/>
                    <a:p>
                      <a:pPr indent="0">
                        <a:buNone/>
                      </a:pPr>
                      <a:r>
                        <a:rPr lang="en-US" altLang="en-US" sz="900" b="0">
                          <a:latin typeface="微软雅黑" panose="020B0503020204020204" charset="-122"/>
                          <a:ea typeface="微软雅黑" panose="020B0503020204020204" charset="-122"/>
                          <a:cs typeface="微软雅黑" panose="020B0503020204020204" charset="-122"/>
                        </a:rPr>
                        <a:t>IGN </a:t>
                      </a:r>
                      <a:r>
                        <a:rPr lang="zh-CN" altLang="en-US" sz="900">
                          <a:latin typeface="微软雅黑" panose="020B0503020204020204" charset="-122"/>
                          <a:ea typeface="微软雅黑" panose="020B0503020204020204" charset="-122"/>
                          <a:cs typeface="宋体" panose="02010600030101010101" pitchFamily="2" charset="-122"/>
                          <a:sym typeface="+mn-ea"/>
                        </a:rPr>
                        <a:t>fuse</a:t>
                      </a:r>
                      <a:endParaRPr lang="en-US" altLang="en-US" sz="900" b="0">
                        <a:latin typeface="微软雅黑" panose="020B0503020204020204" charset="-122"/>
                        <a:ea typeface="微软雅黑" panose="020B0503020204020204" charset="-122"/>
                        <a:cs typeface="微软雅黑" panose="020B0503020204020204" charset="-122"/>
                        <a:sym typeface="+mn-ea"/>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1000" b="0">
                          <a:solidFill>
                            <a:schemeClr val="tx1"/>
                          </a:solidFill>
                          <a:latin typeface="微软雅黑" panose="020B0503020204020204" charset="-122"/>
                          <a:ea typeface="微软雅黑" panose="020B0503020204020204" charset="-122"/>
                          <a:cs typeface="+mn-ea"/>
                        </a:rPr>
                        <a:t>15A</a:t>
                      </a:r>
                      <a:endParaRPr lang="en-US" altLang="en-US" sz="1000" b="0">
                        <a:solidFill>
                          <a:schemeClr val="tx1"/>
                        </a:solidFill>
                        <a:latin typeface="微软雅黑" panose="020B0503020204020204" charset="-122"/>
                        <a:ea typeface="微软雅黑" panose="020B0503020204020204" charset="-122"/>
                        <a:cs typeface="+mn-ea"/>
                      </a:endParaRPr>
                    </a:p>
                  </a:txBody>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465">
                <a:tc vMerge="1">
                  <a:tcPr/>
                </a:tc>
                <a:tc>
                  <a:txBody>
                    <a:bodyPr/>
                    <a:p>
                      <a:pPr indent="0">
                        <a:buNone/>
                      </a:pPr>
                      <a:r>
                        <a:rPr sz="900" b="0">
                          <a:latin typeface="微软雅黑" panose="020B0503020204020204" charset="-122"/>
                          <a:ea typeface="微软雅黑" panose="020B0503020204020204" charset="-122"/>
                          <a:cs typeface="微软雅黑" panose="020B0503020204020204" charset="-122"/>
                        </a:rPr>
                        <a:t>Headlights start fuse</a:t>
                      </a:r>
                      <a:endParaRPr sz="900" b="0">
                        <a:latin typeface="微软雅黑" panose="020B0503020204020204" charset="-122"/>
                        <a:ea typeface="微软雅黑" panose="020B0503020204020204" charset="-122"/>
                        <a:cs typeface="微软雅黑" panose="020B0503020204020204"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1000" b="0">
                          <a:solidFill>
                            <a:schemeClr val="tx1"/>
                          </a:solidFill>
                          <a:latin typeface="微软雅黑" panose="020B0503020204020204" charset="-122"/>
                          <a:ea typeface="微软雅黑" panose="020B0503020204020204" charset="-122"/>
                          <a:cs typeface="+mn-ea"/>
                        </a:rPr>
                        <a:t>15A</a:t>
                      </a:r>
                      <a:endParaRPr lang="en-US" altLang="en-US" sz="1000" b="0">
                        <a:solidFill>
                          <a:schemeClr val="tx1"/>
                        </a:solidFill>
                        <a:latin typeface="微软雅黑" panose="020B0503020204020204" charset="-122"/>
                        <a:ea typeface="微软雅黑" panose="020B0503020204020204" charset="-122"/>
                        <a:cs typeface="+mn-ea"/>
                      </a:endParaRPr>
                    </a:p>
                  </a:txBody>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4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buNone/>
                      </a:pPr>
                      <a:r>
                        <a:rPr lang="en-US" sz="900" b="0">
                          <a:latin typeface="微软雅黑" panose="020B0503020204020204" charset="-122"/>
                          <a:ea typeface="微软雅黑" panose="020B0503020204020204" charset="-122"/>
                          <a:cs typeface="微软雅黑" panose="020B0503020204020204" charset="-122"/>
                        </a:rPr>
                        <a:t>ABS2 </a:t>
                      </a:r>
                      <a:r>
                        <a:rPr sz="900">
                          <a:latin typeface="微软雅黑" panose="020B0503020204020204" charset="-122"/>
                          <a:ea typeface="微软雅黑" panose="020B0503020204020204" charset="-122"/>
                          <a:cs typeface="微软雅黑" panose="020B0503020204020204" charset="-122"/>
                          <a:sym typeface="+mn-ea"/>
                        </a:rPr>
                        <a:t>fuse</a:t>
                      </a:r>
                      <a:endParaRPr lang="en-US" altLang="en-US" sz="900" b="0">
                        <a:latin typeface="微软雅黑" panose="020B0503020204020204" charset="-122"/>
                        <a:ea typeface="微软雅黑" panose="020B0503020204020204" charset="-122"/>
                        <a:cs typeface="微软雅黑" panose="020B0503020204020204"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10A</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4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buNone/>
                      </a:pPr>
                      <a:r>
                        <a:rPr lang="en-US" sz="900" b="0">
                          <a:latin typeface="微软雅黑" panose="020B0503020204020204" charset="-122"/>
                          <a:ea typeface="微软雅黑" panose="020B0503020204020204" charset="-122"/>
                          <a:cs typeface="微软雅黑" panose="020B0503020204020204" charset="-122"/>
                        </a:rPr>
                        <a:t>ABS1 </a:t>
                      </a:r>
                      <a:r>
                        <a:rPr sz="900">
                          <a:latin typeface="微软雅黑" panose="020B0503020204020204" charset="-122"/>
                          <a:ea typeface="微软雅黑" panose="020B0503020204020204" charset="-122"/>
                          <a:cs typeface="微软雅黑" panose="020B0503020204020204" charset="-122"/>
                          <a:sym typeface="+mn-ea"/>
                        </a:rPr>
                        <a:t>fuse</a:t>
                      </a:r>
                      <a:endParaRPr lang="en-US" altLang="en-US" sz="900" b="0">
                        <a:latin typeface="微软雅黑" panose="020B0503020204020204" charset="-122"/>
                        <a:ea typeface="微软雅黑" panose="020B0503020204020204" charset="-122"/>
                        <a:cs typeface="微软雅黑" panose="020B0503020204020204"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15A</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4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00000"/>
                      </a:solidFill>
                      <a:prstDash val="solid"/>
                      <a:headEnd type="none" w="med" len="med"/>
                      <a:tailEnd type="none" w="med" len="med"/>
                    </a:lnB>
                    <a:noFill/>
                  </a:tcPr>
                </a:tc>
                <a:tc gridSpan="2">
                  <a:txBody>
                    <a:bodyPr/>
                    <a:p>
                      <a:pPr indent="0" algn="ctr">
                        <a:buNone/>
                      </a:pPr>
                      <a:r>
                        <a:rPr lang="zh-CN" altLang="en-US" sz="900" b="1">
                          <a:latin typeface="微软雅黑" panose="020B0503020204020204" charset="-122"/>
                          <a:ea typeface="微软雅黑" panose="020B0503020204020204" charset="-122"/>
                          <a:cs typeface="微软雅黑" panose="020B0503020204020204" charset="-122"/>
                          <a:sym typeface="+mn-ea"/>
                        </a:rPr>
                        <a:t>The above are regular edition fuse specifications, the following are factory edition fuse specifications</a:t>
                      </a:r>
                      <a:endParaRPr lang="zh-CN" altLang="en-US" sz="900" b="1">
                        <a:latin typeface="微软雅黑" panose="020B0503020204020204" charset="-122"/>
                        <a:ea typeface="微软雅黑" panose="020B0503020204020204" charset="-122"/>
                        <a:cs typeface="微软雅黑" panose="020B0503020204020204" charset="-122"/>
                        <a:sym typeface="+mn-ea"/>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4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00000"/>
                      </a:solidFill>
                      <a:prstDash val="solid"/>
                      <a:headEnd type="none" w="med" len="med"/>
                      <a:tailEnd type="none" w="med" len="med"/>
                    </a:lnB>
                    <a:noFill/>
                  </a:tcPr>
                </a:tc>
                <a:tc>
                  <a:txBody>
                    <a:bodyPr/>
                    <a:p>
                      <a:pPr indent="0">
                        <a:buNone/>
                      </a:pPr>
                      <a:r>
                        <a:rPr lang="zh-CN" altLang="en-US" sz="900">
                          <a:latin typeface="微软雅黑" panose="020B0503020204020204" charset="-122"/>
                          <a:ea typeface="微软雅黑" panose="020B0503020204020204" charset="-122"/>
                          <a:cs typeface="宋体" panose="02010600030101010101" pitchFamily="2" charset="-122"/>
                          <a:sym typeface="+mn-ea"/>
                        </a:rPr>
                        <a:t>Spare fuse</a:t>
                      </a:r>
                      <a:endParaRPr lang="zh-CN" altLang="en-US" sz="900" b="0">
                        <a:latin typeface="微软雅黑" panose="020B0503020204020204" charset="-122"/>
                        <a:ea typeface="微软雅黑" panose="020B0503020204020204" charset="-122"/>
                        <a:cs typeface="微软雅黑" panose="020B0503020204020204" charset="-122"/>
                        <a:sym typeface="+mn-ea"/>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1000" b="0">
                          <a:solidFill>
                            <a:schemeClr val="tx1"/>
                          </a:solidFill>
                          <a:latin typeface="微软雅黑" panose="020B0503020204020204" charset="-122"/>
                          <a:ea typeface="微软雅黑" panose="020B0503020204020204" charset="-122"/>
                          <a:cs typeface="+mn-ea"/>
                        </a:rPr>
                        <a:t>10A</a:t>
                      </a:r>
                      <a:r>
                        <a:rPr lang="zh-CN" altLang="en-US" sz="1000" b="0">
                          <a:solidFill>
                            <a:schemeClr val="tx1"/>
                          </a:solidFill>
                          <a:latin typeface="微软雅黑" panose="020B0503020204020204" charset="-122"/>
                          <a:ea typeface="微软雅黑" panose="020B0503020204020204" charset="-122"/>
                          <a:cs typeface="+mn-ea"/>
                        </a:rPr>
                        <a:t>，</a:t>
                      </a:r>
                      <a:r>
                        <a:rPr lang="en-US" altLang="zh-CN" sz="1000" b="0">
                          <a:solidFill>
                            <a:schemeClr val="tx1"/>
                          </a:solidFill>
                          <a:latin typeface="微软雅黑" panose="020B0503020204020204" charset="-122"/>
                          <a:ea typeface="微软雅黑" panose="020B0503020204020204" charset="-122"/>
                          <a:cs typeface="+mn-ea"/>
                        </a:rPr>
                        <a:t>10</a:t>
                      </a:r>
                      <a:r>
                        <a:rPr lang="en-US" altLang="zh-CN" sz="1000" b="0">
                          <a:solidFill>
                            <a:schemeClr val="tx1"/>
                          </a:solidFill>
                          <a:latin typeface="微软雅黑" panose="020B0503020204020204" charset="-122"/>
                          <a:ea typeface="微软雅黑" panose="020B0503020204020204" charset="-122"/>
                          <a:cs typeface="+mn-ea"/>
                        </a:rPr>
                        <a:t>A</a:t>
                      </a:r>
                      <a:endParaRPr lang="en-US" altLang="zh-CN" sz="1000" b="0">
                        <a:solidFill>
                          <a:schemeClr val="tx1"/>
                        </a:solidFill>
                        <a:latin typeface="微软雅黑" panose="020B0503020204020204" charset="-122"/>
                        <a:ea typeface="微软雅黑" panose="020B0503020204020204" charset="-122"/>
                        <a:cs typeface="+mn-ea"/>
                      </a:endParaRPr>
                    </a:p>
                  </a:txBody>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4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00000"/>
                      </a:solidFill>
                      <a:prstDash val="solid"/>
                      <a:headEnd type="none" w="med" len="med"/>
                      <a:tailEnd type="none" w="med" len="med"/>
                    </a:lnB>
                    <a:noFill/>
                  </a:tcPr>
                </a:tc>
                <a:tc>
                  <a:txBody>
                    <a:bodyPr/>
                    <a:p>
                      <a:pPr indent="0">
                        <a:buNone/>
                      </a:pPr>
                      <a:r>
                        <a:rPr lang="en-US" altLang="en-US" sz="900" b="0">
                          <a:latin typeface="微软雅黑" panose="020B0503020204020204" charset="-122"/>
                          <a:ea typeface="微软雅黑" panose="020B0503020204020204" charset="-122"/>
                          <a:cs typeface="宋体" panose="02010600030101010101" pitchFamily="2" charset="-122"/>
                        </a:rPr>
                        <a:t>FI</a:t>
                      </a:r>
                      <a:endParaRPr lang="en-US" altLang="en-US" sz="900" b="0">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1000" b="0">
                          <a:solidFill>
                            <a:schemeClr val="tx1"/>
                          </a:solidFill>
                          <a:latin typeface="微软雅黑" panose="020B0503020204020204" charset="-122"/>
                          <a:ea typeface="微软雅黑" panose="020B0503020204020204" charset="-122"/>
                          <a:cs typeface="+mn-ea"/>
                        </a:rPr>
                        <a:t>10A</a:t>
                      </a:r>
                      <a:endParaRPr lang="en-US" altLang="en-US" sz="1000" b="0">
                        <a:solidFill>
                          <a:schemeClr val="tx1"/>
                        </a:solidFill>
                        <a:latin typeface="微软雅黑" panose="020B0503020204020204" charset="-122"/>
                        <a:ea typeface="微软雅黑" panose="020B0503020204020204" charset="-122"/>
                        <a:cs typeface="+mn-ea"/>
                      </a:endParaRPr>
                    </a:p>
                  </a:txBody>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4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00000"/>
                      </a:solidFill>
                      <a:prstDash val="solid"/>
                      <a:headEnd type="none" w="med" len="med"/>
                      <a:tailEnd type="none" w="med" len="med"/>
                    </a:lnB>
                    <a:noFill/>
                  </a:tcPr>
                </a:tc>
                <a:tc>
                  <a:txBody>
                    <a:bodyPr/>
                    <a:p>
                      <a:pPr indent="0">
                        <a:buNone/>
                      </a:pPr>
                      <a:r>
                        <a:rPr lang="zh-CN" altLang="en-US" sz="900" b="0">
                          <a:latin typeface="微软雅黑" panose="020B0503020204020204" charset="-122"/>
                          <a:ea typeface="微软雅黑" panose="020B0503020204020204" charset="-122"/>
                          <a:cs typeface="微软雅黑" panose="020B0503020204020204" charset="-122"/>
                          <a:sym typeface="+mn-ea"/>
                        </a:rPr>
                        <a:t>Starting and horn</a:t>
                      </a:r>
                      <a:endParaRPr lang="zh-CN" altLang="en-US" sz="900" b="0">
                        <a:latin typeface="微软雅黑" panose="020B0503020204020204" charset="-122"/>
                        <a:ea typeface="微软雅黑" panose="020B0503020204020204" charset="-122"/>
                        <a:cs typeface="微软雅黑" panose="020B0503020204020204" charset="-122"/>
                        <a:sym typeface="+mn-ea"/>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1000" b="0">
                          <a:solidFill>
                            <a:schemeClr val="tx1"/>
                          </a:solidFill>
                          <a:latin typeface="微软雅黑" panose="020B0503020204020204" charset="-122"/>
                          <a:ea typeface="微软雅黑" panose="020B0503020204020204" charset="-122"/>
                          <a:cs typeface="+mn-ea"/>
                        </a:rPr>
                        <a:t>10</a:t>
                      </a:r>
                      <a:r>
                        <a:rPr lang="en-US" altLang="en-US" sz="1000" b="0">
                          <a:solidFill>
                            <a:schemeClr val="tx1"/>
                          </a:solidFill>
                          <a:latin typeface="微软雅黑" panose="020B0503020204020204" charset="-122"/>
                          <a:ea typeface="微软雅黑" panose="020B0503020204020204" charset="-122"/>
                          <a:cs typeface="+mn-ea"/>
                        </a:rPr>
                        <a:t>A</a:t>
                      </a:r>
                      <a:endParaRPr lang="en-US" altLang="en-US" sz="1000" b="0">
                        <a:solidFill>
                          <a:schemeClr val="tx1"/>
                        </a:solidFill>
                        <a:latin typeface="微软雅黑" panose="020B0503020204020204" charset="-122"/>
                        <a:ea typeface="微软雅黑" panose="020B0503020204020204" charset="-122"/>
                        <a:cs typeface="+mn-ea"/>
                      </a:endParaRPr>
                    </a:p>
                  </a:txBody>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4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00000"/>
                      </a:solidFill>
                      <a:prstDash val="solid"/>
                      <a:headEnd type="none" w="med" len="med"/>
                      <a:tailEnd type="none" w="med" len="med"/>
                    </a:lnB>
                    <a:noFill/>
                  </a:tcPr>
                </a:tc>
                <a:tc>
                  <a:txBody>
                    <a:bodyPr/>
                    <a:p>
                      <a:pPr indent="0">
                        <a:buNone/>
                      </a:pPr>
                      <a:r>
                        <a:rPr lang="en-US" altLang="en-US" sz="900" b="0">
                          <a:latin typeface="微软雅黑" panose="020B0503020204020204" charset="-122"/>
                          <a:ea typeface="微软雅黑" panose="020B0503020204020204" charset="-122"/>
                          <a:cs typeface="微软雅黑" panose="020B0503020204020204" charset="-122"/>
                          <a:sym typeface="+mn-ea"/>
                        </a:rPr>
                        <a:t>H</a:t>
                      </a:r>
                      <a:r>
                        <a:rPr lang="en-US" altLang="en-US" sz="900" b="0">
                          <a:latin typeface="微软雅黑" panose="020B0503020204020204" charset="-122"/>
                          <a:ea typeface="微软雅黑" panose="020B0503020204020204" charset="-122"/>
                          <a:cs typeface="微软雅黑" panose="020B0503020204020204" charset="-122"/>
                          <a:sym typeface="+mn-ea"/>
                        </a:rPr>
                        <a:t>EAD</a:t>
                      </a:r>
                      <a:endParaRPr lang="en-US" altLang="en-US" sz="900" b="0">
                        <a:latin typeface="微软雅黑" panose="020B0503020204020204" charset="-122"/>
                        <a:ea typeface="微软雅黑" panose="020B0503020204020204" charset="-122"/>
                        <a:cs typeface="微软雅黑" panose="020B0503020204020204" charset="-122"/>
                        <a:sym typeface="+mn-ea"/>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1000" b="0">
                          <a:solidFill>
                            <a:schemeClr val="tx1"/>
                          </a:solidFill>
                          <a:latin typeface="微软雅黑" panose="020B0503020204020204" charset="-122"/>
                          <a:ea typeface="微软雅黑" panose="020B0503020204020204" charset="-122"/>
                          <a:cs typeface="+mn-ea"/>
                        </a:rPr>
                        <a:t>10</a:t>
                      </a:r>
                      <a:r>
                        <a:rPr lang="en-US" altLang="en-US" sz="1000" b="0">
                          <a:solidFill>
                            <a:schemeClr val="tx1"/>
                          </a:solidFill>
                          <a:latin typeface="微软雅黑" panose="020B0503020204020204" charset="-122"/>
                          <a:ea typeface="微软雅黑" panose="020B0503020204020204" charset="-122"/>
                          <a:cs typeface="+mn-ea"/>
                        </a:rPr>
                        <a:t>A</a:t>
                      </a:r>
                      <a:endParaRPr lang="en-US" altLang="en-US" sz="1000" b="0">
                        <a:solidFill>
                          <a:schemeClr val="tx1"/>
                        </a:solidFill>
                        <a:latin typeface="微软雅黑" panose="020B0503020204020204" charset="-122"/>
                        <a:ea typeface="微软雅黑" panose="020B0503020204020204" charset="-122"/>
                        <a:cs typeface="+mn-ea"/>
                      </a:endParaRPr>
                    </a:p>
                  </a:txBody>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4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00000"/>
                      </a:solidFill>
                      <a:prstDash val="solid"/>
                      <a:headEnd type="none" w="med" len="med"/>
                      <a:tailEnd type="none" w="med" len="med"/>
                    </a:lnB>
                    <a:noFill/>
                  </a:tcPr>
                </a:tc>
                <a:tc>
                  <a:txBody>
                    <a:bodyPr/>
                    <a:p>
                      <a:pPr indent="0">
                        <a:buNone/>
                      </a:pPr>
                      <a:r>
                        <a:rPr lang="en-US" altLang="en-US" sz="900" b="0">
                          <a:latin typeface="微软雅黑" panose="020B0503020204020204" charset="-122"/>
                          <a:ea typeface="微软雅黑" panose="020B0503020204020204" charset="-122"/>
                          <a:cs typeface="微软雅黑" panose="020B0503020204020204" charset="-122"/>
                          <a:sym typeface="+mn-ea"/>
                        </a:rPr>
                        <a:t>FAN</a:t>
                      </a:r>
                      <a:endParaRPr lang="en-US" altLang="en-US" sz="900" b="0">
                        <a:latin typeface="微软雅黑" panose="020B0503020204020204" charset="-122"/>
                        <a:ea typeface="微软雅黑" panose="020B0503020204020204" charset="-122"/>
                        <a:cs typeface="微软雅黑" panose="020B0503020204020204" charset="-122"/>
                        <a:sym typeface="+mn-ea"/>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altLang="en-US" sz="1000" b="0">
                          <a:solidFill>
                            <a:schemeClr val="tx1"/>
                          </a:solidFill>
                          <a:latin typeface="微软雅黑" panose="020B0503020204020204" charset="-122"/>
                          <a:ea typeface="微软雅黑" panose="020B0503020204020204" charset="-122"/>
                          <a:cs typeface="+mn-ea"/>
                        </a:rPr>
                        <a:t>10</a:t>
                      </a:r>
                      <a:r>
                        <a:rPr lang="en-US" altLang="en-US" sz="1000" b="0">
                          <a:solidFill>
                            <a:schemeClr val="tx1"/>
                          </a:solidFill>
                          <a:latin typeface="微软雅黑" panose="020B0503020204020204" charset="-122"/>
                          <a:ea typeface="微软雅黑" panose="020B0503020204020204" charset="-122"/>
                          <a:cs typeface="+mn-ea"/>
                        </a:rPr>
                        <a:t>A</a:t>
                      </a:r>
                      <a:endParaRPr lang="en-US" altLang="en-US" sz="1000" b="0">
                        <a:solidFill>
                          <a:schemeClr val="tx1"/>
                        </a:solidFill>
                        <a:latin typeface="微软雅黑" panose="020B0503020204020204" charset="-122"/>
                        <a:ea typeface="微软雅黑" panose="020B0503020204020204" charset="-122"/>
                        <a:cs typeface="+mn-ea"/>
                      </a:endParaRPr>
                    </a:p>
                  </a:txBody>
                  <a:tcPr marL="71755" marR="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4465">
                <a:tc rowSpan="2">
                  <a:txBody>
                    <a:bodyPr/>
                    <a:p>
                      <a:pPr indent="0">
                        <a:buNone/>
                      </a:pPr>
                      <a:r>
                        <a:rPr lang="en-US" sz="1000" b="0">
                          <a:latin typeface="微软雅黑" panose="020B0503020204020204" charset="-122"/>
                          <a:ea typeface="微软雅黑" panose="020B0503020204020204" charset="-122"/>
                          <a:cs typeface="微软雅黑" panose="020B0503020204020204" charset="-122"/>
                        </a:rPr>
                        <a:t>ECT Sensor resistance</a:t>
                      </a:r>
                      <a:endParaRPr lang="en-US" sz="1000" b="0">
                        <a:latin typeface="微软雅黑" panose="020B0503020204020204" charset="-122"/>
                        <a:ea typeface="微软雅黑" panose="020B0503020204020204" charset="-122"/>
                        <a:cs typeface="微软雅黑" panose="020B0503020204020204" charset="-122"/>
                      </a:endParaRPr>
                    </a:p>
                  </a:txBody>
                  <a:tcPr marL="71755" marR="71755"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900" b="0">
                          <a:latin typeface="微软雅黑" panose="020B0503020204020204" charset="-122"/>
                          <a:ea typeface="微软雅黑" panose="020B0503020204020204" charset="-122"/>
                          <a:cs typeface="微软雅黑" panose="020B0503020204020204" charset="-122"/>
                        </a:rPr>
                        <a:t>40°C (104°F)</a:t>
                      </a:r>
                      <a:endParaRPr lang="en-US" altLang="en-US" sz="900" b="0">
                        <a:latin typeface="微软雅黑" panose="020B0503020204020204" charset="-122"/>
                        <a:ea typeface="微软雅黑" panose="020B0503020204020204" charset="-122"/>
                        <a:cs typeface="微软雅黑" panose="020B0503020204020204"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1.0-1.3KΩ</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3035">
                <a:tc vMerge="1">
                  <a:tcPr>
                    <a:lnL w="12700" cap="flat" cmpd="sng">
                      <a:solidFill>
                        <a:srgbClr val="080000"/>
                      </a:solidFill>
                      <a:prstDash val="solid"/>
                      <a:headEnd type="none" w="med" len="med"/>
                      <a:tailEnd type="none" w="med" len="med"/>
                    </a:lnL>
                    <a:lnB w="12700" cap="flat" cmpd="sng">
                      <a:solidFill>
                        <a:srgbClr val="080000"/>
                      </a:solidFill>
                      <a:prstDash val="solid"/>
                      <a:headEnd type="none" w="med" len="med"/>
                      <a:tailEnd type="none" w="med" len="med"/>
                    </a:lnB>
                  </a:tcPr>
                </a:tc>
                <a:tc>
                  <a:txBody>
                    <a:bodyPr/>
                    <a:p>
                      <a:pPr indent="0">
                        <a:buNone/>
                      </a:pPr>
                      <a:r>
                        <a:rPr lang="en-US" sz="900" b="0">
                          <a:latin typeface="微软雅黑" panose="020B0503020204020204" charset="-122"/>
                          <a:ea typeface="微软雅黑" panose="020B0503020204020204" charset="-122"/>
                          <a:cs typeface="微软雅黑" panose="020B0503020204020204" charset="-122"/>
                        </a:rPr>
                        <a:t>100°C (212°F)</a:t>
                      </a:r>
                      <a:endParaRPr lang="en-US" altLang="en-US" sz="900" b="0">
                        <a:latin typeface="微软雅黑" panose="020B0503020204020204" charset="-122"/>
                        <a:ea typeface="微软雅黑" panose="020B0503020204020204" charset="-122"/>
                        <a:cs typeface="微软雅黑" panose="020B0503020204020204"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0.1-0.2KΩ </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71755"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2" name="图片 1" descr="图片4"/>
          <p:cNvPicPr>
            <a:picLocks noChangeAspect="1"/>
          </p:cNvPicPr>
          <p:nvPr/>
        </p:nvPicPr>
        <p:blipFill>
          <a:blip r:embed="rId3"/>
          <a:stretch>
            <a:fillRect/>
          </a:stretch>
        </p:blipFill>
        <p:spPr>
          <a:xfrm>
            <a:off x="4862830" y="1458595"/>
            <a:ext cx="1134110" cy="176530"/>
          </a:xfrm>
          <a:prstGeom prst="rect">
            <a:avLst/>
          </a:prstGeom>
        </p:spPr>
      </p:pic>
      <p:sp>
        <p:nvSpPr>
          <p:cNvPr id="6" name="object 5"/>
          <p:cNvSpPr/>
          <p:nvPr/>
        </p:nvSpPr>
        <p:spPr>
          <a:xfrm>
            <a:off x="6253606" y="8062595"/>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8" name="文本框 7"/>
          <p:cNvSpPr txBox="1"/>
          <p:nvPr/>
        </p:nvSpPr>
        <p:spPr>
          <a:xfrm>
            <a:off x="6262370" y="8779510"/>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12</a:t>
            </a:r>
            <a:endParaRPr lang="en-US" altLang="zh-CN" sz="1000">
              <a:solidFill>
                <a:schemeClr val="bg1"/>
              </a:solidFill>
              <a:latin typeface="黑体" panose="02010609060101010101" charset="-122"/>
              <a:ea typeface="黑体" panose="02010609060101010101" charset="-122"/>
            </a:endParaRPr>
          </a:p>
        </p:txBody>
      </p:sp>
      <p:sp>
        <p:nvSpPr>
          <p:cNvPr id="3" name="object 13"/>
          <p:cNvSpPr txBox="1"/>
          <p:nvPr>
            <p:custDataLst>
              <p:tags r:id="rId4"/>
            </p:custDataLst>
          </p:nvPr>
        </p:nvSpPr>
        <p:spPr>
          <a:xfrm>
            <a:off x="614426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
        <p:nvSpPr>
          <p:cNvPr id="9" name="文本框 8"/>
          <p:cNvSpPr txBox="1"/>
          <p:nvPr/>
        </p:nvSpPr>
        <p:spPr>
          <a:xfrm>
            <a:off x="2710180" y="4086860"/>
            <a:ext cx="2482850" cy="193675"/>
          </a:xfrm>
          <a:prstGeom prst="rect">
            <a:avLst/>
          </a:prstGeom>
          <a:solidFill>
            <a:schemeClr val="bg1"/>
          </a:solidFill>
        </p:spPr>
        <p:txBody>
          <a:bodyPr wrap="square" rtlCol="0">
            <a:noAutofit/>
          </a:bodyPr>
          <a:p>
            <a:r>
              <a:rPr lang="zh-CN" altLang="en-US" sz="1200" b="1"/>
              <a:t>L</a:t>
            </a:r>
            <a:r>
              <a:rPr lang="en-US" altLang="zh-CN" sz="1200" b="1"/>
              <a:t>ight</a:t>
            </a:r>
            <a:r>
              <a:rPr lang="zh-CN" altLang="en-US" sz="1200" b="1"/>
              <a:t>/meter/switch specification</a:t>
            </a:r>
            <a:endParaRPr lang="zh-CN" altLang="en-US" sz="12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0505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lstStyle/>
          <a:p/>
        </p:txBody>
      </p:sp>
      <p:sp>
        <p:nvSpPr>
          <p:cNvPr id="18" name="object 18"/>
          <p:cNvSpPr/>
          <p:nvPr/>
        </p:nvSpPr>
        <p:spPr>
          <a:xfrm>
            <a:off x="1455928" y="2628900"/>
            <a:ext cx="1399540" cy="1256030"/>
          </a:xfrm>
          <a:custGeom>
            <a:avLst/>
            <a:gdLst/>
            <a:ahLst/>
            <a:cxnLst/>
            <a:rect l="l" t="t" r="r" b="b"/>
            <a:pathLst>
              <a:path w="1399539" h="1256029">
                <a:moveTo>
                  <a:pt x="1399031" y="0"/>
                </a:moveTo>
                <a:lnTo>
                  <a:pt x="0" y="0"/>
                </a:lnTo>
                <a:lnTo>
                  <a:pt x="0" y="1255776"/>
                </a:lnTo>
                <a:lnTo>
                  <a:pt x="1399031" y="1255776"/>
                </a:lnTo>
                <a:lnTo>
                  <a:pt x="1399031" y="0"/>
                </a:lnTo>
                <a:close/>
              </a:path>
            </a:pathLst>
          </a:custGeom>
          <a:solidFill>
            <a:srgbClr val="FFFFFF"/>
          </a:solidFill>
        </p:spPr>
        <p:txBody>
          <a:bodyPr wrap="square" lIns="0" tIns="0" rIns="0" bIns="0" rtlCol="0"/>
          <a:lstStyle/>
          <a:p/>
        </p:txBody>
      </p:sp>
      <p:sp>
        <p:nvSpPr>
          <p:cNvPr id="19" name="object 19"/>
          <p:cNvSpPr/>
          <p:nvPr/>
        </p:nvSpPr>
        <p:spPr>
          <a:xfrm>
            <a:off x="2854959" y="2628900"/>
            <a:ext cx="784860" cy="1256030"/>
          </a:xfrm>
          <a:custGeom>
            <a:avLst/>
            <a:gdLst/>
            <a:ahLst/>
            <a:cxnLst/>
            <a:rect l="l" t="t" r="r" b="b"/>
            <a:pathLst>
              <a:path w="784860" h="1256029">
                <a:moveTo>
                  <a:pt x="784860" y="0"/>
                </a:moveTo>
                <a:lnTo>
                  <a:pt x="0" y="0"/>
                </a:lnTo>
                <a:lnTo>
                  <a:pt x="0" y="1255776"/>
                </a:lnTo>
                <a:lnTo>
                  <a:pt x="784860" y="1255776"/>
                </a:lnTo>
                <a:lnTo>
                  <a:pt x="784860" y="0"/>
                </a:lnTo>
                <a:close/>
              </a:path>
            </a:pathLst>
          </a:custGeom>
          <a:solidFill>
            <a:srgbClr val="FFFFFF"/>
          </a:solidFill>
        </p:spPr>
        <p:txBody>
          <a:bodyPr wrap="square" lIns="0" tIns="0" rIns="0" bIns="0" rtlCol="0"/>
          <a:lstStyle/>
          <a:p/>
        </p:txBody>
      </p:sp>
      <p:sp>
        <p:nvSpPr>
          <p:cNvPr id="20" name="object 20"/>
          <p:cNvSpPr/>
          <p:nvPr/>
        </p:nvSpPr>
        <p:spPr>
          <a:xfrm>
            <a:off x="3639820" y="2628900"/>
            <a:ext cx="1478280" cy="1256030"/>
          </a:xfrm>
          <a:custGeom>
            <a:avLst/>
            <a:gdLst/>
            <a:ahLst/>
            <a:cxnLst/>
            <a:rect l="l" t="t" r="r" b="b"/>
            <a:pathLst>
              <a:path w="1478279" h="1256029">
                <a:moveTo>
                  <a:pt x="1478279" y="0"/>
                </a:moveTo>
                <a:lnTo>
                  <a:pt x="0" y="0"/>
                </a:lnTo>
                <a:lnTo>
                  <a:pt x="0" y="1255776"/>
                </a:lnTo>
                <a:lnTo>
                  <a:pt x="1478279" y="1255776"/>
                </a:lnTo>
                <a:lnTo>
                  <a:pt x="1478279" y="0"/>
                </a:lnTo>
                <a:close/>
              </a:path>
            </a:pathLst>
          </a:custGeom>
          <a:solidFill>
            <a:srgbClr val="FFFFFF"/>
          </a:solidFill>
        </p:spPr>
        <p:txBody>
          <a:bodyPr wrap="square" lIns="0" tIns="0" rIns="0" bIns="0" rtlCol="0"/>
          <a:lstStyle/>
          <a:p/>
        </p:txBody>
      </p:sp>
      <p:sp>
        <p:nvSpPr>
          <p:cNvPr id="21" name="object 21"/>
          <p:cNvSpPr/>
          <p:nvPr/>
        </p:nvSpPr>
        <p:spPr>
          <a:xfrm>
            <a:off x="5118099" y="2628900"/>
            <a:ext cx="864235" cy="1256030"/>
          </a:xfrm>
          <a:custGeom>
            <a:avLst/>
            <a:gdLst/>
            <a:ahLst/>
            <a:cxnLst/>
            <a:rect l="l" t="t" r="r" b="b"/>
            <a:pathLst>
              <a:path w="864235" h="1256029">
                <a:moveTo>
                  <a:pt x="864108" y="0"/>
                </a:moveTo>
                <a:lnTo>
                  <a:pt x="0" y="0"/>
                </a:lnTo>
                <a:lnTo>
                  <a:pt x="0" y="1255776"/>
                </a:lnTo>
                <a:lnTo>
                  <a:pt x="864108" y="1255776"/>
                </a:lnTo>
                <a:lnTo>
                  <a:pt x="864108" y="0"/>
                </a:lnTo>
                <a:close/>
              </a:path>
            </a:pathLst>
          </a:custGeom>
          <a:solidFill>
            <a:srgbClr val="FFFFFF"/>
          </a:solidFill>
        </p:spPr>
        <p:txBody>
          <a:bodyPr wrap="square" lIns="0" tIns="0" rIns="0" bIns="0" rtlCol="0"/>
          <a:lstStyle/>
          <a:p/>
        </p:txBody>
      </p:sp>
      <p:graphicFrame>
        <p:nvGraphicFramePr>
          <p:cNvPr id="22" name="object 22"/>
          <p:cNvGraphicFramePr>
            <a:graphicFrameLocks noGrp="1"/>
          </p:cNvGraphicFramePr>
          <p:nvPr>
            <p:custDataLst>
              <p:tags r:id="rId1"/>
            </p:custDataLst>
          </p:nvPr>
        </p:nvGraphicFramePr>
        <p:xfrm>
          <a:off x="1396238" y="2519172"/>
          <a:ext cx="4735195" cy="1433830"/>
        </p:xfrm>
        <a:graphic>
          <a:graphicData uri="http://schemas.openxmlformats.org/drawingml/2006/table">
            <a:tbl>
              <a:tblPr firstRow="1" bandRow="1">
                <a:tableStyleId>{2D5ABB26-0587-4C30-8999-92F81FD0307C}</a:tableStyleId>
              </a:tblPr>
              <a:tblGrid>
                <a:gridCol w="1450975"/>
                <a:gridCol w="786130"/>
                <a:gridCol w="1651635"/>
                <a:gridCol w="846455"/>
              </a:tblGrid>
              <a:tr h="179831">
                <a:tc>
                  <a:txBody>
                    <a:bodyPr/>
                    <a:lstStyle/>
                    <a:p>
                      <a:pPr marL="446405">
                        <a:lnSpc>
                          <a:spcPct val="100000"/>
                        </a:lnSpc>
                        <a:spcBef>
                          <a:spcPts val="195"/>
                        </a:spcBef>
                      </a:pPr>
                      <a:r>
                        <a:rPr sz="800" dirty="0">
                          <a:latin typeface="微软雅黑" panose="020B0503020204020204" charset="-122"/>
                          <a:ea typeface="微软雅黑" panose="020B0503020204020204" charset="-122"/>
                          <a:cs typeface="宋体" panose="02010600030101010101" pitchFamily="2" charset="-122"/>
                        </a:rPr>
                        <a:t>Type of fastener</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0500">
                        <a:lnSpc>
                          <a:spcPct val="100000"/>
                        </a:lnSpc>
                        <a:spcBef>
                          <a:spcPts val="195"/>
                        </a:spcBef>
                      </a:pPr>
                      <a:r>
                        <a:rPr lang="en-US" sz="800" dirty="0">
                          <a:latin typeface="微软雅黑" panose="020B0503020204020204" charset="-122"/>
                          <a:ea typeface="微软雅黑" panose="020B0503020204020204" charset="-122"/>
                          <a:cs typeface="微软雅黑" panose="020B0503020204020204" charset="-122"/>
                        </a:rPr>
                        <a:t>T</a:t>
                      </a:r>
                      <a:r>
                        <a:rPr sz="800" dirty="0">
                          <a:latin typeface="微软雅黑" panose="020B0503020204020204" charset="-122"/>
                          <a:ea typeface="微软雅黑" panose="020B0503020204020204" charset="-122"/>
                          <a:cs typeface="微软雅黑" panose="020B0503020204020204" charset="-122"/>
                        </a:rPr>
                        <a:t>orque</a:t>
                      </a:r>
                      <a:r>
                        <a:rPr sz="800" spc="-15" dirty="0">
                          <a:latin typeface="微软雅黑" panose="020B0503020204020204" charset="-122"/>
                          <a:ea typeface="微软雅黑" panose="020B0503020204020204" charset="-122"/>
                          <a:cs typeface="微软雅黑" panose="020B0503020204020204" charset="-122"/>
                        </a:rPr>
                        <a:t> </a:t>
                      </a:r>
                      <a:r>
                        <a:rPr sz="800" spc="-5" dirty="0">
                          <a:latin typeface="微软雅黑" panose="020B0503020204020204" charset="-122"/>
                          <a:ea typeface="微软雅黑" panose="020B0503020204020204" charset="-122"/>
                          <a:cs typeface="微软雅黑" panose="020B0503020204020204" charset="-122"/>
                        </a:rPr>
                        <a:t>N.m</a:t>
                      </a:r>
                      <a:endParaRPr sz="800" spc="-5"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485775">
                        <a:lnSpc>
                          <a:spcPct val="100000"/>
                        </a:lnSpc>
                        <a:spcBef>
                          <a:spcPts val="195"/>
                        </a:spcBef>
                      </a:pPr>
                      <a:r>
                        <a:rPr sz="800" dirty="0">
                          <a:latin typeface="微软雅黑" panose="020B0503020204020204" charset="-122"/>
                          <a:ea typeface="微软雅黑" panose="020B0503020204020204" charset="-122"/>
                          <a:cs typeface="宋体" panose="02010600030101010101" pitchFamily="2" charset="-122"/>
                          <a:sym typeface="+mn-ea"/>
                        </a:rPr>
                        <a:t>Type of fastener</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228600">
                        <a:lnSpc>
                          <a:spcPct val="100000"/>
                        </a:lnSpc>
                        <a:spcBef>
                          <a:spcPts val="195"/>
                        </a:spcBef>
                      </a:pPr>
                      <a:r>
                        <a:rPr lang="en-US" sz="800" dirty="0">
                          <a:latin typeface="微软雅黑" panose="020B0503020204020204" charset="-122"/>
                          <a:ea typeface="微软雅黑" panose="020B0503020204020204" charset="-122"/>
                          <a:cs typeface="微软雅黑" panose="020B0503020204020204" charset="-122"/>
                          <a:sym typeface="+mn-ea"/>
                        </a:rPr>
                        <a:t>T</a:t>
                      </a:r>
                      <a:r>
                        <a:rPr sz="800" dirty="0">
                          <a:latin typeface="微软雅黑" panose="020B0503020204020204" charset="-122"/>
                          <a:ea typeface="微软雅黑" panose="020B0503020204020204" charset="-122"/>
                          <a:cs typeface="微软雅黑" panose="020B0503020204020204" charset="-122"/>
                          <a:sym typeface="+mn-ea"/>
                        </a:rPr>
                        <a:t>orque</a:t>
                      </a:r>
                      <a:r>
                        <a:rPr sz="800" spc="-15" dirty="0">
                          <a:latin typeface="微软雅黑" panose="020B0503020204020204" charset="-122"/>
                          <a:ea typeface="微软雅黑" panose="020B0503020204020204" charset="-122"/>
                          <a:cs typeface="微软雅黑" panose="020B0503020204020204" charset="-122"/>
                          <a:sym typeface="+mn-ea"/>
                        </a:rPr>
                        <a:t> </a:t>
                      </a:r>
                      <a:r>
                        <a:rPr sz="800" spc="-5" dirty="0">
                          <a:latin typeface="微软雅黑" panose="020B0503020204020204" charset="-122"/>
                          <a:ea typeface="微软雅黑" panose="020B0503020204020204" charset="-122"/>
                          <a:cs typeface="微软雅黑" panose="020B0503020204020204" charset="-122"/>
                          <a:sym typeface="+mn-ea"/>
                        </a:rPr>
                        <a:t>N.m</a:t>
                      </a:r>
                      <a:endParaRPr sz="800" spc="-5"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8307">
                <a:tc>
                  <a:txBody>
                    <a:bodyPr/>
                    <a:lstStyle/>
                    <a:p>
                      <a:pPr marL="19685">
                        <a:lnSpc>
                          <a:spcPct val="100000"/>
                        </a:lnSpc>
                        <a:spcBef>
                          <a:spcPts val="195"/>
                        </a:spcBef>
                      </a:pPr>
                      <a:r>
                        <a:rPr sz="800" spc="-5" dirty="0">
                          <a:latin typeface="微软雅黑" panose="020B0503020204020204" charset="-122"/>
                          <a:ea typeface="微软雅黑" panose="020B0503020204020204" charset="-122"/>
                          <a:cs typeface="微软雅黑" panose="020B0503020204020204" charset="-122"/>
                        </a:rPr>
                        <a:t>5mm</a:t>
                      </a:r>
                      <a:r>
                        <a:rPr sz="800" dirty="0">
                          <a:latin typeface="微软雅黑" panose="020B0503020204020204" charset="-122"/>
                          <a:ea typeface="微软雅黑" panose="020B0503020204020204" charset="-122"/>
                          <a:cs typeface="微软雅黑" panose="020B0503020204020204" charset="-122"/>
                        </a:rPr>
                        <a:t> screw bolt and nut</a:t>
                      </a:r>
                      <a:endParaRPr sz="800"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195"/>
                        </a:spcBef>
                      </a:pPr>
                      <a:r>
                        <a:rPr lang="en-US" sz="800" dirty="0">
                          <a:latin typeface="微软雅黑" panose="020B0503020204020204" charset="-122"/>
                          <a:ea typeface="微软雅黑" panose="020B0503020204020204" charset="-122"/>
                          <a:cs typeface="宋体" panose="02010600030101010101" pitchFamily="2" charset="-122"/>
                        </a:rPr>
                        <a:t>6</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95"/>
                        </a:spcBef>
                      </a:pPr>
                      <a:r>
                        <a:rPr sz="700" spc="-5" dirty="0">
                          <a:latin typeface="微软雅黑" panose="020B0503020204020204" charset="-122"/>
                          <a:ea typeface="微软雅黑" panose="020B0503020204020204" charset="-122"/>
                          <a:cs typeface="微软雅黑" panose="020B0503020204020204" charset="-122"/>
                        </a:rPr>
                        <a:t>5mm</a:t>
                      </a:r>
                      <a:r>
                        <a:rPr lang="en-US" sz="700" dirty="0">
                          <a:latin typeface="微软雅黑" panose="020B0503020204020204" charset="-122"/>
                          <a:ea typeface="微软雅黑" panose="020B0503020204020204" charset="-122"/>
                          <a:cs typeface="微软雅黑" panose="020B0503020204020204" charset="-122"/>
                        </a:rPr>
                        <a:t>  bolt</a:t>
                      </a:r>
                      <a:endParaRPr lang="en-US" sz="700"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195"/>
                        </a:spcBef>
                      </a:pPr>
                      <a:r>
                        <a:rPr lang="en-US" sz="800" dirty="0">
                          <a:latin typeface="微软雅黑" panose="020B0503020204020204" charset="-122"/>
                          <a:ea typeface="微软雅黑" panose="020B0503020204020204" charset="-122"/>
                          <a:cs typeface="宋体" panose="02010600030101010101" pitchFamily="2" charset="-122"/>
                        </a:rPr>
                        <a:t>5</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9705">
                <a:tc>
                  <a:txBody>
                    <a:bodyPr/>
                    <a:lstStyle/>
                    <a:p>
                      <a:pPr marL="19685">
                        <a:lnSpc>
                          <a:spcPct val="100000"/>
                        </a:lnSpc>
                        <a:spcBef>
                          <a:spcPts val="205"/>
                        </a:spcBef>
                      </a:pPr>
                      <a:r>
                        <a:rPr sz="800" spc="-5" dirty="0">
                          <a:latin typeface="微软雅黑" panose="020B0503020204020204" charset="-122"/>
                          <a:ea typeface="微软雅黑" panose="020B0503020204020204" charset="-122"/>
                          <a:cs typeface="微软雅黑" panose="020B0503020204020204" charset="-122"/>
                        </a:rPr>
                        <a:t>6mm</a:t>
                      </a:r>
                      <a:r>
                        <a:rPr sz="800" dirty="0">
                          <a:latin typeface="微软雅黑" panose="020B0503020204020204" charset="-122"/>
                          <a:ea typeface="微软雅黑" panose="020B0503020204020204" charset="-122"/>
                          <a:cs typeface="微软雅黑" panose="020B0503020204020204" charset="-122"/>
                        </a:rPr>
                        <a:t> screw bolt and nut</a:t>
                      </a:r>
                      <a:endParaRPr sz="800"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205"/>
                        </a:spcBef>
                      </a:pPr>
                      <a:r>
                        <a:rPr lang="en-US" sz="800" spc="-5" dirty="0">
                          <a:latin typeface="微软雅黑" panose="020B0503020204020204" charset="-122"/>
                          <a:ea typeface="微软雅黑" panose="020B0503020204020204" charset="-122"/>
                          <a:cs typeface="宋体" panose="02010600030101010101" pitchFamily="2" charset="-122"/>
                        </a:rPr>
                        <a:t>12</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205"/>
                        </a:spcBef>
                      </a:pPr>
                      <a:r>
                        <a:rPr sz="700" spc="-5" dirty="0">
                          <a:latin typeface="微软雅黑" panose="020B0503020204020204" charset="-122"/>
                          <a:ea typeface="微软雅黑" panose="020B0503020204020204" charset="-122"/>
                          <a:cs typeface="微软雅黑" panose="020B0503020204020204" charset="-122"/>
                        </a:rPr>
                        <a:t>6mm</a:t>
                      </a:r>
                      <a:r>
                        <a:rPr lang="en-US" sz="700" dirty="0">
                          <a:latin typeface="微软雅黑" panose="020B0503020204020204" charset="-122"/>
                          <a:ea typeface="微软雅黑" panose="020B0503020204020204" charset="-122"/>
                          <a:cs typeface="微软雅黑" panose="020B0503020204020204" charset="-122"/>
                        </a:rPr>
                        <a:t>  bolt</a:t>
                      </a:r>
                      <a:endParaRPr lang="en-US" sz="700"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205"/>
                        </a:spcBef>
                      </a:pPr>
                      <a:r>
                        <a:rPr lang="en-US" sz="800" dirty="0">
                          <a:latin typeface="微软雅黑" panose="020B0503020204020204" charset="-122"/>
                          <a:ea typeface="微软雅黑" panose="020B0503020204020204" charset="-122"/>
                          <a:cs typeface="宋体" panose="02010600030101010101" pitchFamily="2" charset="-122"/>
                        </a:rPr>
                        <a:t>8</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9832">
                <a:tc>
                  <a:txBody>
                    <a:bodyPr/>
                    <a:lstStyle/>
                    <a:p>
                      <a:pPr marL="19685">
                        <a:lnSpc>
                          <a:spcPct val="100000"/>
                        </a:lnSpc>
                        <a:spcBef>
                          <a:spcPts val="195"/>
                        </a:spcBef>
                      </a:pPr>
                      <a:r>
                        <a:rPr sz="800" spc="-5" dirty="0">
                          <a:latin typeface="微软雅黑" panose="020B0503020204020204" charset="-122"/>
                          <a:ea typeface="微软雅黑" panose="020B0503020204020204" charset="-122"/>
                          <a:cs typeface="微软雅黑" panose="020B0503020204020204" charset="-122"/>
                        </a:rPr>
                        <a:t>8mm</a:t>
                      </a:r>
                      <a:r>
                        <a:rPr sz="800" dirty="0">
                          <a:latin typeface="微软雅黑" panose="020B0503020204020204" charset="-122"/>
                          <a:ea typeface="微软雅黑" panose="020B0503020204020204" charset="-122"/>
                          <a:cs typeface="微软雅黑" panose="020B0503020204020204" charset="-122"/>
                        </a:rPr>
                        <a:t> screw bolt and nut</a:t>
                      </a:r>
                      <a:endParaRPr sz="800"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195"/>
                        </a:spcBef>
                      </a:pPr>
                      <a:r>
                        <a:rPr sz="800" spc="-5" dirty="0">
                          <a:latin typeface="微软雅黑" panose="020B0503020204020204" charset="-122"/>
                          <a:ea typeface="微软雅黑" panose="020B0503020204020204" charset="-122"/>
                          <a:cs typeface="宋体" panose="02010600030101010101" pitchFamily="2" charset="-122"/>
                        </a:rPr>
                        <a:t>22</a:t>
                      </a:r>
                      <a:endParaRPr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95"/>
                        </a:spcBef>
                      </a:pPr>
                      <a:r>
                        <a:rPr sz="700" spc="-5" dirty="0">
                          <a:latin typeface="微软雅黑" panose="020B0503020204020204" charset="-122"/>
                          <a:ea typeface="微软雅黑" panose="020B0503020204020204" charset="-122"/>
                          <a:cs typeface="微软雅黑" panose="020B0503020204020204" charset="-122"/>
                        </a:rPr>
                        <a:t>6mm</a:t>
                      </a:r>
                      <a:r>
                        <a:rPr sz="700" dirty="0">
                          <a:latin typeface="微软雅黑" panose="020B0503020204020204" charset="-122"/>
                          <a:ea typeface="微软雅黑" panose="020B0503020204020204" charset="-122"/>
                          <a:cs typeface="微软雅黑" panose="020B0503020204020204" charset="-122"/>
                        </a:rPr>
                        <a:t> flange bolt</a:t>
                      </a:r>
                      <a:r>
                        <a:rPr lang="en-US" sz="700" dirty="0">
                          <a:latin typeface="微软雅黑" panose="020B0503020204020204" charset="-122"/>
                          <a:ea typeface="微软雅黑" panose="020B0503020204020204" charset="-122"/>
                          <a:cs typeface="微软雅黑" panose="020B0503020204020204" charset="-122"/>
                        </a:rPr>
                        <a:t>(</a:t>
                      </a:r>
                      <a:r>
                        <a:rPr sz="700" spc="-5" dirty="0">
                          <a:latin typeface="微软雅黑" panose="020B0503020204020204" charset="-122"/>
                          <a:ea typeface="微软雅黑" panose="020B0503020204020204" charset="-122"/>
                          <a:cs typeface="微软雅黑" panose="020B0503020204020204" charset="-122"/>
                        </a:rPr>
                        <a:t>8mm</a:t>
                      </a:r>
                      <a:r>
                        <a:rPr lang="en-US" sz="700" spc="-5" dirty="0">
                          <a:latin typeface="微软雅黑" panose="020B0503020204020204" charset="-122"/>
                          <a:ea typeface="微软雅黑" panose="020B0503020204020204" charset="-122"/>
                          <a:cs typeface="微软雅黑" panose="020B0503020204020204" charset="-122"/>
                        </a:rPr>
                        <a:t> </a:t>
                      </a:r>
                      <a:r>
                        <a:rPr lang="en-US" sz="700" dirty="0">
                          <a:latin typeface="微软雅黑" panose="020B0503020204020204" charset="-122"/>
                          <a:ea typeface="微软雅黑" panose="020B0503020204020204" charset="-122"/>
                          <a:cs typeface="微软雅黑" panose="020B0503020204020204" charset="-122"/>
                        </a:rPr>
                        <a:t>head</a:t>
                      </a:r>
                      <a:r>
                        <a:rPr sz="700" dirty="0">
                          <a:latin typeface="微软雅黑" panose="020B0503020204020204" charset="-122"/>
                          <a:ea typeface="微软雅黑" panose="020B0503020204020204" charset="-122"/>
                          <a:cs typeface="微软雅黑" panose="020B0503020204020204" charset="-122"/>
                        </a:rPr>
                        <a:t>，Small flange）</a:t>
                      </a:r>
                      <a:endParaRPr sz="700"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195"/>
                        </a:spcBef>
                      </a:pPr>
                      <a:r>
                        <a:rPr sz="800" spc="-5" dirty="0">
                          <a:latin typeface="微软雅黑" panose="020B0503020204020204" charset="-122"/>
                          <a:ea typeface="微软雅黑" panose="020B0503020204020204" charset="-122"/>
                          <a:cs typeface="宋体" panose="02010600030101010101" pitchFamily="2" charset="-122"/>
                        </a:rPr>
                        <a:t>10</a:t>
                      </a:r>
                      <a:endParaRPr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8307">
                <a:tc>
                  <a:txBody>
                    <a:bodyPr/>
                    <a:lstStyle/>
                    <a:p>
                      <a:pPr marL="19685">
                        <a:lnSpc>
                          <a:spcPct val="100000"/>
                        </a:lnSpc>
                        <a:spcBef>
                          <a:spcPts val="195"/>
                        </a:spcBef>
                      </a:pPr>
                      <a:r>
                        <a:rPr sz="800" spc="-5" dirty="0">
                          <a:latin typeface="微软雅黑" panose="020B0503020204020204" charset="-122"/>
                          <a:ea typeface="微软雅黑" panose="020B0503020204020204" charset="-122"/>
                          <a:cs typeface="微软雅黑" panose="020B0503020204020204" charset="-122"/>
                        </a:rPr>
                        <a:t>10mm</a:t>
                      </a:r>
                      <a:r>
                        <a:rPr sz="800" dirty="0">
                          <a:latin typeface="微软雅黑" panose="020B0503020204020204" charset="-122"/>
                          <a:ea typeface="微软雅黑" panose="020B0503020204020204" charset="-122"/>
                          <a:cs typeface="微软雅黑" panose="020B0503020204020204" charset="-122"/>
                        </a:rPr>
                        <a:t> screw bolt and nut</a:t>
                      </a:r>
                      <a:endParaRPr sz="800"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195"/>
                        </a:spcBef>
                      </a:pPr>
                      <a:r>
                        <a:rPr lang="en-US" sz="800" spc="-5" dirty="0">
                          <a:latin typeface="微软雅黑" panose="020B0503020204020204" charset="-122"/>
                          <a:ea typeface="微软雅黑" panose="020B0503020204020204" charset="-122"/>
                          <a:cs typeface="宋体" panose="02010600030101010101" pitchFamily="2" charset="-122"/>
                        </a:rPr>
                        <a:t>60</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95"/>
                        </a:spcBef>
                      </a:pPr>
                      <a:r>
                        <a:rPr sz="700" spc="-5" dirty="0">
                          <a:latin typeface="微软雅黑" panose="020B0503020204020204" charset="-122"/>
                          <a:ea typeface="微软雅黑" panose="020B0503020204020204" charset="-122"/>
                          <a:cs typeface="微软雅黑" panose="020B0503020204020204" charset="-122"/>
                        </a:rPr>
                        <a:t>6mm</a:t>
                      </a:r>
                      <a:r>
                        <a:rPr sz="700" dirty="0">
                          <a:latin typeface="微软雅黑" panose="020B0503020204020204" charset="-122"/>
                          <a:ea typeface="微软雅黑" panose="020B0503020204020204" charset="-122"/>
                          <a:cs typeface="微软雅黑" panose="020B0503020204020204" charset="-122"/>
                        </a:rPr>
                        <a:t> flange bolt</a:t>
                      </a:r>
                      <a:r>
                        <a:rPr sz="700" spc="-5" dirty="0">
                          <a:latin typeface="微软雅黑" panose="020B0503020204020204" charset="-122"/>
                          <a:ea typeface="微软雅黑" panose="020B0503020204020204" charset="-122"/>
                          <a:cs typeface="微软雅黑" panose="020B0503020204020204" charset="-122"/>
                        </a:rPr>
                        <a:t>（8mm</a:t>
                      </a:r>
                      <a:r>
                        <a:rPr lang="en-US" sz="700" dirty="0">
                          <a:latin typeface="微软雅黑" panose="020B0503020204020204" charset="-122"/>
                          <a:ea typeface="微软雅黑" panose="020B0503020204020204" charset="-122"/>
                          <a:cs typeface="微软雅黑" panose="020B0503020204020204" charset="-122"/>
                        </a:rPr>
                        <a:t> head</a:t>
                      </a:r>
                      <a:r>
                        <a:rPr sz="700" dirty="0">
                          <a:latin typeface="微软雅黑" panose="020B0503020204020204" charset="-122"/>
                          <a:ea typeface="微软雅黑" panose="020B0503020204020204" charset="-122"/>
                          <a:cs typeface="微软雅黑" panose="020B0503020204020204" charset="-122"/>
                        </a:rPr>
                        <a:t>，</a:t>
                      </a:r>
                      <a:r>
                        <a:rPr lang="en-US" sz="700" dirty="0">
                          <a:latin typeface="微软雅黑" panose="020B0503020204020204" charset="-122"/>
                          <a:ea typeface="微软雅黑" panose="020B0503020204020204" charset="-122"/>
                          <a:cs typeface="微软雅黑" panose="020B0503020204020204" charset="-122"/>
                        </a:rPr>
                        <a:t>big </a:t>
                      </a:r>
                      <a:r>
                        <a:rPr sz="700" dirty="0">
                          <a:latin typeface="微软雅黑" panose="020B0503020204020204" charset="-122"/>
                          <a:ea typeface="微软雅黑" panose="020B0503020204020204" charset="-122"/>
                          <a:cs typeface="微软雅黑" panose="020B0503020204020204" charset="-122"/>
                        </a:rPr>
                        <a:t>flange）</a:t>
                      </a:r>
                      <a:endParaRPr sz="700"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195"/>
                        </a:spcBef>
                      </a:pPr>
                      <a:r>
                        <a:rPr sz="800" spc="-5" dirty="0">
                          <a:latin typeface="微软雅黑" panose="020B0503020204020204" charset="-122"/>
                          <a:ea typeface="微软雅黑" panose="020B0503020204020204" charset="-122"/>
                          <a:cs typeface="宋体" panose="02010600030101010101" pitchFamily="2" charset="-122"/>
                        </a:rPr>
                        <a:t>1</a:t>
                      </a:r>
                      <a:r>
                        <a:rPr lang="en-US" sz="800" spc="-5" dirty="0">
                          <a:latin typeface="微软雅黑" panose="020B0503020204020204" charset="-122"/>
                          <a:ea typeface="微软雅黑" panose="020B0503020204020204" charset="-122"/>
                          <a:cs typeface="宋体" panose="02010600030101010101" pitchFamily="2" charset="-122"/>
                        </a:rPr>
                        <a:t>2</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9705">
                <a:tc rowSpan="3">
                  <a:txBody>
                    <a:bodyPr/>
                    <a:lstStyle/>
                    <a:p>
                      <a:pPr>
                        <a:lnSpc>
                          <a:spcPct val="100000"/>
                        </a:lnSpc>
                      </a:pPr>
                      <a:endParaRPr sz="800">
                        <a:latin typeface="微软雅黑" panose="020B0503020204020204" charset="-122"/>
                        <a:ea typeface="微软雅黑" panose="020B0503020204020204" charset="-122"/>
                        <a:cs typeface="微软雅黑" panose="020B0503020204020204" charset="-122"/>
                      </a:endParaRPr>
                    </a:p>
                    <a:p>
                      <a:pPr marL="19685">
                        <a:lnSpc>
                          <a:spcPct val="100000"/>
                        </a:lnSpc>
                        <a:spcBef>
                          <a:spcPts val="690"/>
                        </a:spcBef>
                      </a:pPr>
                      <a:r>
                        <a:rPr sz="800" spc="-5" dirty="0">
                          <a:latin typeface="微软雅黑" panose="020B0503020204020204" charset="-122"/>
                          <a:ea typeface="微软雅黑" panose="020B0503020204020204" charset="-122"/>
                          <a:cs typeface="微软雅黑" panose="020B0503020204020204" charset="-122"/>
                        </a:rPr>
                        <a:t>12mm</a:t>
                      </a:r>
                      <a:r>
                        <a:rPr sz="800" dirty="0">
                          <a:latin typeface="微软雅黑" panose="020B0503020204020204" charset="-122"/>
                          <a:ea typeface="微软雅黑" panose="020B0503020204020204" charset="-122"/>
                          <a:cs typeface="微软雅黑" panose="020B0503020204020204" charset="-122"/>
                        </a:rPr>
                        <a:t> screw bolt and nut</a:t>
                      </a:r>
                      <a:endParaRPr sz="800"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3">
                  <a:txBody>
                    <a:bodyPr/>
                    <a:lstStyle/>
                    <a:p>
                      <a:pPr algn="ctr">
                        <a:lnSpc>
                          <a:spcPct val="100000"/>
                        </a:lnSpc>
                      </a:pPr>
                      <a:endParaRPr sz="800">
                        <a:latin typeface="微软雅黑" panose="020B0503020204020204" charset="-122"/>
                        <a:ea typeface="微软雅黑" panose="020B0503020204020204" charset="-122"/>
                        <a:cs typeface="Times New Roman" panose="02020603050405020304"/>
                      </a:endParaRPr>
                    </a:p>
                    <a:p>
                      <a:pPr marL="19685" algn="ctr">
                        <a:lnSpc>
                          <a:spcPct val="100000"/>
                        </a:lnSpc>
                        <a:spcBef>
                          <a:spcPts val="690"/>
                        </a:spcBef>
                      </a:pPr>
                      <a:r>
                        <a:rPr lang="en-US" sz="800" spc="-5" dirty="0">
                          <a:latin typeface="微软雅黑" panose="020B0503020204020204" charset="-122"/>
                          <a:ea typeface="微软雅黑" panose="020B0503020204020204" charset="-122"/>
                          <a:cs typeface="宋体" panose="02010600030101010101" pitchFamily="2" charset="-122"/>
                        </a:rPr>
                        <a:t>80</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205"/>
                        </a:spcBef>
                      </a:pPr>
                      <a:r>
                        <a:rPr sz="700" spc="-5" dirty="0">
                          <a:latin typeface="微软雅黑" panose="020B0503020204020204" charset="-122"/>
                          <a:ea typeface="微软雅黑" panose="020B0503020204020204" charset="-122"/>
                          <a:cs typeface="微软雅黑" panose="020B0503020204020204" charset="-122"/>
                        </a:rPr>
                        <a:t>6mm</a:t>
                      </a:r>
                      <a:r>
                        <a:rPr sz="700" dirty="0">
                          <a:latin typeface="微软雅黑" panose="020B0503020204020204" charset="-122"/>
                          <a:ea typeface="微软雅黑" panose="020B0503020204020204" charset="-122"/>
                          <a:cs typeface="微软雅黑" panose="020B0503020204020204" charset="-122"/>
                        </a:rPr>
                        <a:t>  flange bolt</a:t>
                      </a:r>
                      <a:r>
                        <a:rPr sz="700" spc="-5" dirty="0">
                          <a:latin typeface="微软雅黑" panose="020B0503020204020204" charset="-122"/>
                          <a:ea typeface="微软雅黑" panose="020B0503020204020204" charset="-122"/>
                          <a:cs typeface="微软雅黑" panose="020B0503020204020204" charset="-122"/>
                        </a:rPr>
                        <a:t>（10mm</a:t>
                      </a:r>
                      <a:r>
                        <a:rPr sz="700" spc="-15" dirty="0">
                          <a:latin typeface="微软雅黑" panose="020B0503020204020204" charset="-122"/>
                          <a:ea typeface="微软雅黑" panose="020B0503020204020204" charset="-122"/>
                          <a:cs typeface="微软雅黑" panose="020B0503020204020204" charset="-122"/>
                        </a:rPr>
                        <a:t>头</a:t>
                      </a:r>
                      <a:r>
                        <a:rPr sz="700" dirty="0">
                          <a:latin typeface="微软雅黑" panose="020B0503020204020204" charset="-122"/>
                          <a:ea typeface="微软雅黑" panose="020B0503020204020204" charset="-122"/>
                          <a:cs typeface="微软雅黑" panose="020B0503020204020204" charset="-122"/>
                        </a:rPr>
                        <a:t>）</a:t>
                      </a:r>
                      <a:r>
                        <a:rPr lang="en-US" sz="700" dirty="0">
                          <a:latin typeface="微软雅黑" panose="020B0503020204020204" charset="-122"/>
                          <a:ea typeface="微软雅黑" panose="020B0503020204020204" charset="-122"/>
                          <a:cs typeface="微软雅黑" panose="020B0503020204020204" charset="-122"/>
                        </a:rPr>
                        <a:t>and nut</a:t>
                      </a:r>
                      <a:endParaRPr lang="en-US" sz="700"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205"/>
                        </a:spcBef>
                      </a:pPr>
                      <a:r>
                        <a:rPr sz="800" spc="-5" dirty="0">
                          <a:latin typeface="微软雅黑" panose="020B0503020204020204" charset="-122"/>
                          <a:ea typeface="微软雅黑" panose="020B0503020204020204" charset="-122"/>
                          <a:cs typeface="宋体" panose="02010600030101010101" pitchFamily="2" charset="-122"/>
                        </a:rPr>
                        <a:t>1</a:t>
                      </a:r>
                      <a:r>
                        <a:rPr lang="en-US" sz="800" spc="-5" dirty="0">
                          <a:latin typeface="微软雅黑" panose="020B0503020204020204" charset="-122"/>
                          <a:ea typeface="微软雅黑" panose="020B0503020204020204" charset="-122"/>
                          <a:cs typeface="宋体" panose="02010600030101010101" pitchFamily="2" charset="-122"/>
                        </a:rPr>
                        <a:t>2</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9069">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95"/>
                        </a:spcBef>
                      </a:pPr>
                      <a:r>
                        <a:rPr sz="700" spc="-5" dirty="0">
                          <a:latin typeface="微软雅黑" panose="020B0503020204020204" charset="-122"/>
                          <a:ea typeface="微软雅黑" panose="020B0503020204020204" charset="-122"/>
                          <a:cs typeface="微软雅黑" panose="020B0503020204020204" charset="-122"/>
                        </a:rPr>
                        <a:t>8mm</a:t>
                      </a:r>
                      <a:r>
                        <a:rPr lang="en-US" sz="700" dirty="0">
                          <a:latin typeface="微软雅黑" panose="020B0503020204020204" charset="-122"/>
                          <a:ea typeface="微软雅黑" panose="020B0503020204020204" charset="-122"/>
                          <a:cs typeface="微软雅黑" panose="020B0503020204020204" charset="-122"/>
                        </a:rPr>
                        <a:t> </a:t>
                      </a:r>
                      <a:r>
                        <a:rPr sz="700" dirty="0">
                          <a:latin typeface="微软雅黑" panose="020B0503020204020204" charset="-122"/>
                          <a:ea typeface="微软雅黑" panose="020B0503020204020204" charset="-122"/>
                          <a:cs typeface="微软雅黑" panose="020B0503020204020204" charset="-122"/>
                          <a:sym typeface="+mn-ea"/>
                        </a:rPr>
                        <a:t>flange</a:t>
                      </a:r>
                      <a:r>
                        <a:rPr sz="700" dirty="0">
                          <a:latin typeface="微软雅黑" panose="020B0503020204020204" charset="-122"/>
                          <a:ea typeface="微软雅黑" panose="020B0503020204020204" charset="-122"/>
                          <a:cs typeface="微软雅黑" panose="020B0503020204020204" charset="-122"/>
                        </a:rPr>
                        <a:t> screw bolt and nut</a:t>
                      </a:r>
                      <a:endParaRPr sz="700"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195"/>
                        </a:spcBef>
                      </a:pPr>
                      <a:r>
                        <a:rPr sz="800" spc="-5" dirty="0">
                          <a:latin typeface="微软雅黑" panose="020B0503020204020204" charset="-122"/>
                          <a:ea typeface="微软雅黑" panose="020B0503020204020204" charset="-122"/>
                          <a:cs typeface="宋体" panose="02010600030101010101" pitchFamily="2" charset="-122"/>
                        </a:rPr>
                        <a:t>2</a:t>
                      </a:r>
                      <a:r>
                        <a:rPr lang="en-US" sz="800" spc="-5" dirty="0">
                          <a:latin typeface="微软雅黑" panose="020B0503020204020204" charset="-122"/>
                          <a:ea typeface="微软雅黑" panose="020B0503020204020204" charset="-122"/>
                          <a:cs typeface="宋体" panose="02010600030101010101" pitchFamily="2" charset="-122"/>
                        </a:rPr>
                        <a:t>2</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9070">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200"/>
                        </a:spcBef>
                      </a:pPr>
                      <a:r>
                        <a:rPr sz="700" spc="-5" dirty="0">
                          <a:latin typeface="微软雅黑" panose="020B0503020204020204" charset="-122"/>
                          <a:ea typeface="微软雅黑" panose="020B0503020204020204" charset="-122"/>
                          <a:cs typeface="微软雅黑" panose="020B0503020204020204" charset="-122"/>
                        </a:rPr>
                        <a:t>10mm</a:t>
                      </a:r>
                      <a:r>
                        <a:rPr lang="en-US" sz="700" dirty="0">
                          <a:latin typeface="微软雅黑" panose="020B0503020204020204" charset="-122"/>
                          <a:ea typeface="微软雅黑" panose="020B0503020204020204" charset="-122"/>
                          <a:cs typeface="微软雅黑" panose="020B0503020204020204" charset="-122"/>
                        </a:rPr>
                        <a:t> </a:t>
                      </a:r>
                      <a:r>
                        <a:rPr sz="700" dirty="0">
                          <a:latin typeface="微软雅黑" panose="020B0503020204020204" charset="-122"/>
                          <a:ea typeface="微软雅黑" panose="020B0503020204020204" charset="-122"/>
                          <a:cs typeface="微软雅黑" panose="020B0503020204020204" charset="-122"/>
                          <a:sym typeface="+mn-ea"/>
                        </a:rPr>
                        <a:t>flange</a:t>
                      </a:r>
                      <a:r>
                        <a:rPr sz="700" spc="-15" dirty="0">
                          <a:latin typeface="微软雅黑" panose="020B0503020204020204" charset="-122"/>
                          <a:ea typeface="微软雅黑" panose="020B0503020204020204" charset="-122"/>
                          <a:cs typeface="微软雅黑" panose="020B0503020204020204" charset="-122"/>
                        </a:rPr>
                        <a:t> screw bolt and nut</a:t>
                      </a:r>
                      <a:endParaRPr sz="700" spc="-15"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200"/>
                        </a:spcBef>
                      </a:pPr>
                      <a:r>
                        <a:rPr lang="en-US" sz="800" spc="-5" dirty="0">
                          <a:latin typeface="微软雅黑" panose="020B0503020204020204" charset="-122"/>
                          <a:ea typeface="微软雅黑" panose="020B0503020204020204" charset="-122"/>
                          <a:cs typeface="宋体" panose="02010600030101010101" pitchFamily="2" charset="-122"/>
                        </a:rPr>
                        <a:t>60</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bl>
          </a:graphicData>
        </a:graphic>
      </p:graphicFrame>
      <p:sp>
        <p:nvSpPr>
          <p:cNvPr id="23" name="object 23"/>
          <p:cNvSpPr/>
          <p:nvPr/>
        </p:nvSpPr>
        <p:spPr>
          <a:xfrm>
            <a:off x="1455928" y="4239768"/>
            <a:ext cx="1399540" cy="1068705"/>
          </a:xfrm>
          <a:custGeom>
            <a:avLst/>
            <a:gdLst/>
            <a:ahLst/>
            <a:cxnLst/>
            <a:rect l="l" t="t" r="r" b="b"/>
            <a:pathLst>
              <a:path w="1399539" h="1068704">
                <a:moveTo>
                  <a:pt x="1399031" y="0"/>
                </a:moveTo>
                <a:lnTo>
                  <a:pt x="0" y="0"/>
                </a:lnTo>
                <a:lnTo>
                  <a:pt x="0" y="1068324"/>
                </a:lnTo>
                <a:lnTo>
                  <a:pt x="1399031" y="1068324"/>
                </a:lnTo>
                <a:lnTo>
                  <a:pt x="1399031" y="0"/>
                </a:lnTo>
                <a:close/>
              </a:path>
            </a:pathLst>
          </a:custGeom>
          <a:solidFill>
            <a:srgbClr val="FFFFFF"/>
          </a:solidFill>
        </p:spPr>
        <p:txBody>
          <a:bodyPr wrap="square" lIns="0" tIns="0" rIns="0" bIns="0" rtlCol="0"/>
          <a:lstStyle/>
          <a:p/>
        </p:txBody>
      </p:sp>
      <p:sp>
        <p:nvSpPr>
          <p:cNvPr id="24" name="object 24"/>
          <p:cNvSpPr/>
          <p:nvPr/>
        </p:nvSpPr>
        <p:spPr>
          <a:xfrm>
            <a:off x="2854959" y="4239768"/>
            <a:ext cx="462280" cy="1068705"/>
          </a:xfrm>
          <a:custGeom>
            <a:avLst/>
            <a:gdLst/>
            <a:ahLst/>
            <a:cxnLst/>
            <a:rect l="l" t="t" r="r" b="b"/>
            <a:pathLst>
              <a:path w="462279" h="1068704">
                <a:moveTo>
                  <a:pt x="461772" y="0"/>
                </a:moveTo>
                <a:lnTo>
                  <a:pt x="0" y="0"/>
                </a:lnTo>
                <a:lnTo>
                  <a:pt x="0" y="1068324"/>
                </a:lnTo>
                <a:lnTo>
                  <a:pt x="461772" y="1068324"/>
                </a:lnTo>
                <a:lnTo>
                  <a:pt x="461772" y="0"/>
                </a:lnTo>
                <a:close/>
              </a:path>
            </a:pathLst>
          </a:custGeom>
          <a:solidFill>
            <a:srgbClr val="FFFFFF"/>
          </a:solidFill>
        </p:spPr>
        <p:txBody>
          <a:bodyPr wrap="square" lIns="0" tIns="0" rIns="0" bIns="0" rtlCol="0"/>
          <a:lstStyle/>
          <a:p/>
        </p:txBody>
      </p:sp>
      <p:sp>
        <p:nvSpPr>
          <p:cNvPr id="25" name="object 25"/>
          <p:cNvSpPr/>
          <p:nvPr/>
        </p:nvSpPr>
        <p:spPr>
          <a:xfrm>
            <a:off x="3316731" y="4239768"/>
            <a:ext cx="734695" cy="1068705"/>
          </a:xfrm>
          <a:custGeom>
            <a:avLst/>
            <a:gdLst/>
            <a:ahLst/>
            <a:cxnLst/>
            <a:rect l="l" t="t" r="r" b="b"/>
            <a:pathLst>
              <a:path w="734695" h="1068704">
                <a:moveTo>
                  <a:pt x="734567" y="0"/>
                </a:moveTo>
                <a:lnTo>
                  <a:pt x="0" y="0"/>
                </a:lnTo>
                <a:lnTo>
                  <a:pt x="0" y="1068324"/>
                </a:lnTo>
                <a:lnTo>
                  <a:pt x="734567" y="1068324"/>
                </a:lnTo>
                <a:lnTo>
                  <a:pt x="734567" y="0"/>
                </a:lnTo>
                <a:close/>
              </a:path>
            </a:pathLst>
          </a:custGeom>
          <a:solidFill>
            <a:srgbClr val="FFFFFF"/>
          </a:solidFill>
        </p:spPr>
        <p:txBody>
          <a:bodyPr wrap="square" lIns="0" tIns="0" rIns="0" bIns="0" rtlCol="0"/>
          <a:lstStyle/>
          <a:p/>
        </p:txBody>
      </p:sp>
      <p:sp>
        <p:nvSpPr>
          <p:cNvPr id="26" name="object 26"/>
          <p:cNvSpPr/>
          <p:nvPr/>
        </p:nvSpPr>
        <p:spPr>
          <a:xfrm>
            <a:off x="4051299" y="4239768"/>
            <a:ext cx="779145" cy="1068705"/>
          </a:xfrm>
          <a:custGeom>
            <a:avLst/>
            <a:gdLst/>
            <a:ahLst/>
            <a:cxnLst/>
            <a:rect l="l" t="t" r="r" b="b"/>
            <a:pathLst>
              <a:path w="779145" h="1068704">
                <a:moveTo>
                  <a:pt x="778764" y="0"/>
                </a:moveTo>
                <a:lnTo>
                  <a:pt x="0" y="0"/>
                </a:lnTo>
                <a:lnTo>
                  <a:pt x="0" y="1068324"/>
                </a:lnTo>
                <a:lnTo>
                  <a:pt x="778764" y="1068324"/>
                </a:lnTo>
                <a:lnTo>
                  <a:pt x="778764" y="0"/>
                </a:lnTo>
                <a:close/>
              </a:path>
            </a:pathLst>
          </a:custGeom>
          <a:solidFill>
            <a:srgbClr val="FFFFFF"/>
          </a:solidFill>
        </p:spPr>
        <p:txBody>
          <a:bodyPr wrap="square" lIns="0" tIns="0" rIns="0" bIns="0" rtlCol="0"/>
          <a:lstStyle/>
          <a:p/>
        </p:txBody>
      </p:sp>
      <p:sp>
        <p:nvSpPr>
          <p:cNvPr id="27" name="object 27"/>
          <p:cNvSpPr/>
          <p:nvPr/>
        </p:nvSpPr>
        <p:spPr>
          <a:xfrm>
            <a:off x="4830064" y="4239768"/>
            <a:ext cx="1152525" cy="1068705"/>
          </a:xfrm>
          <a:custGeom>
            <a:avLst/>
            <a:gdLst/>
            <a:ahLst/>
            <a:cxnLst/>
            <a:rect l="l" t="t" r="r" b="b"/>
            <a:pathLst>
              <a:path w="1152525" h="1068704">
                <a:moveTo>
                  <a:pt x="1152143" y="0"/>
                </a:moveTo>
                <a:lnTo>
                  <a:pt x="0" y="0"/>
                </a:lnTo>
                <a:lnTo>
                  <a:pt x="0" y="1068324"/>
                </a:lnTo>
                <a:lnTo>
                  <a:pt x="1152143" y="1068324"/>
                </a:lnTo>
                <a:lnTo>
                  <a:pt x="1152143" y="0"/>
                </a:lnTo>
                <a:close/>
              </a:path>
            </a:pathLst>
          </a:custGeom>
          <a:solidFill>
            <a:srgbClr val="FFFFFF"/>
          </a:solidFill>
        </p:spPr>
        <p:txBody>
          <a:bodyPr wrap="square" lIns="0" tIns="0" rIns="0" bIns="0" rtlCol="0"/>
          <a:lstStyle/>
          <a:p/>
        </p:txBody>
      </p:sp>
      <p:graphicFrame>
        <p:nvGraphicFramePr>
          <p:cNvPr id="28" name="object 28"/>
          <p:cNvGraphicFramePr>
            <a:graphicFrameLocks noGrp="1"/>
          </p:cNvGraphicFramePr>
          <p:nvPr>
            <p:custDataLst>
              <p:tags r:id="rId2"/>
            </p:custDataLst>
          </p:nvPr>
        </p:nvGraphicFramePr>
        <p:xfrm>
          <a:off x="1455293" y="4333494"/>
          <a:ext cx="4544060" cy="1257300"/>
        </p:xfrm>
        <a:graphic>
          <a:graphicData uri="http://schemas.openxmlformats.org/drawingml/2006/table">
            <a:tbl>
              <a:tblPr firstRow="1" bandRow="1">
                <a:tableStyleId>{2D5ABB26-0587-4C30-8999-92F81FD0307C}</a:tableStyleId>
              </a:tblPr>
              <a:tblGrid>
                <a:gridCol w="1400810"/>
                <a:gridCol w="460375"/>
                <a:gridCol w="735330"/>
                <a:gridCol w="777875"/>
                <a:gridCol w="1152525"/>
              </a:tblGrid>
              <a:tr h="178435">
                <a:tc>
                  <a:txBody>
                    <a:bodyPr/>
                    <a:lstStyle/>
                    <a:p>
                      <a:pPr marL="1270" algn="ctr">
                        <a:lnSpc>
                          <a:spcPct val="100000"/>
                        </a:lnSpc>
                        <a:spcBef>
                          <a:spcPts val="195"/>
                        </a:spcBef>
                      </a:pPr>
                      <a:r>
                        <a:rPr lang="en-US" sz="800" b="1">
                          <a:latin typeface="微软雅黑" panose="020B0503020204020204" charset="-122"/>
                          <a:ea typeface="微软雅黑" panose="020B0503020204020204" charset="-122"/>
                          <a:cs typeface="宋体" panose="02010600030101010101" pitchFamily="2" charset="-122"/>
                          <a:sym typeface="+mn-ea"/>
                        </a:rPr>
                        <a:t>items</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29540">
                        <a:lnSpc>
                          <a:spcPct val="100000"/>
                        </a:lnSpc>
                        <a:spcBef>
                          <a:spcPts val="195"/>
                        </a:spcBef>
                      </a:pPr>
                      <a:r>
                        <a:rPr lang="en-US" sz="800" dirty="0">
                          <a:latin typeface="微软雅黑" panose="020B0503020204020204" charset="-122"/>
                          <a:ea typeface="微软雅黑" panose="020B0503020204020204" charset="-122"/>
                          <a:cs typeface="宋体" panose="02010600030101010101" pitchFamily="2" charset="-122"/>
                        </a:rPr>
                        <a:t>QTY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14300">
                        <a:lnSpc>
                          <a:spcPct val="100000"/>
                        </a:lnSpc>
                        <a:spcBef>
                          <a:spcPts val="195"/>
                        </a:spcBef>
                      </a:pPr>
                      <a:r>
                        <a:rPr sz="800" dirty="0">
                          <a:latin typeface="微软雅黑" panose="020B0503020204020204" charset="-122"/>
                          <a:ea typeface="微软雅黑" panose="020B0503020204020204" charset="-122"/>
                          <a:cs typeface="微软雅黑" panose="020B0503020204020204" charset="-122"/>
                        </a:rPr>
                        <a:t>diameter of screw</a:t>
                      </a:r>
                      <a:r>
                        <a:rPr lang="en-US" sz="800" dirty="0">
                          <a:latin typeface="微软雅黑" panose="020B0503020204020204" charset="-122"/>
                          <a:ea typeface="微软雅黑" panose="020B0503020204020204" charset="-122"/>
                          <a:cs typeface="微软雅黑" panose="020B0503020204020204" charset="-122"/>
                        </a:rPr>
                        <a:t> </a:t>
                      </a:r>
                      <a:r>
                        <a:rPr sz="800" spc="-5" dirty="0">
                          <a:latin typeface="微软雅黑" panose="020B0503020204020204" charset="-122"/>
                          <a:ea typeface="微软雅黑" panose="020B0503020204020204" charset="-122"/>
                          <a:cs typeface="微软雅黑" panose="020B0503020204020204" charset="-122"/>
                        </a:rPr>
                        <a:t>mm</a:t>
                      </a:r>
                      <a:endParaRPr sz="800" spc="-5"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60655">
                        <a:lnSpc>
                          <a:spcPct val="100000"/>
                        </a:lnSpc>
                        <a:spcBef>
                          <a:spcPts val="195"/>
                        </a:spcBef>
                      </a:pPr>
                      <a:r>
                        <a:rPr lang="en-US" sz="800" dirty="0">
                          <a:latin typeface="微软雅黑" panose="020B0503020204020204" charset="-122"/>
                          <a:ea typeface="微软雅黑" panose="020B0503020204020204" charset="-122"/>
                          <a:cs typeface="微软雅黑" panose="020B0503020204020204" charset="-122"/>
                          <a:sym typeface="+mn-ea"/>
                        </a:rPr>
                        <a:t>T</a:t>
                      </a:r>
                      <a:r>
                        <a:rPr sz="800" dirty="0">
                          <a:latin typeface="微软雅黑" panose="020B0503020204020204" charset="-122"/>
                          <a:ea typeface="微软雅黑" panose="020B0503020204020204" charset="-122"/>
                          <a:cs typeface="微软雅黑" panose="020B0503020204020204" charset="-122"/>
                          <a:sym typeface="+mn-ea"/>
                        </a:rPr>
                        <a:t>orque</a:t>
                      </a:r>
                      <a:r>
                        <a:rPr sz="800" spc="-15" dirty="0">
                          <a:latin typeface="微软雅黑" panose="020B0503020204020204" charset="-122"/>
                          <a:ea typeface="微软雅黑" panose="020B0503020204020204" charset="-122"/>
                          <a:cs typeface="微软雅黑" panose="020B0503020204020204" charset="-122"/>
                          <a:sym typeface="+mn-ea"/>
                        </a:rPr>
                        <a:t> </a:t>
                      </a:r>
                      <a:r>
                        <a:rPr sz="800" spc="-5" dirty="0">
                          <a:latin typeface="微软雅黑" panose="020B0503020204020204" charset="-122"/>
                          <a:ea typeface="微软雅黑" panose="020B0503020204020204" charset="-122"/>
                          <a:cs typeface="微软雅黑" panose="020B0503020204020204" charset="-122"/>
                          <a:sym typeface="+mn-ea"/>
                        </a:rPr>
                        <a:t>N.m</a:t>
                      </a:r>
                      <a:endParaRPr sz="800"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05" algn="ctr">
                        <a:lnSpc>
                          <a:spcPct val="100000"/>
                        </a:lnSpc>
                        <a:spcBef>
                          <a:spcPts val="195"/>
                        </a:spcBef>
                      </a:pPr>
                      <a:r>
                        <a:rPr lang="en-US" sz="800" dirty="0">
                          <a:latin typeface="微软雅黑" panose="020B0503020204020204" charset="-122"/>
                          <a:ea typeface="微软雅黑" panose="020B0503020204020204" charset="-122"/>
                          <a:cs typeface="宋体" panose="02010600030101010101" pitchFamily="2" charset="-122"/>
                        </a:rPr>
                        <a:t>Note</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8435">
                <a:tc>
                  <a:txBody>
                    <a:bodyPr/>
                    <a:lstStyle/>
                    <a:p>
                      <a:pPr marL="19685">
                        <a:lnSpc>
                          <a:spcPct val="100000"/>
                        </a:lnSpc>
                        <a:spcBef>
                          <a:spcPts val="195"/>
                        </a:spcBef>
                      </a:pPr>
                      <a:r>
                        <a:rPr sz="800" dirty="0">
                          <a:latin typeface="微软雅黑" panose="020B0503020204020204" charset="-122"/>
                          <a:ea typeface="微软雅黑" panose="020B0503020204020204" charset="-122"/>
                          <a:cs typeface="宋体" panose="02010600030101010101" pitchFamily="2" charset="-122"/>
                        </a:rPr>
                        <a:t>spark plug </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195"/>
                        </a:spcBef>
                      </a:pPr>
                      <a:r>
                        <a:rPr lang="en-US" sz="800" dirty="0">
                          <a:latin typeface="微软雅黑" panose="020B0503020204020204" charset="-122"/>
                          <a:ea typeface="微软雅黑" panose="020B0503020204020204" charset="-122"/>
                          <a:cs typeface="宋体" panose="02010600030101010101" pitchFamily="2" charset="-122"/>
                        </a:rPr>
                        <a:t>1</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195"/>
                        </a:spcBef>
                      </a:pPr>
                      <a:r>
                        <a:rPr sz="800" spc="-5" dirty="0">
                          <a:latin typeface="微软雅黑" panose="020B0503020204020204" charset="-122"/>
                          <a:ea typeface="微软雅黑" panose="020B0503020204020204" charset="-122"/>
                          <a:cs typeface="宋体" panose="02010600030101010101" pitchFamily="2" charset="-122"/>
                        </a:rPr>
                        <a:t>10</a:t>
                      </a:r>
                      <a:endParaRPr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8415" algn="ctr">
                        <a:lnSpc>
                          <a:spcPct val="100000"/>
                        </a:lnSpc>
                        <a:spcBef>
                          <a:spcPts val="195"/>
                        </a:spcBef>
                      </a:pPr>
                      <a:r>
                        <a:rPr sz="800" spc="-5" dirty="0">
                          <a:latin typeface="微软雅黑" panose="020B0503020204020204" charset="-122"/>
                          <a:ea typeface="微软雅黑" panose="020B0503020204020204" charset="-122"/>
                          <a:cs typeface="宋体" panose="02010600030101010101" pitchFamily="2" charset="-122"/>
                        </a:rPr>
                        <a:t>14</a:t>
                      </a:r>
                      <a:endParaRPr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6783">
                <a:tc>
                  <a:txBody>
                    <a:bodyPr/>
                    <a:lstStyle/>
                    <a:p>
                      <a:pPr marL="19685">
                        <a:lnSpc>
                          <a:spcPct val="100000"/>
                        </a:lnSpc>
                        <a:spcBef>
                          <a:spcPts val="195"/>
                        </a:spcBef>
                      </a:pPr>
                      <a:r>
                        <a:rPr sz="800" dirty="0">
                          <a:latin typeface="微软雅黑" panose="020B0503020204020204" charset="-122"/>
                          <a:ea typeface="微软雅黑" panose="020B0503020204020204" charset="-122"/>
                          <a:cs typeface="宋体" panose="02010600030101010101" pitchFamily="2" charset="-122"/>
                          <a:sym typeface="+mn-ea"/>
                        </a:rPr>
                        <a:t>Large visual hole cover</a:t>
                      </a:r>
                      <a:endParaRPr sz="800" dirty="0">
                        <a:latin typeface="微软雅黑" panose="020B0503020204020204" charset="-122"/>
                        <a:ea typeface="微软雅黑" panose="020B0503020204020204" charset="-122"/>
                        <a:cs typeface="宋体" panose="02010600030101010101" pitchFamily="2" charset="-122"/>
                        <a:sym typeface="+mn-ea"/>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180"/>
                        </a:spcBef>
                      </a:pPr>
                      <a:r>
                        <a:rPr sz="800" dirty="0">
                          <a:latin typeface="微软雅黑" panose="020B0503020204020204" charset="-122"/>
                          <a:ea typeface="微软雅黑" panose="020B0503020204020204" charset="-122"/>
                          <a:cs typeface="宋体" panose="02010600030101010101" pitchFamily="2" charset="-122"/>
                        </a:rPr>
                        <a:t>1</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180"/>
                        </a:spcBef>
                      </a:pPr>
                      <a:r>
                        <a:rPr sz="800" spc="-5" dirty="0">
                          <a:latin typeface="微软雅黑" panose="020B0503020204020204" charset="-122"/>
                          <a:ea typeface="微软雅黑" panose="020B0503020204020204" charset="-122"/>
                          <a:cs typeface="宋体" panose="02010600030101010101" pitchFamily="2" charset="-122"/>
                        </a:rPr>
                        <a:t>3</a:t>
                      </a:r>
                      <a:r>
                        <a:rPr lang="en-US" sz="800" spc="-5" dirty="0">
                          <a:latin typeface="微软雅黑" panose="020B0503020204020204" charset="-122"/>
                          <a:ea typeface="微软雅黑" panose="020B0503020204020204" charset="-122"/>
                          <a:cs typeface="宋体" panose="02010600030101010101" pitchFamily="2" charset="-122"/>
                        </a:rPr>
                        <a:t>0</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8415" algn="ctr">
                        <a:lnSpc>
                          <a:spcPct val="100000"/>
                        </a:lnSpc>
                        <a:spcBef>
                          <a:spcPts val="180"/>
                        </a:spcBef>
                      </a:pPr>
                      <a:r>
                        <a:rPr sz="800" dirty="0">
                          <a:latin typeface="微软雅黑" panose="020B0503020204020204" charset="-122"/>
                          <a:ea typeface="微软雅黑" panose="020B0503020204020204" charset="-122"/>
                          <a:cs typeface="宋体" panose="02010600030101010101" pitchFamily="2" charset="-122"/>
                        </a:rPr>
                        <a:t>5</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8435">
                <a:tc>
                  <a:txBody>
                    <a:bodyPr/>
                    <a:lstStyle/>
                    <a:p>
                      <a:pPr marL="19685">
                        <a:lnSpc>
                          <a:spcPct val="100000"/>
                        </a:lnSpc>
                        <a:spcBef>
                          <a:spcPts val="195"/>
                        </a:spcBef>
                      </a:pPr>
                      <a:r>
                        <a:rPr sz="800" dirty="0">
                          <a:latin typeface="微软雅黑" panose="020B0503020204020204" charset="-122"/>
                          <a:ea typeface="微软雅黑" panose="020B0503020204020204" charset="-122"/>
                          <a:cs typeface="宋体" panose="02010600030101010101" pitchFamily="2" charset="-122"/>
                        </a:rPr>
                        <a:t>Small </a:t>
                      </a:r>
                      <a:r>
                        <a:rPr sz="800" dirty="0">
                          <a:latin typeface="微软雅黑" panose="020B0503020204020204" charset="-122"/>
                          <a:ea typeface="微软雅黑" panose="020B0503020204020204" charset="-122"/>
                          <a:cs typeface="宋体" panose="02010600030101010101" pitchFamily="2" charset="-122"/>
                          <a:sym typeface="+mn-ea"/>
                        </a:rPr>
                        <a:t>visual hole cover</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195"/>
                        </a:spcBef>
                      </a:pPr>
                      <a:r>
                        <a:rPr sz="800" dirty="0">
                          <a:latin typeface="微软雅黑" panose="020B0503020204020204" charset="-122"/>
                          <a:ea typeface="微软雅黑" panose="020B0503020204020204" charset="-122"/>
                          <a:cs typeface="宋体" panose="02010600030101010101" pitchFamily="2" charset="-122"/>
                        </a:rPr>
                        <a:t>1</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195"/>
                        </a:spcBef>
                      </a:pPr>
                      <a:r>
                        <a:rPr lang="en-US" sz="800" dirty="0">
                          <a:latin typeface="微软雅黑" panose="020B0503020204020204" charset="-122"/>
                          <a:ea typeface="微软雅黑" panose="020B0503020204020204" charset="-122"/>
                          <a:cs typeface="宋体" panose="02010600030101010101" pitchFamily="2" charset="-122"/>
                        </a:rPr>
                        <a:t>14</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8415" algn="ctr">
                        <a:lnSpc>
                          <a:spcPct val="100000"/>
                        </a:lnSpc>
                        <a:spcBef>
                          <a:spcPts val="195"/>
                        </a:spcBef>
                      </a:pPr>
                      <a:r>
                        <a:rPr sz="800" spc="-5" dirty="0">
                          <a:latin typeface="微软雅黑" panose="020B0503020204020204" charset="-122"/>
                          <a:ea typeface="微软雅黑" panose="020B0503020204020204" charset="-122"/>
                          <a:cs typeface="宋体" panose="02010600030101010101" pitchFamily="2" charset="-122"/>
                        </a:rPr>
                        <a:t>10</a:t>
                      </a:r>
                      <a:endParaRPr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8307">
                <a:tc>
                  <a:txBody>
                    <a:bodyPr/>
                    <a:lstStyle/>
                    <a:p>
                      <a:pPr marL="19685">
                        <a:lnSpc>
                          <a:spcPct val="100000"/>
                        </a:lnSpc>
                        <a:spcBef>
                          <a:spcPts val="195"/>
                        </a:spcBef>
                      </a:pPr>
                      <a:r>
                        <a:rPr sz="800" dirty="0">
                          <a:latin typeface="微软雅黑" panose="020B0503020204020204" charset="-122"/>
                          <a:ea typeface="微软雅黑" panose="020B0503020204020204" charset="-122"/>
                          <a:cs typeface="宋体" panose="02010600030101010101" pitchFamily="2" charset="-122"/>
                        </a:rPr>
                        <a:t>Engine </a:t>
                      </a:r>
                      <a:r>
                        <a:rPr lang="en-US" sz="800" dirty="0">
                          <a:latin typeface="微软雅黑" panose="020B0503020204020204" charset="-122"/>
                          <a:ea typeface="微软雅黑" panose="020B0503020204020204" charset="-122"/>
                          <a:cs typeface="宋体" panose="02010600030101010101" pitchFamily="2" charset="-122"/>
                        </a:rPr>
                        <a:t>oil</a:t>
                      </a:r>
                      <a:r>
                        <a:rPr sz="800" dirty="0">
                          <a:latin typeface="微软雅黑" panose="020B0503020204020204" charset="-122"/>
                          <a:ea typeface="微软雅黑" panose="020B0503020204020204" charset="-122"/>
                          <a:cs typeface="宋体" panose="02010600030101010101" pitchFamily="2" charset="-122"/>
                        </a:rPr>
                        <a:t> bolt</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195"/>
                        </a:spcBef>
                      </a:pPr>
                      <a:r>
                        <a:rPr sz="800" dirty="0">
                          <a:latin typeface="微软雅黑" panose="020B0503020204020204" charset="-122"/>
                          <a:ea typeface="微软雅黑" panose="020B0503020204020204" charset="-122"/>
                          <a:cs typeface="宋体" panose="02010600030101010101" pitchFamily="2" charset="-122"/>
                        </a:rPr>
                        <a:t>1</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195"/>
                        </a:spcBef>
                      </a:pPr>
                      <a:r>
                        <a:rPr sz="800" spc="-5" dirty="0">
                          <a:latin typeface="微软雅黑" panose="020B0503020204020204" charset="-122"/>
                          <a:ea typeface="微软雅黑" panose="020B0503020204020204" charset="-122"/>
                          <a:cs typeface="宋体" panose="02010600030101010101" pitchFamily="2" charset="-122"/>
                        </a:rPr>
                        <a:t>1</a:t>
                      </a:r>
                      <a:r>
                        <a:rPr lang="en-US" sz="800" spc="-5" dirty="0">
                          <a:latin typeface="微软雅黑" panose="020B0503020204020204" charset="-122"/>
                          <a:ea typeface="微软雅黑" panose="020B0503020204020204" charset="-122"/>
                          <a:cs typeface="宋体" panose="02010600030101010101" pitchFamily="2" charset="-122"/>
                        </a:rPr>
                        <a:t>6</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8415" algn="ctr">
                        <a:lnSpc>
                          <a:spcPct val="100000"/>
                        </a:lnSpc>
                        <a:spcBef>
                          <a:spcPts val="195"/>
                        </a:spcBef>
                      </a:pPr>
                      <a:r>
                        <a:rPr lang="en-US" sz="800" spc="-5" dirty="0">
                          <a:latin typeface="微软雅黑" panose="020B0503020204020204" charset="-122"/>
                          <a:ea typeface="微软雅黑" panose="020B0503020204020204" charset="-122"/>
                          <a:cs typeface="宋体" panose="02010600030101010101" pitchFamily="2" charset="-122"/>
                        </a:rPr>
                        <a:t>24</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pPr>
                      <a:r>
                        <a:rPr lang="zh-CN" sz="700">
                          <a:latin typeface="微软雅黑" panose="020B0503020204020204" charset="-122"/>
                          <a:ea typeface="微软雅黑" panose="020B0503020204020204" charset="-122"/>
                          <a:cs typeface="Times New Roman" panose="02020603050405020304"/>
                        </a:rPr>
                        <a:t>aluminium backing</a:t>
                      </a:r>
                      <a:endParaRPr lang="zh-CN" sz="7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8307">
                <a:tc>
                  <a:txBody>
                    <a:bodyPr/>
                    <a:lstStyle/>
                    <a:p>
                      <a:pPr marL="19685">
                        <a:lnSpc>
                          <a:spcPct val="100000"/>
                        </a:lnSpc>
                        <a:spcBef>
                          <a:spcPts val="195"/>
                        </a:spcBef>
                      </a:pPr>
                      <a:r>
                        <a:rPr sz="800" dirty="0">
                          <a:latin typeface="微软雅黑" panose="020B0503020204020204" charset="-122"/>
                          <a:ea typeface="微软雅黑" panose="020B0503020204020204" charset="-122"/>
                          <a:cs typeface="宋体" panose="02010600030101010101" pitchFamily="2" charset="-122"/>
                        </a:rPr>
                        <a:t>Oil filter cover bolt</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195"/>
                        </a:spcBef>
                      </a:pPr>
                      <a:r>
                        <a:rPr lang="en-US" sz="800" dirty="0">
                          <a:latin typeface="微软雅黑" panose="020B0503020204020204" charset="-122"/>
                          <a:ea typeface="微软雅黑" panose="020B0503020204020204" charset="-122"/>
                          <a:cs typeface="宋体" panose="02010600030101010101" pitchFamily="2" charset="-122"/>
                        </a:rPr>
                        <a:t>2</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195"/>
                        </a:spcBef>
                      </a:pPr>
                      <a:r>
                        <a:rPr lang="en-US" sz="800" spc="-5" dirty="0">
                          <a:latin typeface="微软雅黑" panose="020B0503020204020204" charset="-122"/>
                          <a:ea typeface="微软雅黑" panose="020B0503020204020204" charset="-122"/>
                          <a:cs typeface="宋体" panose="02010600030101010101" pitchFamily="2" charset="-122"/>
                        </a:rPr>
                        <a:t>6</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8415" algn="ctr">
                        <a:lnSpc>
                          <a:spcPct val="100000"/>
                        </a:lnSpc>
                        <a:spcBef>
                          <a:spcPts val="195"/>
                        </a:spcBef>
                      </a:pPr>
                      <a:r>
                        <a:rPr lang="en-US" sz="800" spc="-5" dirty="0">
                          <a:latin typeface="微软雅黑" panose="020B0503020204020204" charset="-122"/>
                          <a:ea typeface="微软雅黑" panose="020B0503020204020204" charset="-122"/>
                          <a:cs typeface="宋体" panose="02010600030101010101" pitchFamily="2" charset="-122"/>
                        </a:rPr>
                        <a:t>7-19</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195"/>
                        </a:spcBef>
                      </a:pPr>
                      <a:r>
                        <a:rPr sz="700" dirty="0">
                          <a:latin typeface="微软雅黑" panose="020B0503020204020204" charset="-122"/>
                          <a:ea typeface="微软雅黑" panose="020B0503020204020204" charset="-122"/>
                          <a:cs typeface="宋体" panose="02010600030101010101" pitchFamily="2" charset="-122"/>
                        </a:rPr>
                        <a:t>Apply proper amount of oil to the sealing ring</a:t>
                      </a:r>
                      <a:endParaRPr sz="7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6784">
                <a:tc>
                  <a:txBody>
                    <a:bodyPr/>
                    <a:lstStyle/>
                    <a:p>
                      <a:pPr marL="19685">
                        <a:lnSpc>
                          <a:spcPct val="100000"/>
                        </a:lnSpc>
                        <a:spcBef>
                          <a:spcPts val="180"/>
                        </a:spcBef>
                      </a:pPr>
                      <a:r>
                        <a:rPr sz="800" dirty="0">
                          <a:latin typeface="微软雅黑" panose="020B0503020204020204" charset="-122"/>
                          <a:ea typeface="微软雅黑" panose="020B0503020204020204" charset="-122"/>
                          <a:cs typeface="宋体" panose="02010600030101010101" pitchFamily="2" charset="-122"/>
                        </a:rPr>
                        <a:t>Oil strainer assembly bolt</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180"/>
                        </a:spcBef>
                      </a:pPr>
                      <a:r>
                        <a:rPr lang="en-US" sz="800" dirty="0">
                          <a:latin typeface="微软雅黑" panose="020B0503020204020204" charset="-122"/>
                          <a:ea typeface="微软雅黑" panose="020B0503020204020204" charset="-122"/>
                          <a:cs typeface="宋体" panose="02010600030101010101" pitchFamily="2" charset="-122"/>
                        </a:rPr>
                        <a:t>2</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180"/>
                        </a:spcBef>
                      </a:pPr>
                      <a:r>
                        <a:rPr lang="en-US" sz="800" spc="-5" dirty="0">
                          <a:latin typeface="微软雅黑" panose="020B0503020204020204" charset="-122"/>
                          <a:ea typeface="微软雅黑" panose="020B0503020204020204" charset="-122"/>
                          <a:cs typeface="宋体" panose="02010600030101010101" pitchFamily="2" charset="-122"/>
                        </a:rPr>
                        <a:t>20</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8415" algn="ctr">
                        <a:lnSpc>
                          <a:spcPct val="100000"/>
                        </a:lnSpc>
                        <a:spcBef>
                          <a:spcPts val="180"/>
                        </a:spcBef>
                      </a:pPr>
                      <a:r>
                        <a:rPr lang="en-US" sz="800" spc="-5" dirty="0">
                          <a:latin typeface="微软雅黑" panose="020B0503020204020204" charset="-122"/>
                          <a:ea typeface="微软雅黑" panose="020B0503020204020204" charset="-122"/>
                          <a:cs typeface="宋体" panose="02010600030101010101" pitchFamily="2" charset="-122"/>
                        </a:rPr>
                        <a:t>11-13</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180"/>
                        </a:spcBef>
                      </a:pPr>
                      <a:r>
                        <a:rPr sz="700" dirty="0">
                          <a:latin typeface="微软雅黑" panose="020B0503020204020204" charset="-122"/>
                          <a:ea typeface="微软雅黑" panose="020B0503020204020204" charset="-122"/>
                          <a:cs typeface="宋体" panose="02010600030101010101" pitchFamily="2" charset="-122"/>
                          <a:sym typeface="+mn-ea"/>
                        </a:rPr>
                        <a:t>Apply proper amount of oil to the sealing ring</a:t>
                      </a:r>
                      <a:endParaRPr sz="700" dirty="0">
                        <a:latin typeface="微软雅黑" panose="020B0503020204020204" charset="-122"/>
                        <a:ea typeface="微软雅黑" panose="020B0503020204020204" charset="-122"/>
                        <a:cs typeface="宋体" panose="02010600030101010101" pitchFamily="2" charset="-122"/>
                        <a:sym typeface="+mn-ea"/>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bl>
          </a:graphicData>
        </a:graphic>
      </p:graphicFrame>
      <p:sp>
        <p:nvSpPr>
          <p:cNvPr id="29" name="object 29"/>
          <p:cNvSpPr/>
          <p:nvPr/>
        </p:nvSpPr>
        <p:spPr>
          <a:xfrm>
            <a:off x="1455928" y="6006084"/>
            <a:ext cx="1399540" cy="965200"/>
          </a:xfrm>
          <a:custGeom>
            <a:avLst/>
            <a:gdLst/>
            <a:ahLst/>
            <a:cxnLst/>
            <a:rect l="l" t="t" r="r" b="b"/>
            <a:pathLst>
              <a:path w="1399539" h="965200">
                <a:moveTo>
                  <a:pt x="1399031" y="0"/>
                </a:moveTo>
                <a:lnTo>
                  <a:pt x="0" y="0"/>
                </a:lnTo>
                <a:lnTo>
                  <a:pt x="0" y="964691"/>
                </a:lnTo>
                <a:lnTo>
                  <a:pt x="1399031" y="964691"/>
                </a:lnTo>
                <a:lnTo>
                  <a:pt x="1399031" y="0"/>
                </a:lnTo>
                <a:close/>
              </a:path>
            </a:pathLst>
          </a:custGeom>
          <a:solidFill>
            <a:srgbClr val="FFFFFF"/>
          </a:solidFill>
        </p:spPr>
        <p:txBody>
          <a:bodyPr wrap="square" lIns="0" tIns="0" rIns="0" bIns="0" rtlCol="0"/>
          <a:lstStyle/>
          <a:p/>
        </p:txBody>
      </p:sp>
      <p:sp>
        <p:nvSpPr>
          <p:cNvPr id="30" name="object 30"/>
          <p:cNvSpPr/>
          <p:nvPr/>
        </p:nvSpPr>
        <p:spPr>
          <a:xfrm>
            <a:off x="2854959" y="6006084"/>
            <a:ext cx="462280" cy="965200"/>
          </a:xfrm>
          <a:custGeom>
            <a:avLst/>
            <a:gdLst/>
            <a:ahLst/>
            <a:cxnLst/>
            <a:rect l="l" t="t" r="r" b="b"/>
            <a:pathLst>
              <a:path w="462279" h="965200">
                <a:moveTo>
                  <a:pt x="461772" y="0"/>
                </a:moveTo>
                <a:lnTo>
                  <a:pt x="0" y="0"/>
                </a:lnTo>
                <a:lnTo>
                  <a:pt x="0" y="964691"/>
                </a:lnTo>
                <a:lnTo>
                  <a:pt x="461772" y="964691"/>
                </a:lnTo>
                <a:lnTo>
                  <a:pt x="461772" y="0"/>
                </a:lnTo>
                <a:close/>
              </a:path>
            </a:pathLst>
          </a:custGeom>
          <a:solidFill>
            <a:srgbClr val="FFFFFF"/>
          </a:solidFill>
        </p:spPr>
        <p:txBody>
          <a:bodyPr wrap="square" lIns="0" tIns="0" rIns="0" bIns="0" rtlCol="0"/>
          <a:lstStyle/>
          <a:p/>
        </p:txBody>
      </p:sp>
      <p:sp>
        <p:nvSpPr>
          <p:cNvPr id="31" name="object 31"/>
          <p:cNvSpPr/>
          <p:nvPr/>
        </p:nvSpPr>
        <p:spPr>
          <a:xfrm>
            <a:off x="3316731" y="6006084"/>
            <a:ext cx="734695" cy="965200"/>
          </a:xfrm>
          <a:custGeom>
            <a:avLst/>
            <a:gdLst/>
            <a:ahLst/>
            <a:cxnLst/>
            <a:rect l="l" t="t" r="r" b="b"/>
            <a:pathLst>
              <a:path w="734695" h="965200">
                <a:moveTo>
                  <a:pt x="734567" y="0"/>
                </a:moveTo>
                <a:lnTo>
                  <a:pt x="0" y="0"/>
                </a:lnTo>
                <a:lnTo>
                  <a:pt x="0" y="964691"/>
                </a:lnTo>
                <a:lnTo>
                  <a:pt x="734567" y="964691"/>
                </a:lnTo>
                <a:lnTo>
                  <a:pt x="734567" y="0"/>
                </a:lnTo>
                <a:close/>
              </a:path>
            </a:pathLst>
          </a:custGeom>
          <a:solidFill>
            <a:srgbClr val="FFFFFF"/>
          </a:solidFill>
        </p:spPr>
        <p:txBody>
          <a:bodyPr wrap="square" lIns="0" tIns="0" rIns="0" bIns="0" rtlCol="0"/>
          <a:lstStyle/>
          <a:p/>
        </p:txBody>
      </p:sp>
      <p:sp>
        <p:nvSpPr>
          <p:cNvPr id="32" name="object 32"/>
          <p:cNvSpPr/>
          <p:nvPr/>
        </p:nvSpPr>
        <p:spPr>
          <a:xfrm>
            <a:off x="4051299" y="6006084"/>
            <a:ext cx="779145" cy="965200"/>
          </a:xfrm>
          <a:custGeom>
            <a:avLst/>
            <a:gdLst/>
            <a:ahLst/>
            <a:cxnLst/>
            <a:rect l="l" t="t" r="r" b="b"/>
            <a:pathLst>
              <a:path w="779145" h="965200">
                <a:moveTo>
                  <a:pt x="778764" y="0"/>
                </a:moveTo>
                <a:lnTo>
                  <a:pt x="0" y="0"/>
                </a:lnTo>
                <a:lnTo>
                  <a:pt x="0" y="964691"/>
                </a:lnTo>
                <a:lnTo>
                  <a:pt x="778764" y="964691"/>
                </a:lnTo>
                <a:lnTo>
                  <a:pt x="778764" y="0"/>
                </a:lnTo>
                <a:close/>
              </a:path>
            </a:pathLst>
          </a:custGeom>
          <a:solidFill>
            <a:srgbClr val="FFFFFF"/>
          </a:solidFill>
        </p:spPr>
        <p:txBody>
          <a:bodyPr wrap="square" lIns="0" tIns="0" rIns="0" bIns="0" rtlCol="0"/>
          <a:lstStyle/>
          <a:p/>
        </p:txBody>
      </p:sp>
      <p:sp>
        <p:nvSpPr>
          <p:cNvPr id="33" name="object 33"/>
          <p:cNvSpPr/>
          <p:nvPr/>
        </p:nvSpPr>
        <p:spPr>
          <a:xfrm>
            <a:off x="4830064" y="6006084"/>
            <a:ext cx="1152525" cy="965200"/>
          </a:xfrm>
          <a:custGeom>
            <a:avLst/>
            <a:gdLst/>
            <a:ahLst/>
            <a:cxnLst/>
            <a:rect l="l" t="t" r="r" b="b"/>
            <a:pathLst>
              <a:path w="1152525" h="965200">
                <a:moveTo>
                  <a:pt x="1152143" y="0"/>
                </a:moveTo>
                <a:lnTo>
                  <a:pt x="0" y="0"/>
                </a:lnTo>
                <a:lnTo>
                  <a:pt x="0" y="964691"/>
                </a:lnTo>
                <a:lnTo>
                  <a:pt x="1152143" y="964691"/>
                </a:lnTo>
                <a:lnTo>
                  <a:pt x="1152143" y="0"/>
                </a:lnTo>
                <a:close/>
              </a:path>
            </a:pathLst>
          </a:custGeom>
          <a:solidFill>
            <a:srgbClr val="FFFFFF"/>
          </a:solidFill>
        </p:spPr>
        <p:txBody>
          <a:bodyPr wrap="square" lIns="0" tIns="0" rIns="0" bIns="0" rtlCol="0"/>
          <a:lstStyle/>
          <a:p/>
        </p:txBody>
      </p:sp>
      <p:graphicFrame>
        <p:nvGraphicFramePr>
          <p:cNvPr id="34" name="object 34"/>
          <p:cNvGraphicFramePr>
            <a:graphicFrameLocks noGrp="1"/>
          </p:cNvGraphicFramePr>
          <p:nvPr>
            <p:custDataLst>
              <p:tags r:id="rId3"/>
            </p:custDataLst>
          </p:nvPr>
        </p:nvGraphicFramePr>
        <p:xfrm>
          <a:off x="1448308" y="5910072"/>
          <a:ext cx="4526915" cy="1093470"/>
        </p:xfrm>
        <a:graphic>
          <a:graphicData uri="http://schemas.openxmlformats.org/drawingml/2006/table">
            <a:tbl>
              <a:tblPr firstRow="1" bandRow="1">
                <a:tableStyleId>{2D5ABB26-0587-4C30-8999-92F81FD0307C}</a:tableStyleId>
              </a:tblPr>
              <a:tblGrid>
                <a:gridCol w="1400810"/>
                <a:gridCol w="460375"/>
                <a:gridCol w="735330"/>
                <a:gridCol w="777875"/>
                <a:gridCol w="1152525"/>
              </a:tblGrid>
              <a:tr h="212400">
                <a:tc>
                  <a:txBody>
                    <a:bodyPr/>
                    <a:lstStyle/>
                    <a:p>
                      <a:pPr marL="1270" algn="ctr">
                        <a:lnSpc>
                          <a:spcPct val="100000"/>
                        </a:lnSpc>
                        <a:spcBef>
                          <a:spcPts val="445"/>
                        </a:spcBef>
                      </a:pPr>
                      <a:r>
                        <a:rPr lang="en-US" sz="800" b="1">
                          <a:latin typeface="微软雅黑" panose="020B0503020204020204" charset="-122"/>
                          <a:ea typeface="微软雅黑" panose="020B0503020204020204" charset="-122"/>
                          <a:cs typeface="宋体" panose="02010600030101010101" pitchFamily="2" charset="-122"/>
                          <a:sym typeface="+mn-ea"/>
                        </a:rPr>
                        <a:t>items</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29540">
                        <a:lnSpc>
                          <a:spcPct val="100000"/>
                        </a:lnSpc>
                        <a:spcBef>
                          <a:spcPts val="195"/>
                        </a:spcBef>
                      </a:pPr>
                      <a:r>
                        <a:rPr lang="en-US" sz="800" dirty="0">
                          <a:latin typeface="微软雅黑" panose="020B0503020204020204" charset="-122"/>
                          <a:ea typeface="微软雅黑" panose="020B0503020204020204" charset="-122"/>
                          <a:cs typeface="宋体" panose="02010600030101010101" pitchFamily="2" charset="-122"/>
                        </a:rPr>
                        <a:t>QTY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14300">
                        <a:lnSpc>
                          <a:spcPct val="100000"/>
                        </a:lnSpc>
                        <a:spcBef>
                          <a:spcPts val="195"/>
                        </a:spcBef>
                      </a:pPr>
                      <a:r>
                        <a:rPr lang="en-US" sz="800" dirty="0">
                          <a:latin typeface="微软雅黑" panose="020B0503020204020204" charset="-122"/>
                          <a:ea typeface="微软雅黑" panose="020B0503020204020204" charset="-122"/>
                          <a:cs typeface="微软雅黑" panose="020B0503020204020204" charset="-122"/>
                        </a:rPr>
                        <a:t>D</a:t>
                      </a:r>
                      <a:r>
                        <a:rPr sz="800" dirty="0">
                          <a:latin typeface="微软雅黑" panose="020B0503020204020204" charset="-122"/>
                          <a:ea typeface="微软雅黑" panose="020B0503020204020204" charset="-122"/>
                          <a:cs typeface="微软雅黑" panose="020B0503020204020204" charset="-122"/>
                        </a:rPr>
                        <a:t>iameter of screw</a:t>
                      </a:r>
                      <a:r>
                        <a:rPr lang="en-US" sz="800" dirty="0">
                          <a:latin typeface="微软雅黑" panose="020B0503020204020204" charset="-122"/>
                          <a:ea typeface="微软雅黑" panose="020B0503020204020204" charset="-122"/>
                          <a:cs typeface="微软雅黑" panose="020B0503020204020204" charset="-122"/>
                        </a:rPr>
                        <a:t> </a:t>
                      </a:r>
                      <a:r>
                        <a:rPr sz="800" spc="-5" dirty="0">
                          <a:latin typeface="微软雅黑" panose="020B0503020204020204" charset="-122"/>
                          <a:ea typeface="微软雅黑" panose="020B0503020204020204" charset="-122"/>
                          <a:cs typeface="微软雅黑" panose="020B0503020204020204" charset="-122"/>
                        </a:rPr>
                        <a:t>mm</a:t>
                      </a:r>
                      <a:endParaRPr sz="800" spc="-5"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60655">
                        <a:lnSpc>
                          <a:spcPct val="100000"/>
                        </a:lnSpc>
                        <a:spcBef>
                          <a:spcPts val="195"/>
                        </a:spcBef>
                      </a:pPr>
                      <a:r>
                        <a:rPr lang="en-US" sz="800" dirty="0">
                          <a:latin typeface="微软雅黑" panose="020B0503020204020204" charset="-122"/>
                          <a:ea typeface="微软雅黑" panose="020B0503020204020204" charset="-122"/>
                          <a:cs typeface="微软雅黑" panose="020B0503020204020204" charset="-122"/>
                          <a:sym typeface="+mn-ea"/>
                        </a:rPr>
                        <a:t>T</a:t>
                      </a:r>
                      <a:r>
                        <a:rPr sz="800" dirty="0">
                          <a:latin typeface="微软雅黑" panose="020B0503020204020204" charset="-122"/>
                          <a:ea typeface="微软雅黑" panose="020B0503020204020204" charset="-122"/>
                          <a:cs typeface="微软雅黑" panose="020B0503020204020204" charset="-122"/>
                          <a:sym typeface="+mn-ea"/>
                        </a:rPr>
                        <a:t>orque</a:t>
                      </a:r>
                      <a:r>
                        <a:rPr sz="800" spc="-15" dirty="0">
                          <a:latin typeface="微软雅黑" panose="020B0503020204020204" charset="-122"/>
                          <a:ea typeface="微软雅黑" panose="020B0503020204020204" charset="-122"/>
                          <a:cs typeface="微软雅黑" panose="020B0503020204020204" charset="-122"/>
                          <a:sym typeface="+mn-ea"/>
                        </a:rPr>
                        <a:t> </a:t>
                      </a:r>
                      <a:r>
                        <a:rPr sz="800" spc="-5" dirty="0">
                          <a:latin typeface="微软雅黑" panose="020B0503020204020204" charset="-122"/>
                          <a:ea typeface="微软雅黑" panose="020B0503020204020204" charset="-122"/>
                          <a:cs typeface="微软雅黑" panose="020B0503020204020204" charset="-122"/>
                          <a:sym typeface="+mn-ea"/>
                        </a:rPr>
                        <a:t>N.m</a:t>
                      </a:r>
                      <a:endParaRPr sz="800"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05" algn="ctr">
                        <a:lnSpc>
                          <a:spcPct val="100000"/>
                        </a:lnSpc>
                        <a:spcBef>
                          <a:spcPts val="195"/>
                        </a:spcBef>
                      </a:pPr>
                      <a:r>
                        <a:rPr lang="en-US" sz="800" dirty="0">
                          <a:latin typeface="微软雅黑" panose="020B0503020204020204" charset="-122"/>
                          <a:ea typeface="微软雅黑" panose="020B0503020204020204" charset="-122"/>
                          <a:cs typeface="宋体" panose="02010600030101010101" pitchFamily="2" charset="-122"/>
                        </a:rPr>
                        <a:t>Note</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12400">
                <a:tc>
                  <a:txBody>
                    <a:bodyPr/>
                    <a:lstStyle/>
                    <a:p>
                      <a:pPr marL="19685">
                        <a:lnSpc>
                          <a:spcPct val="100000"/>
                        </a:lnSpc>
                        <a:spcBef>
                          <a:spcPts val="445"/>
                        </a:spcBef>
                      </a:pPr>
                      <a:r>
                        <a:rPr sz="800" dirty="0">
                          <a:latin typeface="微软雅黑" panose="020B0503020204020204" charset="-122"/>
                          <a:ea typeface="微软雅黑" panose="020B0503020204020204" charset="-122"/>
                          <a:cs typeface="宋体" panose="02010600030101010101" pitchFamily="2" charset="-122"/>
                        </a:rPr>
                        <a:t>Drain bolt</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445"/>
                        </a:spcBef>
                      </a:pPr>
                      <a:r>
                        <a:rPr sz="800" dirty="0">
                          <a:latin typeface="微软雅黑" panose="020B0503020204020204" charset="-122"/>
                          <a:ea typeface="微软雅黑" panose="020B0503020204020204" charset="-122"/>
                          <a:cs typeface="宋体" panose="02010600030101010101" pitchFamily="2" charset="-122"/>
                        </a:rPr>
                        <a:t>1</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445"/>
                        </a:spcBef>
                      </a:pPr>
                      <a:r>
                        <a:rPr sz="800" dirty="0">
                          <a:latin typeface="微软雅黑" panose="020B0503020204020204" charset="-122"/>
                          <a:ea typeface="微软雅黑" panose="020B0503020204020204" charset="-122"/>
                          <a:cs typeface="宋体" panose="02010600030101010101" pitchFamily="2" charset="-122"/>
                        </a:rPr>
                        <a:t>6</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8415" algn="ctr">
                        <a:lnSpc>
                          <a:spcPct val="100000"/>
                        </a:lnSpc>
                        <a:spcBef>
                          <a:spcPts val="445"/>
                        </a:spcBef>
                      </a:pPr>
                      <a:r>
                        <a:rPr sz="800" spc="-5" dirty="0">
                          <a:latin typeface="微软雅黑" panose="020B0503020204020204" charset="-122"/>
                          <a:ea typeface="微软雅黑" panose="020B0503020204020204" charset="-122"/>
                          <a:cs typeface="宋体" panose="02010600030101010101" pitchFamily="2" charset="-122"/>
                        </a:rPr>
                        <a:t>10</a:t>
                      </a:r>
                      <a:endParaRPr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pPr>
                      <a:r>
                        <a:rPr lang="zh-CN" sz="800">
                          <a:latin typeface="微软雅黑" panose="020B0503020204020204" charset="-122"/>
                          <a:ea typeface="微软雅黑" panose="020B0503020204020204" charset="-122"/>
                          <a:cs typeface="Times New Roman" panose="02020603050405020304"/>
                        </a:rPr>
                        <a:t>Copper Gasket</a:t>
                      </a:r>
                      <a:endParaRPr lang="zh-CN"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12400">
                <a:tc>
                  <a:txBody>
                    <a:bodyPr/>
                    <a:lstStyle/>
                    <a:p>
                      <a:pPr marL="19685">
                        <a:lnSpc>
                          <a:spcPct val="100000"/>
                        </a:lnSpc>
                        <a:spcBef>
                          <a:spcPts val="440"/>
                        </a:spcBef>
                      </a:pPr>
                      <a:r>
                        <a:rPr sz="800" dirty="0">
                          <a:latin typeface="微软雅黑" panose="020B0503020204020204" charset="-122"/>
                          <a:ea typeface="微软雅黑" panose="020B0503020204020204" charset="-122"/>
                          <a:cs typeface="宋体" panose="02010600030101010101" pitchFamily="2" charset="-122"/>
                        </a:rPr>
                        <a:t>Thermostat cover bolt</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440"/>
                        </a:spcBef>
                      </a:pPr>
                      <a:r>
                        <a:rPr sz="800" dirty="0">
                          <a:latin typeface="微软雅黑" panose="020B0503020204020204" charset="-122"/>
                          <a:ea typeface="微软雅黑" panose="020B0503020204020204" charset="-122"/>
                          <a:cs typeface="宋体" panose="02010600030101010101" pitchFamily="2" charset="-122"/>
                        </a:rPr>
                        <a:t>2</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440"/>
                        </a:spcBef>
                      </a:pPr>
                      <a:r>
                        <a:rPr sz="800" dirty="0">
                          <a:latin typeface="微软雅黑" panose="020B0503020204020204" charset="-122"/>
                          <a:ea typeface="微软雅黑" panose="020B0503020204020204" charset="-122"/>
                          <a:cs typeface="宋体" panose="02010600030101010101" pitchFamily="2" charset="-122"/>
                        </a:rPr>
                        <a:t>6</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8415" algn="ctr">
                        <a:lnSpc>
                          <a:spcPct val="100000"/>
                        </a:lnSpc>
                        <a:spcBef>
                          <a:spcPts val="440"/>
                        </a:spcBef>
                      </a:pPr>
                      <a:r>
                        <a:rPr sz="800" spc="-5" dirty="0">
                          <a:latin typeface="微软雅黑" panose="020B0503020204020204" charset="-122"/>
                          <a:ea typeface="微软雅黑" panose="020B0503020204020204" charset="-122"/>
                          <a:cs typeface="宋体" panose="02010600030101010101" pitchFamily="2" charset="-122"/>
                        </a:rPr>
                        <a:t>10</a:t>
                      </a:r>
                      <a:endParaRPr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12400">
                <a:tc>
                  <a:txBody>
                    <a:bodyPr/>
                    <a:lstStyle/>
                    <a:p>
                      <a:pPr marL="19685">
                        <a:lnSpc>
                          <a:spcPct val="100000"/>
                        </a:lnSpc>
                        <a:spcBef>
                          <a:spcPts val="435"/>
                        </a:spcBef>
                      </a:pPr>
                      <a:r>
                        <a:rPr sz="800" dirty="0">
                          <a:latin typeface="微软雅黑" panose="020B0503020204020204" charset="-122"/>
                          <a:ea typeface="微软雅黑" panose="020B0503020204020204" charset="-122"/>
                          <a:cs typeface="宋体" panose="02010600030101010101" pitchFamily="2" charset="-122"/>
                        </a:rPr>
                        <a:t>Pump chamber bolt</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435"/>
                        </a:spcBef>
                      </a:pPr>
                      <a:r>
                        <a:rPr sz="800" dirty="0">
                          <a:latin typeface="微软雅黑" panose="020B0503020204020204" charset="-122"/>
                          <a:ea typeface="微软雅黑" panose="020B0503020204020204" charset="-122"/>
                          <a:cs typeface="宋体" panose="02010600030101010101" pitchFamily="2" charset="-122"/>
                        </a:rPr>
                        <a:t>3</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435"/>
                        </a:spcBef>
                      </a:pPr>
                      <a:r>
                        <a:rPr sz="800" dirty="0">
                          <a:latin typeface="微软雅黑" panose="020B0503020204020204" charset="-122"/>
                          <a:ea typeface="微软雅黑" panose="020B0503020204020204" charset="-122"/>
                          <a:cs typeface="宋体" panose="02010600030101010101" pitchFamily="2" charset="-122"/>
                        </a:rPr>
                        <a:t>6</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8415" algn="ctr">
                        <a:lnSpc>
                          <a:spcPct val="100000"/>
                        </a:lnSpc>
                        <a:spcBef>
                          <a:spcPts val="435"/>
                        </a:spcBef>
                      </a:pPr>
                      <a:r>
                        <a:rPr sz="800" spc="-5" dirty="0">
                          <a:latin typeface="微软雅黑" panose="020B0503020204020204" charset="-122"/>
                          <a:ea typeface="微软雅黑" panose="020B0503020204020204" charset="-122"/>
                          <a:cs typeface="宋体" panose="02010600030101010101" pitchFamily="2" charset="-122"/>
                        </a:rPr>
                        <a:t>10</a:t>
                      </a:r>
                      <a:endParaRPr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12400">
                <a:tc>
                  <a:txBody>
                    <a:bodyPr/>
                    <a:lstStyle/>
                    <a:p>
                      <a:pPr marL="19685">
                        <a:lnSpc>
                          <a:spcPct val="100000"/>
                        </a:lnSpc>
                        <a:spcBef>
                          <a:spcPts val="445"/>
                        </a:spcBef>
                      </a:pPr>
                      <a:r>
                        <a:rPr sz="800" dirty="0">
                          <a:latin typeface="微软雅黑" panose="020B0503020204020204" charset="-122"/>
                          <a:ea typeface="微软雅黑" panose="020B0503020204020204" charset="-122"/>
                          <a:cs typeface="宋体" panose="02010600030101010101" pitchFamily="2" charset="-122"/>
                        </a:rPr>
                        <a:t>water temperature sensor</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445"/>
                        </a:spcBef>
                      </a:pPr>
                      <a:r>
                        <a:rPr sz="800" dirty="0">
                          <a:latin typeface="微软雅黑" panose="020B0503020204020204" charset="-122"/>
                          <a:ea typeface="微软雅黑" panose="020B0503020204020204" charset="-122"/>
                          <a:cs typeface="宋体" panose="02010600030101010101" pitchFamily="2" charset="-122"/>
                        </a:rPr>
                        <a:t>1</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445"/>
                        </a:spcBef>
                      </a:pPr>
                      <a:r>
                        <a:rPr lang="en-US" sz="800" spc="-5" dirty="0">
                          <a:latin typeface="微软雅黑" panose="020B0503020204020204" charset="-122"/>
                          <a:ea typeface="微软雅黑" panose="020B0503020204020204" charset="-122"/>
                          <a:cs typeface="宋体" panose="02010600030101010101" pitchFamily="2" charset="-122"/>
                        </a:rPr>
                        <a:t>7</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8415" algn="ctr">
                        <a:lnSpc>
                          <a:spcPct val="100000"/>
                        </a:lnSpc>
                        <a:spcBef>
                          <a:spcPts val="445"/>
                        </a:spcBef>
                      </a:pPr>
                      <a:r>
                        <a:rPr lang="en-US" sz="800" spc="-5" dirty="0">
                          <a:latin typeface="微软雅黑" panose="020B0503020204020204" charset="-122"/>
                          <a:ea typeface="微软雅黑" panose="020B0503020204020204" charset="-122"/>
                          <a:cs typeface="宋体" panose="02010600030101010101" pitchFamily="2" charset="-122"/>
                        </a:rPr>
                        <a:t>5-8</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bl>
          </a:graphicData>
        </a:graphic>
      </p:graphicFrame>
      <p:sp>
        <p:nvSpPr>
          <p:cNvPr id="35" name="object 35"/>
          <p:cNvSpPr/>
          <p:nvPr/>
        </p:nvSpPr>
        <p:spPr>
          <a:xfrm>
            <a:off x="1455928" y="7197852"/>
            <a:ext cx="1399540" cy="1815464"/>
          </a:xfrm>
          <a:custGeom>
            <a:avLst/>
            <a:gdLst/>
            <a:ahLst/>
            <a:cxnLst/>
            <a:rect l="l" t="t" r="r" b="b"/>
            <a:pathLst>
              <a:path w="1399539" h="1815465">
                <a:moveTo>
                  <a:pt x="1399031" y="0"/>
                </a:moveTo>
                <a:lnTo>
                  <a:pt x="0" y="0"/>
                </a:lnTo>
                <a:lnTo>
                  <a:pt x="0" y="1815084"/>
                </a:lnTo>
                <a:lnTo>
                  <a:pt x="1399031" y="1815084"/>
                </a:lnTo>
                <a:lnTo>
                  <a:pt x="1399031" y="0"/>
                </a:lnTo>
                <a:close/>
              </a:path>
            </a:pathLst>
          </a:custGeom>
          <a:solidFill>
            <a:srgbClr val="FFFFFF"/>
          </a:solidFill>
        </p:spPr>
        <p:txBody>
          <a:bodyPr wrap="square" lIns="0" tIns="0" rIns="0" bIns="0" rtlCol="0"/>
          <a:lstStyle/>
          <a:p/>
        </p:txBody>
      </p:sp>
      <p:sp>
        <p:nvSpPr>
          <p:cNvPr id="36" name="object 36"/>
          <p:cNvSpPr/>
          <p:nvPr/>
        </p:nvSpPr>
        <p:spPr>
          <a:xfrm>
            <a:off x="2854959" y="7197852"/>
            <a:ext cx="462280" cy="1815464"/>
          </a:xfrm>
          <a:custGeom>
            <a:avLst/>
            <a:gdLst/>
            <a:ahLst/>
            <a:cxnLst/>
            <a:rect l="l" t="t" r="r" b="b"/>
            <a:pathLst>
              <a:path w="462279" h="1815465">
                <a:moveTo>
                  <a:pt x="461772" y="0"/>
                </a:moveTo>
                <a:lnTo>
                  <a:pt x="0" y="0"/>
                </a:lnTo>
                <a:lnTo>
                  <a:pt x="0" y="1815084"/>
                </a:lnTo>
                <a:lnTo>
                  <a:pt x="461772" y="1815084"/>
                </a:lnTo>
                <a:lnTo>
                  <a:pt x="461772" y="0"/>
                </a:lnTo>
                <a:close/>
              </a:path>
            </a:pathLst>
          </a:custGeom>
          <a:solidFill>
            <a:srgbClr val="FFFFFF"/>
          </a:solidFill>
        </p:spPr>
        <p:txBody>
          <a:bodyPr wrap="square" lIns="0" tIns="0" rIns="0" bIns="0" rtlCol="0"/>
          <a:lstStyle/>
          <a:p/>
        </p:txBody>
      </p:sp>
      <p:sp>
        <p:nvSpPr>
          <p:cNvPr id="37" name="object 37"/>
          <p:cNvSpPr/>
          <p:nvPr/>
        </p:nvSpPr>
        <p:spPr>
          <a:xfrm>
            <a:off x="3316731" y="7197852"/>
            <a:ext cx="734695" cy="1815464"/>
          </a:xfrm>
          <a:custGeom>
            <a:avLst/>
            <a:gdLst/>
            <a:ahLst/>
            <a:cxnLst/>
            <a:rect l="l" t="t" r="r" b="b"/>
            <a:pathLst>
              <a:path w="734695" h="1815465">
                <a:moveTo>
                  <a:pt x="734567" y="0"/>
                </a:moveTo>
                <a:lnTo>
                  <a:pt x="0" y="0"/>
                </a:lnTo>
                <a:lnTo>
                  <a:pt x="0" y="1815084"/>
                </a:lnTo>
                <a:lnTo>
                  <a:pt x="734567" y="1815084"/>
                </a:lnTo>
                <a:lnTo>
                  <a:pt x="734567" y="0"/>
                </a:lnTo>
                <a:close/>
              </a:path>
            </a:pathLst>
          </a:custGeom>
          <a:solidFill>
            <a:srgbClr val="FFFFFF"/>
          </a:solidFill>
        </p:spPr>
        <p:txBody>
          <a:bodyPr wrap="square" lIns="0" tIns="0" rIns="0" bIns="0" rtlCol="0"/>
          <a:lstStyle/>
          <a:p/>
        </p:txBody>
      </p:sp>
      <p:sp>
        <p:nvSpPr>
          <p:cNvPr id="38" name="object 38"/>
          <p:cNvSpPr/>
          <p:nvPr/>
        </p:nvSpPr>
        <p:spPr>
          <a:xfrm>
            <a:off x="4051299" y="7197852"/>
            <a:ext cx="779145" cy="1815464"/>
          </a:xfrm>
          <a:custGeom>
            <a:avLst/>
            <a:gdLst/>
            <a:ahLst/>
            <a:cxnLst/>
            <a:rect l="l" t="t" r="r" b="b"/>
            <a:pathLst>
              <a:path w="779145" h="1815465">
                <a:moveTo>
                  <a:pt x="778764" y="0"/>
                </a:moveTo>
                <a:lnTo>
                  <a:pt x="0" y="0"/>
                </a:lnTo>
                <a:lnTo>
                  <a:pt x="0" y="1815084"/>
                </a:lnTo>
                <a:lnTo>
                  <a:pt x="778764" y="1815084"/>
                </a:lnTo>
                <a:lnTo>
                  <a:pt x="778764" y="0"/>
                </a:lnTo>
                <a:close/>
              </a:path>
            </a:pathLst>
          </a:custGeom>
          <a:solidFill>
            <a:srgbClr val="FFFFFF"/>
          </a:solidFill>
        </p:spPr>
        <p:txBody>
          <a:bodyPr wrap="square" lIns="0" tIns="0" rIns="0" bIns="0" rtlCol="0"/>
          <a:lstStyle/>
          <a:p/>
        </p:txBody>
      </p:sp>
      <p:sp>
        <p:nvSpPr>
          <p:cNvPr id="39" name="object 39"/>
          <p:cNvSpPr/>
          <p:nvPr/>
        </p:nvSpPr>
        <p:spPr>
          <a:xfrm>
            <a:off x="4830064" y="7197852"/>
            <a:ext cx="1152525" cy="1815464"/>
          </a:xfrm>
          <a:custGeom>
            <a:avLst/>
            <a:gdLst/>
            <a:ahLst/>
            <a:cxnLst/>
            <a:rect l="l" t="t" r="r" b="b"/>
            <a:pathLst>
              <a:path w="1152525" h="1815465">
                <a:moveTo>
                  <a:pt x="1152143" y="0"/>
                </a:moveTo>
                <a:lnTo>
                  <a:pt x="0" y="0"/>
                </a:lnTo>
                <a:lnTo>
                  <a:pt x="0" y="1815084"/>
                </a:lnTo>
                <a:lnTo>
                  <a:pt x="1152143" y="1815084"/>
                </a:lnTo>
                <a:lnTo>
                  <a:pt x="1152143" y="0"/>
                </a:lnTo>
                <a:close/>
              </a:path>
            </a:pathLst>
          </a:custGeom>
          <a:solidFill>
            <a:srgbClr val="FFFFFF"/>
          </a:solidFill>
        </p:spPr>
        <p:txBody>
          <a:bodyPr wrap="square" lIns="0" tIns="0" rIns="0" bIns="0" rtlCol="0"/>
          <a:lstStyle/>
          <a:p/>
        </p:txBody>
      </p:sp>
      <p:graphicFrame>
        <p:nvGraphicFramePr>
          <p:cNvPr id="40" name="object 40"/>
          <p:cNvGraphicFramePr>
            <a:graphicFrameLocks noGrp="1"/>
          </p:cNvGraphicFramePr>
          <p:nvPr>
            <p:custDataLst>
              <p:tags r:id="rId4"/>
            </p:custDataLst>
          </p:nvPr>
        </p:nvGraphicFramePr>
        <p:xfrm>
          <a:off x="1448308" y="7292340"/>
          <a:ext cx="4526915" cy="1730655"/>
        </p:xfrm>
        <a:graphic>
          <a:graphicData uri="http://schemas.openxmlformats.org/drawingml/2006/table">
            <a:tbl>
              <a:tblPr firstRow="1" bandRow="1">
                <a:tableStyleId>{2D5ABB26-0587-4C30-8999-92F81FD0307C}</a:tableStyleId>
              </a:tblPr>
              <a:tblGrid>
                <a:gridCol w="1400810"/>
                <a:gridCol w="460375"/>
                <a:gridCol w="735330"/>
                <a:gridCol w="777875"/>
                <a:gridCol w="1152525"/>
              </a:tblGrid>
              <a:tr h="243840">
                <a:tc>
                  <a:txBody>
                    <a:bodyPr/>
                    <a:lstStyle/>
                    <a:p>
                      <a:pPr marL="1270" algn="ctr">
                        <a:lnSpc>
                          <a:spcPct val="100000"/>
                        </a:lnSpc>
                        <a:spcBef>
                          <a:spcPts val="290"/>
                        </a:spcBef>
                      </a:pPr>
                      <a:r>
                        <a:rPr lang="en-US" sz="800" b="1">
                          <a:latin typeface="微软雅黑" panose="020B0503020204020204" charset="-122"/>
                          <a:ea typeface="微软雅黑" panose="020B0503020204020204" charset="-122"/>
                          <a:cs typeface="宋体" panose="02010600030101010101" pitchFamily="2" charset="-122"/>
                          <a:sym typeface="+mn-ea"/>
                        </a:rPr>
                        <a:t>items</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29540">
                        <a:lnSpc>
                          <a:spcPct val="100000"/>
                        </a:lnSpc>
                        <a:spcBef>
                          <a:spcPts val="195"/>
                        </a:spcBef>
                      </a:pPr>
                      <a:r>
                        <a:rPr lang="en-US" sz="800" dirty="0">
                          <a:latin typeface="微软雅黑" panose="020B0503020204020204" charset="-122"/>
                          <a:ea typeface="微软雅黑" panose="020B0503020204020204" charset="-122"/>
                          <a:cs typeface="宋体" panose="02010600030101010101" pitchFamily="2" charset="-122"/>
                        </a:rPr>
                        <a:t>QTY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14300">
                        <a:lnSpc>
                          <a:spcPct val="100000"/>
                        </a:lnSpc>
                        <a:spcBef>
                          <a:spcPts val="195"/>
                        </a:spcBef>
                      </a:pPr>
                      <a:r>
                        <a:rPr lang="en-US" sz="800" dirty="0">
                          <a:latin typeface="微软雅黑" panose="020B0503020204020204" charset="-122"/>
                          <a:ea typeface="微软雅黑" panose="020B0503020204020204" charset="-122"/>
                          <a:cs typeface="微软雅黑" panose="020B0503020204020204" charset="-122"/>
                        </a:rPr>
                        <a:t>D</a:t>
                      </a:r>
                      <a:r>
                        <a:rPr sz="800" dirty="0">
                          <a:latin typeface="微软雅黑" panose="020B0503020204020204" charset="-122"/>
                          <a:ea typeface="微软雅黑" panose="020B0503020204020204" charset="-122"/>
                          <a:cs typeface="微软雅黑" panose="020B0503020204020204" charset="-122"/>
                        </a:rPr>
                        <a:t>iameter of screw</a:t>
                      </a:r>
                      <a:r>
                        <a:rPr lang="en-US" sz="800" dirty="0">
                          <a:latin typeface="微软雅黑" panose="020B0503020204020204" charset="-122"/>
                          <a:ea typeface="微软雅黑" panose="020B0503020204020204" charset="-122"/>
                          <a:cs typeface="微软雅黑" panose="020B0503020204020204" charset="-122"/>
                        </a:rPr>
                        <a:t> </a:t>
                      </a:r>
                      <a:r>
                        <a:rPr sz="800" spc="-5" dirty="0">
                          <a:latin typeface="微软雅黑" panose="020B0503020204020204" charset="-122"/>
                          <a:ea typeface="微软雅黑" panose="020B0503020204020204" charset="-122"/>
                          <a:cs typeface="微软雅黑" panose="020B0503020204020204" charset="-122"/>
                        </a:rPr>
                        <a:t>mm</a:t>
                      </a:r>
                      <a:endParaRPr sz="800" spc="-5"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60655">
                        <a:lnSpc>
                          <a:spcPct val="100000"/>
                        </a:lnSpc>
                        <a:spcBef>
                          <a:spcPts val="195"/>
                        </a:spcBef>
                      </a:pPr>
                      <a:r>
                        <a:rPr lang="en-US" sz="800" dirty="0">
                          <a:latin typeface="微软雅黑" panose="020B0503020204020204" charset="-122"/>
                          <a:ea typeface="微软雅黑" panose="020B0503020204020204" charset="-122"/>
                          <a:cs typeface="微软雅黑" panose="020B0503020204020204" charset="-122"/>
                          <a:sym typeface="+mn-ea"/>
                        </a:rPr>
                        <a:t>T</a:t>
                      </a:r>
                      <a:r>
                        <a:rPr sz="800" dirty="0">
                          <a:latin typeface="微软雅黑" panose="020B0503020204020204" charset="-122"/>
                          <a:ea typeface="微软雅黑" panose="020B0503020204020204" charset="-122"/>
                          <a:cs typeface="微软雅黑" panose="020B0503020204020204" charset="-122"/>
                          <a:sym typeface="+mn-ea"/>
                        </a:rPr>
                        <a:t>orque</a:t>
                      </a:r>
                      <a:r>
                        <a:rPr sz="800" spc="-15" dirty="0">
                          <a:latin typeface="微软雅黑" panose="020B0503020204020204" charset="-122"/>
                          <a:ea typeface="微软雅黑" panose="020B0503020204020204" charset="-122"/>
                          <a:cs typeface="微软雅黑" panose="020B0503020204020204" charset="-122"/>
                          <a:sym typeface="+mn-ea"/>
                        </a:rPr>
                        <a:t> </a:t>
                      </a:r>
                      <a:r>
                        <a:rPr sz="800" spc="-5" dirty="0">
                          <a:latin typeface="微软雅黑" panose="020B0503020204020204" charset="-122"/>
                          <a:ea typeface="微软雅黑" panose="020B0503020204020204" charset="-122"/>
                          <a:cs typeface="微软雅黑" panose="020B0503020204020204" charset="-122"/>
                          <a:sym typeface="+mn-ea"/>
                        </a:rPr>
                        <a:t>N.m</a:t>
                      </a:r>
                      <a:endParaRPr sz="800"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05" algn="ctr">
                        <a:lnSpc>
                          <a:spcPct val="100000"/>
                        </a:lnSpc>
                        <a:spcBef>
                          <a:spcPts val="195"/>
                        </a:spcBef>
                      </a:pPr>
                      <a:r>
                        <a:rPr lang="en-US" sz="800" dirty="0">
                          <a:latin typeface="微软雅黑" panose="020B0503020204020204" charset="-122"/>
                          <a:ea typeface="微软雅黑" panose="020B0503020204020204" charset="-122"/>
                          <a:cs typeface="宋体" panose="02010600030101010101" pitchFamily="2" charset="-122"/>
                        </a:rPr>
                        <a:t>Note</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12725">
                <a:tc>
                  <a:txBody>
                    <a:bodyPr/>
                    <a:lstStyle/>
                    <a:p>
                      <a:pPr marL="19685">
                        <a:lnSpc>
                          <a:spcPct val="100000"/>
                        </a:lnSpc>
                        <a:spcBef>
                          <a:spcPts val="290"/>
                        </a:spcBef>
                      </a:pPr>
                      <a:r>
                        <a:rPr sz="800" dirty="0">
                          <a:solidFill>
                            <a:schemeClr val="tx1"/>
                          </a:solidFill>
                          <a:latin typeface="微软雅黑" panose="020B0503020204020204" charset="-122"/>
                          <a:ea typeface="微软雅黑" panose="020B0503020204020204" charset="-122"/>
                          <a:cs typeface="宋体" panose="02010600030101010101" pitchFamily="2" charset="-122"/>
                        </a:rPr>
                        <a:t>cylinder head stud</a:t>
                      </a:r>
                      <a:endParaRPr sz="800" dirty="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290"/>
                        </a:spcBef>
                      </a:pPr>
                      <a:r>
                        <a:rPr lang="en-US" sz="800" dirty="0">
                          <a:latin typeface="微软雅黑" panose="020B0503020204020204" charset="-122"/>
                          <a:ea typeface="微软雅黑" panose="020B0503020204020204" charset="-122"/>
                          <a:cs typeface="宋体" panose="02010600030101010101" pitchFamily="2" charset="-122"/>
                        </a:rPr>
                        <a:t>4</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290"/>
                        </a:spcBef>
                      </a:pPr>
                      <a:r>
                        <a:rPr sz="800" spc="-5" dirty="0">
                          <a:latin typeface="微软雅黑" panose="020B0503020204020204" charset="-122"/>
                          <a:ea typeface="微软雅黑" panose="020B0503020204020204" charset="-122"/>
                          <a:cs typeface="宋体" panose="02010600030101010101" pitchFamily="2" charset="-122"/>
                        </a:rPr>
                        <a:t>10</a:t>
                      </a:r>
                      <a:endParaRPr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8415" algn="ctr">
                        <a:lnSpc>
                          <a:spcPct val="100000"/>
                        </a:lnSpc>
                        <a:spcBef>
                          <a:spcPts val="290"/>
                        </a:spcBef>
                      </a:pPr>
                      <a:r>
                        <a:rPr lang="en-US" sz="800">
                          <a:latin typeface="微软雅黑" panose="020B0503020204020204" charset="-122"/>
                          <a:ea typeface="微软雅黑" panose="020B0503020204020204" charset="-122"/>
                          <a:cs typeface="宋体" panose="02010600030101010101" pitchFamily="2" charset="-122"/>
                        </a:rPr>
                        <a:t>55-60</a:t>
                      </a:r>
                      <a:endParaRPr lang="en-US"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290"/>
                        </a:spcBef>
                      </a:pPr>
                      <a:r>
                        <a:rPr sz="800" dirty="0">
                          <a:latin typeface="微软雅黑" panose="020B0503020204020204" charset="-122"/>
                          <a:ea typeface="微软雅黑" panose="020B0503020204020204" charset="-122"/>
                          <a:cs typeface="宋体" panose="02010600030101010101" pitchFamily="2" charset="-122"/>
                        </a:rPr>
                        <a:t>Oil on thread and end face</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12400">
                <a:tc>
                  <a:txBody>
                    <a:bodyPr/>
                    <a:lstStyle/>
                    <a:p>
                      <a:pPr marL="19685">
                        <a:lnSpc>
                          <a:spcPct val="100000"/>
                        </a:lnSpc>
                        <a:spcBef>
                          <a:spcPts val="290"/>
                        </a:spcBef>
                      </a:pPr>
                      <a:r>
                        <a:rPr sz="800" dirty="0">
                          <a:solidFill>
                            <a:schemeClr val="tx1"/>
                          </a:solidFill>
                          <a:latin typeface="微软雅黑" panose="020B0503020204020204" charset="-122"/>
                          <a:ea typeface="微软雅黑" panose="020B0503020204020204" charset="-122"/>
                          <a:cs typeface="宋体" panose="02010600030101010101" pitchFamily="2" charset="-122"/>
                        </a:rPr>
                        <a:t>cylinder head stud</a:t>
                      </a:r>
                      <a:endParaRPr sz="800" dirty="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290"/>
                        </a:spcBef>
                      </a:pPr>
                      <a:r>
                        <a:rPr lang="en-US" sz="800" dirty="0">
                          <a:latin typeface="微软雅黑" panose="020B0503020204020204" charset="-122"/>
                          <a:ea typeface="微软雅黑" panose="020B0503020204020204" charset="-122"/>
                          <a:cs typeface="宋体" panose="02010600030101010101" pitchFamily="2" charset="-122"/>
                        </a:rPr>
                        <a:t>4</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290"/>
                        </a:spcBef>
                      </a:pPr>
                      <a:r>
                        <a:rPr sz="800" dirty="0">
                          <a:latin typeface="微软雅黑" panose="020B0503020204020204" charset="-122"/>
                          <a:ea typeface="微软雅黑" panose="020B0503020204020204" charset="-122"/>
                          <a:cs typeface="宋体" panose="02010600030101010101" pitchFamily="2" charset="-122"/>
                        </a:rPr>
                        <a:t>6</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8415" algn="ctr">
                        <a:lnSpc>
                          <a:spcPct val="100000"/>
                        </a:lnSpc>
                        <a:spcBef>
                          <a:spcPts val="290"/>
                        </a:spcBef>
                      </a:pPr>
                      <a:r>
                        <a:rPr lang="en-US" sz="800" dirty="0">
                          <a:latin typeface="微软雅黑" panose="020B0503020204020204" charset="-122"/>
                          <a:ea typeface="微软雅黑" panose="020B0503020204020204" charset="-122"/>
                          <a:cs typeface="宋体" panose="02010600030101010101" pitchFamily="2" charset="-122"/>
                        </a:rPr>
                        <a:t>11-13</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12090">
                <a:tc>
                  <a:txBody>
                    <a:bodyPr/>
                    <a:lstStyle/>
                    <a:p>
                      <a:pPr>
                        <a:lnSpc>
                          <a:spcPct val="100000"/>
                        </a:lnSpc>
                        <a:spcBef>
                          <a:spcPts val="30"/>
                        </a:spcBef>
                      </a:pPr>
                      <a:r>
                        <a:rPr sz="800" dirty="0">
                          <a:solidFill>
                            <a:schemeClr val="tx1"/>
                          </a:solidFill>
                          <a:latin typeface="微软雅黑" panose="020B0503020204020204" charset="-122"/>
                          <a:ea typeface="微软雅黑" panose="020B0503020204020204" charset="-122"/>
                          <a:cs typeface="宋体" panose="02010600030101010101" pitchFamily="2" charset="-122"/>
                        </a:rPr>
                        <a:t>Camshaft support bolt</a:t>
                      </a:r>
                      <a:endParaRPr sz="800" dirty="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30"/>
                        </a:spcBef>
                      </a:pPr>
                      <a:r>
                        <a:rPr lang="en-US" sz="800">
                          <a:latin typeface="微软雅黑" panose="020B0503020204020204" charset="-122"/>
                          <a:ea typeface="微软雅黑" panose="020B0503020204020204" charset="-122"/>
                          <a:cs typeface="宋体" panose="02010600030101010101" pitchFamily="2" charset="-122"/>
                        </a:rPr>
                        <a:t>8</a:t>
                      </a:r>
                      <a:endParaRPr lang="en-US"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30"/>
                        </a:spcBef>
                      </a:pPr>
                      <a:r>
                        <a:rPr sz="800" dirty="0">
                          <a:latin typeface="微软雅黑" panose="020B0503020204020204" charset="-122"/>
                          <a:ea typeface="微软雅黑" panose="020B0503020204020204" charset="-122"/>
                          <a:cs typeface="宋体" panose="02010600030101010101" pitchFamily="2" charset="-122"/>
                        </a:rPr>
                        <a:t>6</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30"/>
                        </a:spcBef>
                      </a:pPr>
                      <a:r>
                        <a:rPr sz="800" spc="-5" dirty="0">
                          <a:latin typeface="微软雅黑" panose="020B0503020204020204" charset="-122"/>
                          <a:ea typeface="微软雅黑" panose="020B0503020204020204" charset="-122"/>
                          <a:cs typeface="宋体" panose="02010600030101010101" pitchFamily="2" charset="-122"/>
                        </a:rPr>
                        <a:t>1</a:t>
                      </a:r>
                      <a:r>
                        <a:rPr lang="en-US" sz="800" spc="-5" dirty="0">
                          <a:latin typeface="微软雅黑" panose="020B0503020204020204" charset="-122"/>
                          <a:ea typeface="微软雅黑" panose="020B0503020204020204" charset="-122"/>
                          <a:cs typeface="宋体" panose="02010600030101010101" pitchFamily="2" charset="-122"/>
                        </a:rPr>
                        <a:t>1-13</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marR="9525" algn="ctr">
                        <a:lnSpc>
                          <a:spcPct val="100000"/>
                        </a:lnSpc>
                        <a:spcBef>
                          <a:spcPts val="530"/>
                        </a:spcBef>
                      </a:pPr>
                      <a:endParaRPr sz="800"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12400">
                <a:tc>
                  <a:txBody>
                    <a:bodyPr/>
                    <a:lstStyle/>
                    <a:p>
                      <a:pPr marL="19685">
                        <a:lnSpc>
                          <a:spcPct val="100000"/>
                        </a:lnSpc>
                        <a:spcBef>
                          <a:spcPts val="290"/>
                        </a:spcBef>
                      </a:pPr>
                      <a:r>
                        <a:rPr sz="800" dirty="0">
                          <a:solidFill>
                            <a:schemeClr val="tx1"/>
                          </a:solidFill>
                          <a:latin typeface="微软雅黑" panose="020B0503020204020204" charset="-122"/>
                          <a:ea typeface="微软雅黑" panose="020B0503020204020204" charset="-122"/>
                          <a:cs typeface="宋体" panose="02010600030101010101" pitchFamily="2" charset="-122"/>
                        </a:rPr>
                        <a:t>Cylinder head bolt</a:t>
                      </a:r>
                      <a:endParaRPr sz="800" dirty="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290"/>
                        </a:spcBef>
                      </a:pPr>
                      <a:r>
                        <a:rPr lang="en-US" sz="800" dirty="0">
                          <a:latin typeface="微软雅黑" panose="020B0503020204020204" charset="-122"/>
                          <a:ea typeface="微软雅黑" panose="020B0503020204020204" charset="-122"/>
                          <a:cs typeface="宋体" panose="02010600030101010101" pitchFamily="2" charset="-122"/>
                        </a:rPr>
                        <a:t>6</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290"/>
                        </a:spcBef>
                      </a:pPr>
                      <a:r>
                        <a:rPr sz="800" dirty="0">
                          <a:latin typeface="微软雅黑" panose="020B0503020204020204" charset="-122"/>
                          <a:ea typeface="微软雅黑" panose="020B0503020204020204" charset="-122"/>
                          <a:cs typeface="宋体" panose="02010600030101010101" pitchFamily="2" charset="-122"/>
                        </a:rPr>
                        <a:t>6</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8415" algn="ctr">
                        <a:lnSpc>
                          <a:spcPct val="100000"/>
                        </a:lnSpc>
                        <a:spcBef>
                          <a:spcPts val="290"/>
                        </a:spcBef>
                      </a:pPr>
                      <a:r>
                        <a:rPr sz="800" spc="-5" dirty="0">
                          <a:latin typeface="微软雅黑" panose="020B0503020204020204" charset="-122"/>
                          <a:ea typeface="微软雅黑" panose="020B0503020204020204" charset="-122"/>
                          <a:cs typeface="宋体" panose="02010600030101010101" pitchFamily="2" charset="-122"/>
                        </a:rPr>
                        <a:t>10</a:t>
                      </a:r>
                      <a:r>
                        <a:rPr lang="en-US" sz="800" spc="-5" dirty="0">
                          <a:latin typeface="微软雅黑" panose="020B0503020204020204" charset="-122"/>
                          <a:ea typeface="微软雅黑" panose="020B0503020204020204" charset="-122"/>
                          <a:cs typeface="宋体" panose="02010600030101010101" pitchFamily="2" charset="-122"/>
                        </a:rPr>
                        <a:t>-12</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12400">
                <a:tc>
                  <a:txBody>
                    <a:bodyPr/>
                    <a:lstStyle/>
                    <a:p>
                      <a:pPr marL="19685">
                        <a:lnSpc>
                          <a:spcPct val="100000"/>
                        </a:lnSpc>
                        <a:spcBef>
                          <a:spcPts val="290"/>
                        </a:spcBef>
                      </a:pPr>
                      <a:r>
                        <a:rPr sz="800" dirty="0">
                          <a:solidFill>
                            <a:schemeClr val="tx1"/>
                          </a:solidFill>
                          <a:latin typeface="微软雅黑" panose="020B0503020204020204" charset="-122"/>
                          <a:ea typeface="微软雅黑" panose="020B0503020204020204" charset="-122"/>
                          <a:cs typeface="宋体" panose="02010600030101010101" pitchFamily="2" charset="-122"/>
                        </a:rPr>
                        <a:t>Tensioner bolt</a:t>
                      </a:r>
                      <a:endParaRPr sz="800" dirty="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290"/>
                        </a:spcBef>
                      </a:pPr>
                      <a:r>
                        <a:rPr sz="800" dirty="0">
                          <a:latin typeface="微软雅黑" panose="020B0503020204020204" charset="-122"/>
                          <a:ea typeface="微软雅黑" panose="020B0503020204020204" charset="-122"/>
                          <a:cs typeface="宋体" panose="02010600030101010101" pitchFamily="2" charset="-122"/>
                        </a:rPr>
                        <a:t>2</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290"/>
                        </a:spcBef>
                      </a:pPr>
                      <a:r>
                        <a:rPr sz="800" dirty="0">
                          <a:latin typeface="微软雅黑" panose="020B0503020204020204" charset="-122"/>
                          <a:ea typeface="微软雅黑" panose="020B0503020204020204" charset="-122"/>
                          <a:cs typeface="宋体" panose="02010600030101010101" pitchFamily="2" charset="-122"/>
                        </a:rPr>
                        <a:t>6</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8415" algn="ctr">
                        <a:lnSpc>
                          <a:spcPct val="100000"/>
                        </a:lnSpc>
                        <a:spcBef>
                          <a:spcPts val="290"/>
                        </a:spcBef>
                      </a:pPr>
                      <a:r>
                        <a:rPr sz="800" spc="-5" dirty="0">
                          <a:latin typeface="微软雅黑" panose="020B0503020204020204" charset="-122"/>
                          <a:ea typeface="微软雅黑" panose="020B0503020204020204" charset="-122"/>
                          <a:cs typeface="宋体" panose="02010600030101010101" pitchFamily="2" charset="-122"/>
                        </a:rPr>
                        <a:t>1</a:t>
                      </a:r>
                      <a:r>
                        <a:rPr lang="en-US" sz="800" spc="-5" dirty="0">
                          <a:latin typeface="微软雅黑" panose="020B0503020204020204" charset="-122"/>
                          <a:ea typeface="微软雅黑" panose="020B0503020204020204" charset="-122"/>
                          <a:cs typeface="宋体" panose="02010600030101010101" pitchFamily="2" charset="-122"/>
                        </a:rPr>
                        <a:t>1-13</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12400">
                <a:tc>
                  <a:txBody>
                    <a:bodyPr/>
                    <a:lstStyle/>
                    <a:p>
                      <a:pPr marL="19685">
                        <a:lnSpc>
                          <a:spcPct val="100000"/>
                        </a:lnSpc>
                        <a:spcBef>
                          <a:spcPts val="280"/>
                        </a:spcBef>
                      </a:pPr>
                      <a:r>
                        <a:rPr lang="zh-CN" sz="800">
                          <a:latin typeface="微软雅黑" panose="020B0503020204020204" charset="-122"/>
                          <a:ea typeface="微软雅黑" panose="020B0503020204020204" charset="-122"/>
                        </a:rPr>
                        <a:t>Tensioner bolt plug</a:t>
                      </a:r>
                      <a:endParaRPr lang="zh-CN" sz="800">
                        <a:latin typeface="微软雅黑" panose="020B0503020204020204" charset="-122"/>
                        <a:ea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280"/>
                        </a:spcBef>
                      </a:pPr>
                      <a:r>
                        <a:rPr lang="en-US" sz="800" dirty="0">
                          <a:latin typeface="微软雅黑" panose="020B0503020204020204" charset="-122"/>
                          <a:ea typeface="微软雅黑" panose="020B0503020204020204" charset="-122"/>
                        </a:rPr>
                        <a:t>1</a:t>
                      </a:r>
                      <a:endParaRPr lang="en-US" sz="800" dirty="0">
                        <a:latin typeface="微软雅黑" panose="020B0503020204020204" charset="-122"/>
                        <a:ea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280"/>
                        </a:spcBef>
                      </a:pPr>
                      <a:r>
                        <a:rPr lang="en-US" sz="800" dirty="0">
                          <a:latin typeface="微软雅黑" panose="020B0503020204020204" charset="-122"/>
                          <a:ea typeface="微软雅黑" panose="020B0503020204020204" charset="-122"/>
                        </a:rPr>
                        <a:t>8</a:t>
                      </a:r>
                      <a:endParaRPr lang="en-US" sz="800" dirty="0">
                        <a:latin typeface="微软雅黑" panose="020B0503020204020204" charset="-122"/>
                        <a:ea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280"/>
                        </a:spcBef>
                      </a:pPr>
                      <a:r>
                        <a:rPr lang="en-US" sz="800" spc="-5" dirty="0">
                          <a:latin typeface="微软雅黑" panose="020B0503020204020204" charset="-122"/>
                          <a:ea typeface="微软雅黑" panose="020B0503020204020204" charset="-122"/>
                        </a:rPr>
                        <a:t>7-9</a:t>
                      </a:r>
                      <a:endParaRPr lang="en-US" sz="800" spc="-5" dirty="0">
                        <a:latin typeface="微软雅黑" panose="020B0503020204020204" charset="-122"/>
                        <a:ea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12400">
                <a:tc>
                  <a:txBody>
                    <a:bodyPr/>
                    <a:lstStyle/>
                    <a:p>
                      <a:pPr marL="19685">
                        <a:lnSpc>
                          <a:spcPct val="100000"/>
                        </a:lnSpc>
                        <a:spcBef>
                          <a:spcPts val="290"/>
                        </a:spcBef>
                      </a:pPr>
                      <a:r>
                        <a:rPr sz="800" dirty="0">
                          <a:solidFill>
                            <a:schemeClr val="tx1"/>
                          </a:solidFill>
                          <a:latin typeface="微软雅黑" panose="020B0503020204020204" charset="-122"/>
                          <a:ea typeface="微软雅黑" panose="020B0503020204020204" charset="-122"/>
                          <a:cs typeface="宋体" panose="02010600030101010101" pitchFamily="2" charset="-122"/>
                        </a:rPr>
                        <a:t>Exhaust camshaft pressure reducing valve bolt</a:t>
                      </a:r>
                      <a:endParaRPr sz="800" dirty="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290"/>
                        </a:spcBef>
                      </a:pPr>
                      <a:r>
                        <a:rPr lang="en-US" sz="800" dirty="0">
                          <a:solidFill>
                            <a:schemeClr val="tx1"/>
                          </a:solidFill>
                          <a:latin typeface="微软雅黑" panose="020B0503020204020204" charset="-122"/>
                          <a:ea typeface="微软雅黑" panose="020B0503020204020204" charset="-122"/>
                          <a:cs typeface="宋体" panose="02010600030101010101" pitchFamily="2" charset="-122"/>
                        </a:rPr>
                        <a:t>1</a:t>
                      </a:r>
                      <a:endParaRPr lang="en-US" sz="800" dirty="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290"/>
                        </a:spcBef>
                      </a:pPr>
                      <a:r>
                        <a:rPr lang="en-US" sz="800" dirty="0">
                          <a:solidFill>
                            <a:schemeClr val="tx1"/>
                          </a:solidFill>
                          <a:latin typeface="微软雅黑" panose="020B0503020204020204" charset="-122"/>
                          <a:ea typeface="微软雅黑" panose="020B0503020204020204" charset="-122"/>
                          <a:cs typeface="宋体" panose="02010600030101010101" pitchFamily="2" charset="-122"/>
                        </a:rPr>
                        <a:t>6</a:t>
                      </a:r>
                      <a:endParaRPr lang="en-US" sz="800" dirty="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8415" algn="ctr">
                        <a:lnSpc>
                          <a:spcPct val="100000"/>
                        </a:lnSpc>
                        <a:spcBef>
                          <a:spcPts val="290"/>
                        </a:spcBef>
                      </a:pPr>
                      <a:r>
                        <a:rPr lang="en-US" sz="800" spc="-5" dirty="0">
                          <a:solidFill>
                            <a:schemeClr val="tx1"/>
                          </a:solidFill>
                          <a:latin typeface="微软雅黑" panose="020B0503020204020204" charset="-122"/>
                          <a:ea typeface="微软雅黑" panose="020B0503020204020204" charset="-122"/>
                          <a:cs typeface="宋体" panose="02010600030101010101" pitchFamily="2" charset="-122"/>
                        </a:rPr>
                        <a:t>10</a:t>
                      </a:r>
                      <a:endParaRPr lang="en-US" sz="800" spc="-5" dirty="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bl>
          </a:graphicData>
        </a:graphic>
      </p:graphicFrame>
      <p:sp>
        <p:nvSpPr>
          <p:cNvPr id="41" name="object 41"/>
          <p:cNvSpPr txBox="1"/>
          <p:nvPr/>
        </p:nvSpPr>
        <p:spPr>
          <a:xfrm>
            <a:off x="1438910" y="1960880"/>
            <a:ext cx="4544060" cy="466090"/>
          </a:xfrm>
          <a:prstGeom prst="rect">
            <a:avLst/>
          </a:prstGeom>
        </p:spPr>
        <p:txBody>
          <a:bodyPr vert="horz" wrap="square" lIns="0" tIns="59055" rIns="0" bIns="0" rtlCol="0">
            <a:spAutoFit/>
          </a:bodyPr>
          <a:lstStyle/>
          <a:p>
            <a:pPr marL="127635" indent="-114935">
              <a:lnSpc>
                <a:spcPct val="100000"/>
              </a:lnSpc>
              <a:spcBef>
                <a:spcPts val="295"/>
              </a:spcBef>
              <a:buSzPct val="89000"/>
              <a:buChar char="·"/>
              <a:tabLst>
                <a:tab pos="127635" algn="l"/>
              </a:tabLst>
            </a:pPr>
            <a:r>
              <a:rPr sz="800" dirty="0">
                <a:latin typeface="微软雅黑" panose="020B0503020204020204" charset="-122"/>
                <a:ea typeface="微软雅黑" panose="020B0503020204020204" charset="-122"/>
                <a:cs typeface="微软雅黑" panose="020B0503020204020204" charset="-122"/>
              </a:rPr>
              <a:t>Listed below are the specifications apply to the specified torque fasteners. Other should tighten to the above standard torque values. </a:t>
            </a:r>
            <a:endParaRPr sz="800" dirty="0">
              <a:latin typeface="微软雅黑" panose="020B0503020204020204" charset="-122"/>
              <a:ea typeface="微软雅黑" panose="020B0503020204020204" charset="-122"/>
              <a:cs typeface="微软雅黑" panose="020B0503020204020204" charset="-122"/>
            </a:endParaRPr>
          </a:p>
          <a:p>
            <a:pPr marL="127635" indent="-114935">
              <a:lnSpc>
                <a:spcPct val="100000"/>
              </a:lnSpc>
              <a:spcBef>
                <a:spcPts val="295"/>
              </a:spcBef>
              <a:buSzPct val="89000"/>
              <a:buChar char="·"/>
              <a:tabLst>
                <a:tab pos="127635" algn="l"/>
              </a:tabLst>
            </a:pPr>
            <a:r>
              <a:rPr sz="800" dirty="0">
                <a:latin typeface="微软雅黑" panose="020B0503020204020204" charset="-122"/>
                <a:ea typeface="微软雅黑" panose="020B0503020204020204" charset="-122"/>
                <a:cs typeface="微软雅黑" panose="020B0503020204020204" charset="-122"/>
              </a:rPr>
              <a:t>The standard torque value</a:t>
            </a:r>
            <a:endParaRPr sz="800" dirty="0">
              <a:latin typeface="微软雅黑" panose="020B0503020204020204" charset="-122"/>
              <a:ea typeface="微软雅黑" panose="020B0503020204020204" charset="-122"/>
              <a:cs typeface="微软雅黑" panose="020B0503020204020204" charset="-122"/>
            </a:endParaRPr>
          </a:p>
        </p:txBody>
      </p:sp>
      <p:pic>
        <p:nvPicPr>
          <p:cNvPr id="42" name="图片 41" descr="图片4"/>
          <p:cNvPicPr>
            <a:picLocks noChangeAspect="1"/>
          </p:cNvPicPr>
          <p:nvPr/>
        </p:nvPicPr>
        <p:blipFill>
          <a:blip r:embed="rId5"/>
          <a:stretch>
            <a:fillRect/>
          </a:stretch>
        </p:blipFill>
        <p:spPr>
          <a:xfrm>
            <a:off x="1447165" y="1463040"/>
            <a:ext cx="1080000" cy="168108"/>
          </a:xfrm>
          <a:prstGeom prst="rect">
            <a:avLst/>
          </a:prstGeom>
        </p:spPr>
      </p:pic>
      <p:sp>
        <p:nvSpPr>
          <p:cNvPr id="3" name="object 5"/>
          <p:cNvSpPr/>
          <p:nvPr/>
        </p:nvSpPr>
        <p:spPr>
          <a:xfrm>
            <a:off x="720216" y="80467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5" name="文本框 4"/>
          <p:cNvSpPr txBox="1"/>
          <p:nvPr/>
        </p:nvSpPr>
        <p:spPr>
          <a:xfrm>
            <a:off x="728980"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13</a:t>
            </a:r>
            <a:endParaRPr lang="en-US" altLang="zh-CN" sz="1000">
              <a:solidFill>
                <a:schemeClr val="bg1"/>
              </a:solidFill>
              <a:latin typeface="黑体" panose="02010609060101010101" charset="-122"/>
              <a:ea typeface="黑体" panose="02010609060101010101" charset="-122"/>
            </a:endParaRPr>
          </a:p>
        </p:txBody>
      </p:sp>
      <p:sp>
        <p:nvSpPr>
          <p:cNvPr id="8" name="文本框 7"/>
          <p:cNvSpPr txBox="1"/>
          <p:nvPr/>
        </p:nvSpPr>
        <p:spPr>
          <a:xfrm>
            <a:off x="1455420" y="1704340"/>
            <a:ext cx="4527550" cy="147955"/>
          </a:xfrm>
          <a:prstGeom prst="rect">
            <a:avLst/>
          </a:prstGeom>
          <a:noFill/>
        </p:spPr>
        <p:txBody>
          <a:bodyPr wrap="square" lIns="36195" tIns="0" rIns="36195" bIns="0" rtlCol="0">
            <a:noAutofit/>
          </a:bodyPr>
          <a:p>
            <a:pPr algn="ctr" fontAlgn="auto">
              <a:lnSpc>
                <a:spcPct val="100000"/>
              </a:lnSpc>
              <a:spcBef>
                <a:spcPts val="400"/>
              </a:spcBef>
            </a:pPr>
            <a:r>
              <a:rPr sz="1000" b="1">
                <a:latin typeface="微软雅黑" panose="020B0503020204020204" charset="-122"/>
                <a:ea typeface="微软雅黑" panose="020B0503020204020204" charset="-122"/>
                <a:cs typeface="微软雅黑" panose="020B0503020204020204" charset="-122"/>
                <a:sym typeface="+mn-ea"/>
              </a:rPr>
              <a:t>Torque value - engine part</a:t>
            </a:r>
            <a:endParaRPr lang="zh-CN" altLang="en-US" sz="1000" b="1" dirty="0">
              <a:latin typeface="微软雅黑" panose="020B0503020204020204" charset="-122"/>
              <a:ea typeface="微软雅黑" panose="020B0503020204020204" charset="-122"/>
              <a:cs typeface="微软雅黑" panose="020B0503020204020204" charset="-122"/>
              <a:sym typeface="+mn-ea"/>
            </a:endParaRPr>
          </a:p>
        </p:txBody>
      </p:sp>
      <p:sp>
        <p:nvSpPr>
          <p:cNvPr id="17" name="object 17"/>
          <p:cNvSpPr txBox="1"/>
          <p:nvPr/>
        </p:nvSpPr>
        <p:spPr>
          <a:xfrm>
            <a:off x="1438910" y="7098030"/>
            <a:ext cx="2275840" cy="194945"/>
          </a:xfrm>
          <a:prstGeom prst="rect">
            <a:avLst/>
          </a:prstGeom>
        </p:spPr>
        <p:txBody>
          <a:bodyPr vert="horz" wrap="square" lIns="0" tIns="36195" rIns="0" bIns="36195" rtlCol="0" anchor="ctr" anchorCtr="0">
            <a:spAutoFit/>
          </a:bodyPr>
          <a:lstStyle/>
          <a:p>
            <a:pPr marL="12700">
              <a:lnSpc>
                <a:spcPct val="100000"/>
              </a:lnSpc>
              <a:spcBef>
                <a:spcPts val="105"/>
              </a:spcBef>
            </a:pPr>
            <a:r>
              <a:rPr sz="800" b="1" dirty="0">
                <a:latin typeface="微软雅黑" panose="020B0503020204020204" charset="-122"/>
                <a:ea typeface="微软雅黑" panose="020B0503020204020204" charset="-122"/>
                <a:cs typeface="宋体" panose="02010600030101010101" pitchFamily="2" charset="-122"/>
              </a:rPr>
              <a:t>Cylinder head and valve torque </a:t>
            </a:r>
            <a:endParaRPr lang="en-US" sz="800" b="1" dirty="0">
              <a:latin typeface="微软雅黑" panose="020B0503020204020204" charset="-122"/>
              <a:ea typeface="微软雅黑" panose="020B0503020204020204" charset="-122"/>
              <a:cs typeface="宋体" panose="02010600030101010101" pitchFamily="2" charset="-122"/>
            </a:endParaRPr>
          </a:p>
        </p:txBody>
      </p:sp>
      <p:sp>
        <p:nvSpPr>
          <p:cNvPr id="16" name="object 16"/>
          <p:cNvSpPr txBox="1"/>
          <p:nvPr/>
        </p:nvSpPr>
        <p:spPr>
          <a:xfrm>
            <a:off x="1438910" y="5742940"/>
            <a:ext cx="1863725" cy="135890"/>
          </a:xfrm>
          <a:prstGeom prst="rect">
            <a:avLst/>
          </a:prstGeom>
        </p:spPr>
        <p:txBody>
          <a:bodyPr vert="horz" wrap="square" lIns="0" tIns="13335" rIns="0" bIns="0" rtlCol="0">
            <a:spAutoFit/>
          </a:bodyPr>
          <a:lstStyle/>
          <a:p>
            <a:pPr marL="12700">
              <a:lnSpc>
                <a:spcPct val="100000"/>
              </a:lnSpc>
              <a:spcBef>
                <a:spcPts val="105"/>
              </a:spcBef>
            </a:pPr>
            <a:r>
              <a:rPr sz="800" b="1" dirty="0">
                <a:latin typeface="微软雅黑" panose="020B0503020204020204" charset="-122"/>
                <a:ea typeface="微软雅黑" panose="020B0503020204020204" charset="-122"/>
                <a:cs typeface="宋体" panose="02010600030101010101" pitchFamily="2" charset="-122"/>
              </a:rPr>
              <a:t>Cooling </a:t>
            </a:r>
            <a:r>
              <a:rPr lang="en-US" sz="800" b="1" dirty="0">
                <a:latin typeface="微软雅黑" panose="020B0503020204020204" charset="-122"/>
                <a:ea typeface="微软雅黑" panose="020B0503020204020204" charset="-122"/>
                <a:cs typeface="宋体" panose="02010600030101010101" pitchFamily="2" charset="-122"/>
              </a:rPr>
              <a:t>system </a:t>
            </a:r>
            <a:r>
              <a:rPr sz="800" b="1" dirty="0">
                <a:latin typeface="微软雅黑" panose="020B0503020204020204" charset="-122"/>
                <a:ea typeface="微软雅黑" panose="020B0503020204020204" charset="-122"/>
                <a:cs typeface="宋体" panose="02010600030101010101" pitchFamily="2" charset="-122"/>
              </a:rPr>
              <a:t>torque value</a:t>
            </a:r>
            <a:endParaRPr sz="800" b="1" dirty="0">
              <a:latin typeface="微软雅黑" panose="020B0503020204020204" charset="-122"/>
              <a:ea typeface="微软雅黑" panose="020B0503020204020204" charset="-122"/>
              <a:cs typeface="宋体" panose="02010600030101010101" pitchFamily="2" charset="-122"/>
            </a:endParaRPr>
          </a:p>
        </p:txBody>
      </p:sp>
      <p:sp>
        <p:nvSpPr>
          <p:cNvPr id="15" name="object 15"/>
          <p:cNvSpPr txBox="1"/>
          <p:nvPr/>
        </p:nvSpPr>
        <p:spPr>
          <a:xfrm>
            <a:off x="1444625" y="4125595"/>
            <a:ext cx="1073150" cy="135255"/>
          </a:xfrm>
          <a:prstGeom prst="rect">
            <a:avLst/>
          </a:prstGeom>
        </p:spPr>
        <p:txBody>
          <a:bodyPr vert="horz" wrap="square" lIns="0" tIns="12700" rIns="0" bIns="0" rtlCol="0">
            <a:spAutoFit/>
          </a:bodyPr>
          <a:lstStyle/>
          <a:p>
            <a:pPr marL="12700">
              <a:lnSpc>
                <a:spcPct val="100000"/>
              </a:lnSpc>
              <a:spcBef>
                <a:spcPts val="100"/>
              </a:spcBef>
            </a:pPr>
            <a:r>
              <a:rPr sz="800" b="1" dirty="0">
                <a:latin typeface="微软雅黑" panose="020B0503020204020204" charset="-122"/>
                <a:ea typeface="微软雅黑" panose="020B0503020204020204" charset="-122"/>
                <a:cs typeface="宋体" panose="02010600030101010101" pitchFamily="2" charset="-122"/>
              </a:rPr>
              <a:t>Engine torque value</a:t>
            </a:r>
            <a:endParaRPr sz="800" b="1" dirty="0">
              <a:latin typeface="微软雅黑" panose="020B0503020204020204" charset="-122"/>
              <a:ea typeface="微软雅黑" panose="020B0503020204020204" charset="-122"/>
              <a:cs typeface="宋体" panose="02010600030101010101" pitchFamily="2" charset="-122"/>
            </a:endParaRPr>
          </a:p>
        </p:txBody>
      </p:sp>
      <p:sp>
        <p:nvSpPr>
          <p:cNvPr id="6" name="object 13"/>
          <p:cNvSpPr txBox="1"/>
          <p:nvPr>
            <p:custDataLst>
              <p:tags r:id="rId6"/>
            </p:custDataLst>
          </p:nvPr>
        </p:nvSpPr>
        <p:spPr>
          <a:xfrm>
            <a:off x="575945" y="81705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37020" y="1088136"/>
            <a:ext cx="106680" cy="8498205"/>
          </a:xfrm>
          <a:custGeom>
            <a:avLst/>
            <a:gdLst/>
            <a:ahLst/>
            <a:cxnLst/>
            <a:rect l="l" t="t" r="r" b="b"/>
            <a:pathLst>
              <a:path w="106679" h="8498205">
                <a:moveTo>
                  <a:pt x="0" y="0"/>
                </a:moveTo>
                <a:lnTo>
                  <a:pt x="106679" y="0"/>
                </a:lnTo>
                <a:lnTo>
                  <a:pt x="106679" y="8497824"/>
                </a:lnTo>
                <a:lnTo>
                  <a:pt x="0" y="8497824"/>
                </a:lnTo>
                <a:lnTo>
                  <a:pt x="0" y="0"/>
                </a:lnTo>
                <a:close/>
              </a:path>
            </a:pathLst>
          </a:custGeom>
          <a:solidFill>
            <a:srgbClr val="EEEEEE"/>
          </a:solidFill>
        </p:spPr>
        <p:txBody>
          <a:bodyPr wrap="square" lIns="0" tIns="0" rIns="0" bIns="0" rtlCol="0"/>
          <a:lstStyle/>
          <a:p/>
        </p:txBody>
      </p:sp>
      <p:sp>
        <p:nvSpPr>
          <p:cNvPr id="3" name="object 3"/>
          <p:cNvSpPr/>
          <p:nvPr/>
        </p:nvSpPr>
        <p:spPr>
          <a:xfrm>
            <a:off x="705611" y="1088136"/>
            <a:ext cx="5925820" cy="8502650"/>
          </a:xfrm>
          <a:custGeom>
            <a:avLst/>
            <a:gdLst/>
            <a:ahLst/>
            <a:cxnLst/>
            <a:rect l="l" t="t" r="r" b="b"/>
            <a:pathLst>
              <a:path w="5925820" h="8502650">
                <a:moveTo>
                  <a:pt x="0" y="0"/>
                </a:moveTo>
                <a:lnTo>
                  <a:pt x="5925312" y="0"/>
                </a:lnTo>
                <a:lnTo>
                  <a:pt x="5925312" y="8502396"/>
                </a:lnTo>
                <a:lnTo>
                  <a:pt x="0" y="8502396"/>
                </a:lnTo>
                <a:lnTo>
                  <a:pt x="0" y="0"/>
                </a:lnTo>
                <a:close/>
              </a:path>
            </a:pathLst>
          </a:custGeom>
          <a:solidFill>
            <a:srgbClr val="EEEEEE"/>
          </a:solidFill>
        </p:spPr>
        <p:txBody>
          <a:bodyPr wrap="square" lIns="0" tIns="0" rIns="0" bIns="0" rtlCol="0"/>
          <a:lstStyle/>
          <a:p/>
        </p:txBody>
      </p:sp>
      <p:sp>
        <p:nvSpPr>
          <p:cNvPr id="4" name="object 4"/>
          <p:cNvSpPr/>
          <p:nvPr/>
        </p:nvSpPr>
        <p:spPr>
          <a:xfrm>
            <a:off x="1339595" y="1635252"/>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lstStyle/>
          <a:p/>
        </p:txBody>
      </p:sp>
      <p:sp>
        <p:nvSpPr>
          <p:cNvPr id="17" name="object 17"/>
          <p:cNvSpPr txBox="1"/>
          <p:nvPr/>
        </p:nvSpPr>
        <p:spPr>
          <a:xfrm>
            <a:off x="1473200" y="3667760"/>
            <a:ext cx="1910715" cy="135255"/>
          </a:xfrm>
          <a:prstGeom prst="rect">
            <a:avLst/>
          </a:prstGeom>
        </p:spPr>
        <p:txBody>
          <a:bodyPr vert="horz" wrap="square" lIns="0" tIns="12700" rIns="0" bIns="0" rtlCol="0">
            <a:spAutoFit/>
          </a:bodyPr>
          <a:lstStyle/>
          <a:p>
            <a:pPr marL="12700">
              <a:lnSpc>
                <a:spcPct val="100000"/>
              </a:lnSpc>
              <a:spcBef>
                <a:spcPts val="100"/>
              </a:spcBef>
            </a:pPr>
            <a:r>
              <a:rPr sz="800" b="1" dirty="0">
                <a:latin typeface="微软雅黑" panose="020B0503020204020204" charset="-122"/>
                <a:ea typeface="微软雅黑" panose="020B0503020204020204" charset="-122"/>
                <a:cs typeface="宋体" panose="02010600030101010101" pitchFamily="2" charset="-122"/>
              </a:rPr>
              <a:t>Magneto and starting clutch torque</a:t>
            </a:r>
            <a:endParaRPr sz="800" b="1" dirty="0">
              <a:latin typeface="微软雅黑" panose="020B0503020204020204" charset="-122"/>
              <a:ea typeface="微软雅黑" panose="020B0503020204020204" charset="-122"/>
              <a:cs typeface="宋体" panose="02010600030101010101" pitchFamily="2" charset="-122"/>
            </a:endParaRPr>
          </a:p>
        </p:txBody>
      </p:sp>
      <p:sp>
        <p:nvSpPr>
          <p:cNvPr id="19" name="object 19"/>
          <p:cNvSpPr txBox="1"/>
          <p:nvPr/>
        </p:nvSpPr>
        <p:spPr>
          <a:xfrm>
            <a:off x="1482725" y="5160010"/>
            <a:ext cx="1408430" cy="135890"/>
          </a:xfrm>
          <a:prstGeom prst="rect">
            <a:avLst/>
          </a:prstGeom>
        </p:spPr>
        <p:txBody>
          <a:bodyPr vert="horz" wrap="square" lIns="0" tIns="13335" rIns="0" bIns="0" rtlCol="0">
            <a:spAutoFit/>
          </a:bodyPr>
          <a:lstStyle/>
          <a:p>
            <a:pPr marL="12700">
              <a:lnSpc>
                <a:spcPct val="100000"/>
              </a:lnSpc>
              <a:spcBef>
                <a:spcPts val="105"/>
              </a:spcBef>
            </a:pPr>
            <a:r>
              <a:rPr sz="800" b="1" dirty="0">
                <a:latin typeface="微软雅黑" panose="020B0503020204020204" charset="-122"/>
                <a:ea typeface="微软雅黑" panose="020B0503020204020204" charset="-122"/>
                <a:cs typeface="宋体" panose="02010600030101010101" pitchFamily="2" charset="-122"/>
              </a:rPr>
              <a:t>Box and driveline torque</a:t>
            </a:r>
            <a:endParaRPr sz="800" b="1" dirty="0">
              <a:latin typeface="微软雅黑" panose="020B0503020204020204" charset="-122"/>
              <a:ea typeface="微软雅黑" panose="020B0503020204020204" charset="-122"/>
              <a:cs typeface="宋体" panose="02010600030101010101" pitchFamily="2" charset="-122"/>
            </a:endParaRPr>
          </a:p>
        </p:txBody>
      </p:sp>
      <p:graphicFrame>
        <p:nvGraphicFramePr>
          <p:cNvPr id="25" name="object 25"/>
          <p:cNvGraphicFramePr>
            <a:graphicFrameLocks noGrp="1"/>
          </p:cNvGraphicFramePr>
          <p:nvPr>
            <p:custDataLst>
              <p:tags r:id="rId1"/>
            </p:custDataLst>
          </p:nvPr>
        </p:nvGraphicFramePr>
        <p:xfrm>
          <a:off x="1482852" y="3852672"/>
          <a:ext cx="4546600" cy="1316990"/>
        </p:xfrm>
        <a:graphic>
          <a:graphicData uri="http://schemas.openxmlformats.org/drawingml/2006/table">
            <a:tbl>
              <a:tblPr firstRow="1" bandRow="1">
                <a:tableStyleId>{2D5ABB26-0587-4C30-8999-92F81FD0307C}</a:tableStyleId>
              </a:tblPr>
              <a:tblGrid>
                <a:gridCol w="1400810"/>
                <a:gridCol w="462279"/>
                <a:gridCol w="735330"/>
                <a:gridCol w="777875"/>
                <a:gridCol w="1154429"/>
              </a:tblGrid>
              <a:tr h="212400">
                <a:tc>
                  <a:txBody>
                    <a:bodyPr/>
                    <a:lstStyle/>
                    <a:p>
                      <a:pPr marL="4445" algn="ctr">
                        <a:lnSpc>
                          <a:spcPct val="100000"/>
                        </a:lnSpc>
                        <a:spcBef>
                          <a:spcPts val="350"/>
                        </a:spcBef>
                      </a:pPr>
                      <a:r>
                        <a:rPr lang="en-US" sz="800" b="1">
                          <a:latin typeface="微软雅黑" panose="020B0503020204020204" charset="-122"/>
                          <a:ea typeface="微软雅黑" panose="020B0503020204020204" charset="-122"/>
                          <a:cs typeface="宋体" panose="02010600030101010101" pitchFamily="2" charset="-122"/>
                          <a:sym typeface="+mn-ea"/>
                        </a:rPr>
                        <a:t>items</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29540">
                        <a:lnSpc>
                          <a:spcPct val="100000"/>
                        </a:lnSpc>
                        <a:spcBef>
                          <a:spcPts val="195"/>
                        </a:spcBef>
                      </a:pPr>
                      <a:r>
                        <a:rPr lang="en-US" sz="800" dirty="0">
                          <a:latin typeface="微软雅黑" panose="020B0503020204020204" charset="-122"/>
                          <a:ea typeface="微软雅黑" panose="020B0503020204020204" charset="-122"/>
                          <a:cs typeface="宋体" panose="02010600030101010101" pitchFamily="2" charset="-122"/>
                        </a:rPr>
                        <a:t>QTY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14300">
                        <a:lnSpc>
                          <a:spcPct val="100000"/>
                        </a:lnSpc>
                        <a:spcBef>
                          <a:spcPts val="195"/>
                        </a:spcBef>
                      </a:pPr>
                      <a:r>
                        <a:rPr lang="en-US" sz="800" dirty="0">
                          <a:latin typeface="微软雅黑" panose="020B0503020204020204" charset="-122"/>
                          <a:ea typeface="微软雅黑" panose="020B0503020204020204" charset="-122"/>
                          <a:cs typeface="微软雅黑" panose="020B0503020204020204" charset="-122"/>
                        </a:rPr>
                        <a:t>D</a:t>
                      </a:r>
                      <a:r>
                        <a:rPr sz="800" dirty="0">
                          <a:latin typeface="微软雅黑" panose="020B0503020204020204" charset="-122"/>
                          <a:ea typeface="微软雅黑" panose="020B0503020204020204" charset="-122"/>
                          <a:cs typeface="微软雅黑" panose="020B0503020204020204" charset="-122"/>
                        </a:rPr>
                        <a:t>iameter of screw</a:t>
                      </a:r>
                      <a:r>
                        <a:rPr lang="en-US" sz="800" dirty="0">
                          <a:latin typeface="微软雅黑" panose="020B0503020204020204" charset="-122"/>
                          <a:ea typeface="微软雅黑" panose="020B0503020204020204" charset="-122"/>
                          <a:cs typeface="微软雅黑" panose="020B0503020204020204" charset="-122"/>
                        </a:rPr>
                        <a:t> </a:t>
                      </a:r>
                      <a:r>
                        <a:rPr sz="800" spc="-5" dirty="0">
                          <a:latin typeface="微软雅黑" panose="020B0503020204020204" charset="-122"/>
                          <a:ea typeface="微软雅黑" panose="020B0503020204020204" charset="-122"/>
                          <a:cs typeface="微软雅黑" panose="020B0503020204020204" charset="-122"/>
                        </a:rPr>
                        <a:t>mm</a:t>
                      </a:r>
                      <a:endParaRPr sz="800" spc="-5"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60655">
                        <a:lnSpc>
                          <a:spcPct val="100000"/>
                        </a:lnSpc>
                        <a:spcBef>
                          <a:spcPts val="195"/>
                        </a:spcBef>
                      </a:pPr>
                      <a:r>
                        <a:rPr lang="en-US" sz="800" dirty="0">
                          <a:latin typeface="微软雅黑" panose="020B0503020204020204" charset="-122"/>
                          <a:ea typeface="微软雅黑" panose="020B0503020204020204" charset="-122"/>
                          <a:cs typeface="微软雅黑" panose="020B0503020204020204" charset="-122"/>
                          <a:sym typeface="+mn-ea"/>
                        </a:rPr>
                        <a:t>T</a:t>
                      </a:r>
                      <a:r>
                        <a:rPr sz="800" dirty="0">
                          <a:latin typeface="微软雅黑" panose="020B0503020204020204" charset="-122"/>
                          <a:ea typeface="微软雅黑" panose="020B0503020204020204" charset="-122"/>
                          <a:cs typeface="微软雅黑" panose="020B0503020204020204" charset="-122"/>
                          <a:sym typeface="+mn-ea"/>
                        </a:rPr>
                        <a:t>orque</a:t>
                      </a:r>
                      <a:r>
                        <a:rPr sz="800" spc="-15" dirty="0">
                          <a:latin typeface="微软雅黑" panose="020B0503020204020204" charset="-122"/>
                          <a:ea typeface="微软雅黑" panose="020B0503020204020204" charset="-122"/>
                          <a:cs typeface="微软雅黑" panose="020B0503020204020204" charset="-122"/>
                          <a:sym typeface="+mn-ea"/>
                        </a:rPr>
                        <a:t> </a:t>
                      </a:r>
                      <a:r>
                        <a:rPr sz="800" spc="-5" dirty="0">
                          <a:latin typeface="微软雅黑" panose="020B0503020204020204" charset="-122"/>
                          <a:ea typeface="微软雅黑" panose="020B0503020204020204" charset="-122"/>
                          <a:cs typeface="微软雅黑" panose="020B0503020204020204" charset="-122"/>
                          <a:sym typeface="+mn-ea"/>
                        </a:rPr>
                        <a:t>N.m</a:t>
                      </a:r>
                      <a:endParaRPr sz="800"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05" algn="ctr">
                        <a:lnSpc>
                          <a:spcPct val="100000"/>
                        </a:lnSpc>
                        <a:spcBef>
                          <a:spcPts val="195"/>
                        </a:spcBef>
                      </a:pPr>
                      <a:r>
                        <a:rPr lang="en-US" sz="800" dirty="0">
                          <a:latin typeface="微软雅黑" panose="020B0503020204020204" charset="-122"/>
                          <a:ea typeface="微软雅黑" panose="020B0503020204020204" charset="-122"/>
                          <a:cs typeface="宋体" panose="02010600030101010101" pitchFamily="2" charset="-122"/>
                        </a:rPr>
                        <a:t>Note</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12400">
                <a:tc>
                  <a:txBody>
                    <a:bodyPr/>
                    <a:lstStyle/>
                    <a:p>
                      <a:pPr marL="19685">
                        <a:lnSpc>
                          <a:spcPct val="100000"/>
                        </a:lnSpc>
                        <a:spcBef>
                          <a:spcPts val="340"/>
                        </a:spcBef>
                      </a:pPr>
                      <a:r>
                        <a:rPr sz="800" dirty="0">
                          <a:latin typeface="微软雅黑" panose="020B0503020204020204" charset="-122"/>
                          <a:ea typeface="微软雅黑" panose="020B0503020204020204" charset="-122"/>
                          <a:cs typeface="宋体" panose="02010600030101010101" pitchFamily="2" charset="-122"/>
                        </a:rPr>
                        <a:t>Magneto rotor fastening nut</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40"/>
                        </a:spcBef>
                      </a:pPr>
                      <a:r>
                        <a:rPr sz="800" dirty="0">
                          <a:latin typeface="微软雅黑" panose="020B0503020204020204" charset="-122"/>
                          <a:ea typeface="微软雅黑" panose="020B0503020204020204" charset="-122"/>
                          <a:cs typeface="宋体" panose="02010600030101010101" pitchFamily="2" charset="-122"/>
                        </a:rPr>
                        <a:t>1</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40"/>
                        </a:spcBef>
                      </a:pPr>
                      <a:r>
                        <a:rPr sz="800" spc="-5" dirty="0">
                          <a:latin typeface="微软雅黑" panose="020B0503020204020204" charset="-122"/>
                          <a:ea typeface="微软雅黑" panose="020B0503020204020204" charset="-122"/>
                          <a:cs typeface="宋体" panose="02010600030101010101" pitchFamily="2" charset="-122"/>
                        </a:rPr>
                        <a:t>10</a:t>
                      </a:r>
                      <a:endParaRPr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40"/>
                        </a:spcBef>
                      </a:pPr>
                      <a:r>
                        <a:rPr lang="en-US" sz="800" spc="-5" dirty="0">
                          <a:latin typeface="微软雅黑" panose="020B0503020204020204" charset="-122"/>
                          <a:ea typeface="微软雅黑" panose="020B0503020204020204" charset="-122"/>
                          <a:cs typeface="宋体" panose="02010600030101010101" pitchFamily="2" charset="-122"/>
                        </a:rPr>
                        <a:t>80-90</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340"/>
                        </a:spcBef>
                      </a:pP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12400">
                <a:tc>
                  <a:txBody>
                    <a:bodyPr/>
                    <a:lstStyle/>
                    <a:p>
                      <a:pPr marL="19685">
                        <a:lnSpc>
                          <a:spcPct val="100000"/>
                        </a:lnSpc>
                        <a:spcBef>
                          <a:spcPts val="350"/>
                        </a:spcBef>
                      </a:pPr>
                      <a:r>
                        <a:rPr sz="800" dirty="0">
                          <a:latin typeface="微软雅黑" panose="020B0503020204020204" charset="-122"/>
                          <a:ea typeface="微软雅黑" panose="020B0503020204020204" charset="-122"/>
                          <a:cs typeface="宋体" panose="02010600030101010101" pitchFamily="2" charset="-122"/>
                          <a:sym typeface="+mn-ea"/>
                        </a:rPr>
                        <a:t>Magneto stator bolts</a:t>
                      </a:r>
                      <a:endParaRPr sz="800" dirty="0">
                        <a:latin typeface="微软雅黑" panose="020B0503020204020204" charset="-122"/>
                        <a:ea typeface="微软雅黑" panose="020B0503020204020204" charset="-122"/>
                        <a:cs typeface="宋体" panose="02010600030101010101" pitchFamily="2" charset="-122"/>
                        <a:sym typeface="+mn-ea"/>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50"/>
                        </a:spcBef>
                      </a:pPr>
                      <a:r>
                        <a:rPr lang="en-US" sz="800" dirty="0">
                          <a:latin typeface="微软雅黑" panose="020B0503020204020204" charset="-122"/>
                          <a:ea typeface="微软雅黑" panose="020B0503020204020204" charset="-122"/>
                          <a:cs typeface="宋体" panose="02010600030101010101" pitchFamily="2" charset="-122"/>
                        </a:rPr>
                        <a:t>2</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50"/>
                        </a:spcBef>
                      </a:pPr>
                      <a:r>
                        <a:rPr lang="en-US" sz="800" dirty="0">
                          <a:latin typeface="微软雅黑" panose="020B0503020204020204" charset="-122"/>
                          <a:ea typeface="微软雅黑" panose="020B0503020204020204" charset="-122"/>
                          <a:cs typeface="宋体" panose="02010600030101010101" pitchFamily="2" charset="-122"/>
                        </a:rPr>
                        <a:t>5</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50"/>
                        </a:spcBef>
                      </a:pPr>
                      <a:r>
                        <a:rPr sz="800" dirty="0">
                          <a:latin typeface="微软雅黑" panose="020B0503020204020204" charset="-122"/>
                          <a:ea typeface="微软雅黑" panose="020B0503020204020204" charset="-122"/>
                          <a:cs typeface="宋体" panose="02010600030101010101" pitchFamily="2" charset="-122"/>
                          <a:sym typeface="+mn-ea"/>
                        </a:rPr>
                        <a:t>7</a:t>
                      </a:r>
                      <a:r>
                        <a:rPr lang="en-US" sz="800" dirty="0">
                          <a:latin typeface="微软雅黑" panose="020B0503020204020204" charset="-122"/>
                          <a:ea typeface="微软雅黑" panose="020B0503020204020204" charset="-122"/>
                          <a:cs typeface="宋体" panose="02010600030101010101" pitchFamily="2" charset="-122"/>
                          <a:sym typeface="+mn-ea"/>
                        </a:rPr>
                        <a:t>-9</a:t>
                      </a:r>
                      <a:endParaRPr lang="en-US" sz="800" spc="-5" dirty="0">
                        <a:latin typeface="微软雅黑" panose="020B0503020204020204" charset="-122"/>
                        <a:ea typeface="微软雅黑" panose="020B0503020204020204" charset="-122"/>
                        <a:cs typeface="宋体" panose="02010600030101010101" pitchFamily="2" charset="-122"/>
                        <a:sym typeface="+mn-ea"/>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350"/>
                        </a:spcBef>
                      </a:pP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12400">
                <a:tc>
                  <a:txBody>
                    <a:bodyPr/>
                    <a:lstStyle/>
                    <a:p>
                      <a:pPr marL="19685">
                        <a:lnSpc>
                          <a:spcPct val="100000"/>
                        </a:lnSpc>
                        <a:spcBef>
                          <a:spcPts val="350"/>
                        </a:spcBef>
                      </a:pPr>
                      <a:r>
                        <a:rPr sz="800" b="0" dirty="0">
                          <a:latin typeface="微软雅黑" panose="020B0503020204020204" charset="-122"/>
                          <a:ea typeface="微软雅黑" panose="020B0503020204020204" charset="-122"/>
                          <a:cs typeface="宋体" panose="02010600030101010101" pitchFamily="2" charset="-122"/>
                        </a:rPr>
                        <a:t>Trigger bolt</a:t>
                      </a:r>
                      <a:endParaRPr sz="800" b="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50"/>
                        </a:spcBef>
                      </a:pPr>
                      <a:r>
                        <a:rPr sz="800" dirty="0">
                          <a:latin typeface="微软雅黑" panose="020B0503020204020204" charset="-122"/>
                          <a:ea typeface="微软雅黑" panose="020B0503020204020204" charset="-122"/>
                          <a:cs typeface="宋体" panose="02010600030101010101" pitchFamily="2" charset="-122"/>
                        </a:rPr>
                        <a:t>2</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50"/>
                        </a:spcBef>
                      </a:pPr>
                      <a:r>
                        <a:rPr sz="800" dirty="0">
                          <a:latin typeface="微软雅黑" panose="020B0503020204020204" charset="-122"/>
                          <a:ea typeface="微软雅黑" panose="020B0503020204020204" charset="-122"/>
                          <a:cs typeface="宋体" panose="02010600030101010101" pitchFamily="2" charset="-122"/>
                        </a:rPr>
                        <a:t>5</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50"/>
                        </a:spcBef>
                      </a:pPr>
                      <a:r>
                        <a:rPr sz="800" dirty="0">
                          <a:latin typeface="微软雅黑" panose="020B0503020204020204" charset="-122"/>
                          <a:ea typeface="微软雅黑" panose="020B0503020204020204" charset="-122"/>
                          <a:cs typeface="宋体" panose="02010600030101010101" pitchFamily="2" charset="-122"/>
                        </a:rPr>
                        <a:t>7</a:t>
                      </a:r>
                      <a:r>
                        <a:rPr lang="en-US" sz="800" dirty="0">
                          <a:latin typeface="微软雅黑" panose="020B0503020204020204" charset="-122"/>
                          <a:ea typeface="微软雅黑" panose="020B0503020204020204" charset="-122"/>
                          <a:cs typeface="宋体" panose="02010600030101010101" pitchFamily="2" charset="-122"/>
                        </a:rPr>
                        <a:t>-9</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350"/>
                        </a:spcBef>
                      </a:pP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12400">
                <a:tc>
                  <a:txBody>
                    <a:bodyPr/>
                    <a:lstStyle/>
                    <a:p>
                      <a:pPr marL="19685">
                        <a:lnSpc>
                          <a:spcPct val="100000"/>
                        </a:lnSpc>
                        <a:spcBef>
                          <a:spcPts val="340"/>
                        </a:spcBef>
                      </a:pPr>
                      <a:r>
                        <a:rPr sz="800" dirty="0">
                          <a:latin typeface="微软雅黑" panose="020B0503020204020204" charset="-122"/>
                          <a:ea typeface="微软雅黑" panose="020B0503020204020204" charset="-122"/>
                          <a:cs typeface="宋体" panose="02010600030101010101" pitchFamily="2" charset="-122"/>
                        </a:rPr>
                        <a:t>Left crankcase cover bolt</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40"/>
                        </a:spcBef>
                      </a:pPr>
                      <a:r>
                        <a:rPr lang="en-US" sz="800" dirty="0">
                          <a:latin typeface="微软雅黑" panose="020B0503020204020204" charset="-122"/>
                          <a:ea typeface="微软雅黑" panose="020B0503020204020204" charset="-122"/>
                          <a:cs typeface="宋体" panose="02010600030101010101" pitchFamily="2" charset="-122"/>
                        </a:rPr>
                        <a:t>8</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40"/>
                        </a:spcBef>
                      </a:pPr>
                      <a:r>
                        <a:rPr sz="800" dirty="0">
                          <a:latin typeface="微软雅黑" panose="020B0503020204020204" charset="-122"/>
                          <a:ea typeface="微软雅黑" panose="020B0503020204020204" charset="-122"/>
                          <a:cs typeface="宋体" panose="02010600030101010101" pitchFamily="2" charset="-122"/>
                        </a:rPr>
                        <a:t>6</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40"/>
                        </a:spcBef>
                      </a:pPr>
                      <a:r>
                        <a:rPr sz="800" spc="-5" dirty="0">
                          <a:latin typeface="微软雅黑" panose="020B0503020204020204" charset="-122"/>
                          <a:ea typeface="微软雅黑" panose="020B0503020204020204" charset="-122"/>
                          <a:cs typeface="宋体" panose="02010600030101010101" pitchFamily="2" charset="-122"/>
                        </a:rPr>
                        <a:t>1</a:t>
                      </a:r>
                      <a:r>
                        <a:rPr lang="en-US" sz="800" spc="-5" dirty="0">
                          <a:latin typeface="微软雅黑" panose="020B0503020204020204" charset="-122"/>
                          <a:ea typeface="微软雅黑" panose="020B0503020204020204" charset="-122"/>
                          <a:cs typeface="宋体" panose="02010600030101010101" pitchFamily="2" charset="-122"/>
                        </a:rPr>
                        <a:t>1-13</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340"/>
                        </a:spcBef>
                      </a:pP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bl>
          </a:graphicData>
        </a:graphic>
      </p:graphicFrame>
      <p:sp>
        <p:nvSpPr>
          <p:cNvPr id="33" name="object 33"/>
          <p:cNvSpPr/>
          <p:nvPr/>
        </p:nvSpPr>
        <p:spPr>
          <a:xfrm>
            <a:off x="2891027" y="5426964"/>
            <a:ext cx="460375" cy="1717675"/>
          </a:xfrm>
          <a:custGeom>
            <a:avLst/>
            <a:gdLst/>
            <a:ahLst/>
            <a:cxnLst/>
            <a:rect l="l" t="t" r="r" b="b"/>
            <a:pathLst>
              <a:path w="460375" h="1717675">
                <a:moveTo>
                  <a:pt x="460247" y="0"/>
                </a:moveTo>
                <a:lnTo>
                  <a:pt x="0" y="0"/>
                </a:lnTo>
                <a:lnTo>
                  <a:pt x="0" y="1717548"/>
                </a:lnTo>
                <a:lnTo>
                  <a:pt x="460247" y="1717548"/>
                </a:lnTo>
                <a:lnTo>
                  <a:pt x="460247" y="0"/>
                </a:lnTo>
                <a:close/>
              </a:path>
            </a:pathLst>
          </a:custGeom>
          <a:solidFill>
            <a:srgbClr val="FFFFFF"/>
          </a:solidFill>
        </p:spPr>
        <p:txBody>
          <a:bodyPr wrap="square" lIns="0" tIns="0" rIns="0" bIns="0" rtlCol="0"/>
          <a:lstStyle/>
          <a:p/>
        </p:txBody>
      </p:sp>
      <p:sp>
        <p:nvSpPr>
          <p:cNvPr id="34" name="object 34"/>
          <p:cNvSpPr/>
          <p:nvPr/>
        </p:nvSpPr>
        <p:spPr>
          <a:xfrm>
            <a:off x="3351275" y="5426964"/>
            <a:ext cx="734695" cy="1717675"/>
          </a:xfrm>
          <a:custGeom>
            <a:avLst/>
            <a:gdLst/>
            <a:ahLst/>
            <a:cxnLst/>
            <a:rect l="l" t="t" r="r" b="b"/>
            <a:pathLst>
              <a:path w="734695" h="1717675">
                <a:moveTo>
                  <a:pt x="734568" y="0"/>
                </a:moveTo>
                <a:lnTo>
                  <a:pt x="0" y="0"/>
                </a:lnTo>
                <a:lnTo>
                  <a:pt x="0" y="1717548"/>
                </a:lnTo>
                <a:lnTo>
                  <a:pt x="734568" y="1717548"/>
                </a:lnTo>
                <a:lnTo>
                  <a:pt x="734568" y="0"/>
                </a:lnTo>
                <a:close/>
              </a:path>
            </a:pathLst>
          </a:custGeom>
          <a:solidFill>
            <a:srgbClr val="FFFFFF"/>
          </a:solidFill>
        </p:spPr>
        <p:txBody>
          <a:bodyPr wrap="square" lIns="0" tIns="0" rIns="0" bIns="0" rtlCol="0"/>
          <a:lstStyle/>
          <a:p/>
        </p:txBody>
      </p:sp>
      <p:graphicFrame>
        <p:nvGraphicFramePr>
          <p:cNvPr id="46" name="object 46"/>
          <p:cNvGraphicFramePr>
            <a:graphicFrameLocks noGrp="1"/>
          </p:cNvGraphicFramePr>
          <p:nvPr>
            <p:custDataLst>
              <p:tags r:id="rId2"/>
            </p:custDataLst>
          </p:nvPr>
        </p:nvGraphicFramePr>
        <p:xfrm>
          <a:off x="1482852" y="5434584"/>
          <a:ext cx="4530725" cy="1306195"/>
        </p:xfrm>
        <a:graphic>
          <a:graphicData uri="http://schemas.openxmlformats.org/drawingml/2006/table">
            <a:tbl>
              <a:tblPr firstRow="1" bandRow="1">
                <a:tableStyleId>{5940675A-B579-460E-94D1-54222C63F5DA}</a:tableStyleId>
              </a:tblPr>
              <a:tblGrid>
                <a:gridCol w="1400810"/>
                <a:gridCol w="462279"/>
                <a:gridCol w="735330"/>
                <a:gridCol w="777875"/>
                <a:gridCol w="1154429"/>
              </a:tblGrid>
              <a:tr h="212400">
                <a:tc>
                  <a:txBody>
                    <a:bodyPr/>
                    <a:lstStyle/>
                    <a:p>
                      <a:pPr marL="4445" algn="ctr">
                        <a:lnSpc>
                          <a:spcPct val="100000"/>
                        </a:lnSpc>
                        <a:spcBef>
                          <a:spcPts val="265"/>
                        </a:spcBef>
                      </a:pPr>
                      <a:r>
                        <a:rPr lang="en-US" sz="800" b="1">
                          <a:latin typeface="微软雅黑" panose="020B0503020204020204" charset="-122"/>
                          <a:ea typeface="微软雅黑" panose="020B0503020204020204" charset="-122"/>
                          <a:cs typeface="宋体" panose="02010600030101010101" pitchFamily="2" charset="-122"/>
                          <a:sym typeface="+mn-ea"/>
                        </a:rPr>
                        <a:t>items</a:t>
                      </a:r>
                      <a:endParaRPr sz="800" dirty="0">
                        <a:latin typeface="微软雅黑" panose="020B0503020204020204" charset="-122"/>
                        <a:ea typeface="微软雅黑" panose="020B0503020204020204" charset="-122"/>
                      </a:endParaRPr>
                    </a:p>
                  </a:txBody>
                  <a:tcPr marL="0" marR="0" marT="0" marB="0" anchor="ctr" anchorCtr="0"/>
                </a:tc>
                <a:tc>
                  <a:txBody>
                    <a:bodyPr/>
                    <a:lstStyle/>
                    <a:p>
                      <a:pPr marL="129540">
                        <a:lnSpc>
                          <a:spcPct val="100000"/>
                        </a:lnSpc>
                        <a:spcBef>
                          <a:spcPts val="195"/>
                        </a:spcBef>
                      </a:pPr>
                      <a:r>
                        <a:rPr lang="en-US" sz="800" dirty="0">
                          <a:latin typeface="微软雅黑" panose="020B0503020204020204" charset="-122"/>
                          <a:ea typeface="微软雅黑" panose="020B0503020204020204" charset="-122"/>
                          <a:cs typeface="宋体" panose="02010600030101010101" pitchFamily="2" charset="-122"/>
                        </a:rPr>
                        <a:t>QTY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tc>
                <a:tc>
                  <a:txBody>
                    <a:bodyPr/>
                    <a:lstStyle/>
                    <a:p>
                      <a:pPr marL="114300">
                        <a:lnSpc>
                          <a:spcPct val="100000"/>
                        </a:lnSpc>
                        <a:spcBef>
                          <a:spcPts val="195"/>
                        </a:spcBef>
                      </a:pPr>
                      <a:r>
                        <a:rPr lang="en-US" sz="800" dirty="0">
                          <a:latin typeface="微软雅黑" panose="020B0503020204020204" charset="-122"/>
                          <a:ea typeface="微软雅黑" panose="020B0503020204020204" charset="-122"/>
                          <a:cs typeface="微软雅黑" panose="020B0503020204020204" charset="-122"/>
                        </a:rPr>
                        <a:t>D</a:t>
                      </a:r>
                      <a:r>
                        <a:rPr sz="800" dirty="0">
                          <a:latin typeface="微软雅黑" panose="020B0503020204020204" charset="-122"/>
                          <a:ea typeface="微软雅黑" panose="020B0503020204020204" charset="-122"/>
                          <a:cs typeface="微软雅黑" panose="020B0503020204020204" charset="-122"/>
                        </a:rPr>
                        <a:t>iameter of screw</a:t>
                      </a:r>
                      <a:r>
                        <a:rPr lang="en-US" sz="800" dirty="0">
                          <a:latin typeface="微软雅黑" panose="020B0503020204020204" charset="-122"/>
                          <a:ea typeface="微软雅黑" panose="020B0503020204020204" charset="-122"/>
                          <a:cs typeface="微软雅黑" panose="020B0503020204020204" charset="-122"/>
                        </a:rPr>
                        <a:t> </a:t>
                      </a:r>
                      <a:r>
                        <a:rPr sz="800" spc="-5" dirty="0">
                          <a:latin typeface="微软雅黑" panose="020B0503020204020204" charset="-122"/>
                          <a:ea typeface="微软雅黑" panose="020B0503020204020204" charset="-122"/>
                          <a:cs typeface="微软雅黑" panose="020B0503020204020204" charset="-122"/>
                        </a:rPr>
                        <a:t>mm</a:t>
                      </a:r>
                      <a:endParaRPr sz="800" spc="-5" dirty="0">
                        <a:latin typeface="微软雅黑" panose="020B0503020204020204" charset="-122"/>
                        <a:ea typeface="微软雅黑" panose="020B0503020204020204" charset="-122"/>
                        <a:cs typeface="微软雅黑" panose="020B0503020204020204" charset="-122"/>
                      </a:endParaRPr>
                    </a:p>
                  </a:txBody>
                  <a:tcPr marL="0" marR="0" marT="0" marB="0" anchor="ctr" anchorCtr="0"/>
                </a:tc>
                <a:tc>
                  <a:txBody>
                    <a:bodyPr/>
                    <a:lstStyle/>
                    <a:p>
                      <a:pPr marL="160655">
                        <a:lnSpc>
                          <a:spcPct val="100000"/>
                        </a:lnSpc>
                        <a:spcBef>
                          <a:spcPts val="195"/>
                        </a:spcBef>
                      </a:pPr>
                      <a:r>
                        <a:rPr lang="en-US" sz="800" dirty="0">
                          <a:latin typeface="微软雅黑" panose="020B0503020204020204" charset="-122"/>
                          <a:ea typeface="微软雅黑" panose="020B0503020204020204" charset="-122"/>
                          <a:cs typeface="微软雅黑" panose="020B0503020204020204" charset="-122"/>
                          <a:sym typeface="+mn-ea"/>
                        </a:rPr>
                        <a:t>T</a:t>
                      </a:r>
                      <a:r>
                        <a:rPr sz="800" dirty="0">
                          <a:latin typeface="微软雅黑" panose="020B0503020204020204" charset="-122"/>
                          <a:ea typeface="微软雅黑" panose="020B0503020204020204" charset="-122"/>
                          <a:cs typeface="微软雅黑" panose="020B0503020204020204" charset="-122"/>
                          <a:sym typeface="+mn-ea"/>
                        </a:rPr>
                        <a:t>orque</a:t>
                      </a:r>
                      <a:r>
                        <a:rPr sz="800" spc="-15" dirty="0">
                          <a:latin typeface="微软雅黑" panose="020B0503020204020204" charset="-122"/>
                          <a:ea typeface="微软雅黑" panose="020B0503020204020204" charset="-122"/>
                          <a:cs typeface="微软雅黑" panose="020B0503020204020204" charset="-122"/>
                          <a:sym typeface="+mn-ea"/>
                        </a:rPr>
                        <a:t> </a:t>
                      </a:r>
                      <a:r>
                        <a:rPr sz="800" spc="-5" dirty="0">
                          <a:latin typeface="微软雅黑" panose="020B0503020204020204" charset="-122"/>
                          <a:ea typeface="微软雅黑" panose="020B0503020204020204" charset="-122"/>
                          <a:cs typeface="微软雅黑" panose="020B0503020204020204" charset="-122"/>
                          <a:sym typeface="+mn-ea"/>
                        </a:rPr>
                        <a:t>N.m</a:t>
                      </a:r>
                      <a:endParaRPr sz="800" dirty="0">
                        <a:latin typeface="微软雅黑" panose="020B0503020204020204" charset="-122"/>
                        <a:ea typeface="微软雅黑" panose="020B0503020204020204" charset="-122"/>
                        <a:cs typeface="微软雅黑" panose="020B0503020204020204" charset="-122"/>
                      </a:endParaRPr>
                    </a:p>
                  </a:txBody>
                  <a:tcPr marL="0" marR="0" marT="0" marB="0" anchor="ctr" anchorCtr="0"/>
                </a:tc>
                <a:tc>
                  <a:txBody>
                    <a:bodyPr/>
                    <a:lstStyle/>
                    <a:p>
                      <a:pPr marL="1905" algn="ctr">
                        <a:lnSpc>
                          <a:spcPct val="100000"/>
                        </a:lnSpc>
                        <a:spcBef>
                          <a:spcPts val="195"/>
                        </a:spcBef>
                      </a:pPr>
                      <a:r>
                        <a:rPr lang="en-US" sz="800" dirty="0">
                          <a:latin typeface="微软雅黑" panose="020B0503020204020204" charset="-122"/>
                          <a:ea typeface="微软雅黑" panose="020B0503020204020204" charset="-122"/>
                          <a:cs typeface="宋体" panose="02010600030101010101" pitchFamily="2" charset="-122"/>
                        </a:rPr>
                        <a:t>Note</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tc>
              </a:tr>
              <a:tr h="212400">
                <a:tc>
                  <a:txBody>
                    <a:bodyPr/>
                    <a:lstStyle/>
                    <a:p>
                      <a:pPr marL="19685">
                        <a:lnSpc>
                          <a:spcPct val="100000"/>
                        </a:lnSpc>
                        <a:spcBef>
                          <a:spcPts val="280"/>
                        </a:spcBef>
                      </a:pPr>
                      <a:r>
                        <a:rPr sz="800" dirty="0">
                          <a:latin typeface="微软雅黑" panose="020B0503020204020204" charset="-122"/>
                          <a:ea typeface="微软雅黑" panose="020B0503020204020204" charset="-122"/>
                        </a:rPr>
                        <a:t>Chain plate</a:t>
                      </a:r>
                      <a:endParaRPr sz="800" dirty="0">
                        <a:latin typeface="微软雅黑" panose="020B0503020204020204" charset="-122"/>
                        <a:ea typeface="微软雅黑" panose="020B0503020204020204" charset="-122"/>
                      </a:endParaRPr>
                    </a:p>
                  </a:txBody>
                  <a:tcPr marL="0" marR="0" marT="0" marB="0" anchor="ctr" anchorCtr="0"/>
                </a:tc>
                <a:tc>
                  <a:txBody>
                    <a:bodyPr/>
                    <a:lstStyle/>
                    <a:p>
                      <a:pPr marL="17780" algn="ctr">
                        <a:lnSpc>
                          <a:spcPct val="100000"/>
                        </a:lnSpc>
                        <a:spcBef>
                          <a:spcPts val="280"/>
                        </a:spcBef>
                      </a:pPr>
                      <a:r>
                        <a:rPr sz="800" dirty="0">
                          <a:latin typeface="微软雅黑" panose="020B0503020204020204" charset="-122"/>
                          <a:ea typeface="微软雅黑" panose="020B0503020204020204" charset="-122"/>
                        </a:rPr>
                        <a:t>2</a:t>
                      </a:r>
                      <a:endParaRPr sz="800" dirty="0">
                        <a:latin typeface="微软雅黑" panose="020B0503020204020204" charset="-122"/>
                        <a:ea typeface="微软雅黑" panose="020B0503020204020204" charset="-122"/>
                      </a:endParaRPr>
                    </a:p>
                  </a:txBody>
                  <a:tcPr marL="0" marR="0" marT="0" marB="0" anchor="ctr" anchorCtr="0"/>
                </a:tc>
                <a:tc>
                  <a:txBody>
                    <a:bodyPr/>
                    <a:lstStyle/>
                    <a:p>
                      <a:pPr marL="17780" algn="ctr">
                        <a:lnSpc>
                          <a:spcPct val="100000"/>
                        </a:lnSpc>
                        <a:spcBef>
                          <a:spcPts val="280"/>
                        </a:spcBef>
                      </a:pPr>
                      <a:r>
                        <a:rPr sz="800" dirty="0">
                          <a:latin typeface="微软雅黑" panose="020B0503020204020204" charset="-122"/>
                          <a:ea typeface="微软雅黑" panose="020B0503020204020204" charset="-122"/>
                        </a:rPr>
                        <a:t>6</a:t>
                      </a:r>
                      <a:endParaRPr sz="800" dirty="0">
                        <a:latin typeface="微软雅黑" panose="020B0503020204020204" charset="-122"/>
                        <a:ea typeface="微软雅黑" panose="020B0503020204020204" charset="-122"/>
                      </a:endParaRPr>
                    </a:p>
                  </a:txBody>
                  <a:tcPr marL="0" marR="0" marT="0" marB="0" anchor="ctr" anchorCtr="0"/>
                </a:tc>
                <a:tc>
                  <a:txBody>
                    <a:bodyPr/>
                    <a:lstStyle/>
                    <a:p>
                      <a:pPr marL="17780" algn="ctr">
                        <a:lnSpc>
                          <a:spcPct val="100000"/>
                        </a:lnSpc>
                        <a:spcBef>
                          <a:spcPts val="280"/>
                        </a:spcBef>
                      </a:pPr>
                      <a:r>
                        <a:rPr sz="800" spc="-5" dirty="0">
                          <a:latin typeface="微软雅黑" panose="020B0503020204020204" charset="-122"/>
                          <a:ea typeface="微软雅黑" panose="020B0503020204020204" charset="-122"/>
                        </a:rPr>
                        <a:t>1</a:t>
                      </a:r>
                      <a:r>
                        <a:rPr lang="en-US" sz="800" spc="-5" dirty="0">
                          <a:latin typeface="微软雅黑" panose="020B0503020204020204" charset="-122"/>
                          <a:ea typeface="微软雅黑" panose="020B0503020204020204" charset="-122"/>
                        </a:rPr>
                        <a:t>1-13</a:t>
                      </a:r>
                      <a:endParaRPr lang="en-US" sz="800" spc="-5" dirty="0">
                        <a:latin typeface="微软雅黑" panose="020B0503020204020204" charset="-122"/>
                        <a:ea typeface="微软雅黑" panose="020B0503020204020204" charset="-122"/>
                      </a:endParaRPr>
                    </a:p>
                  </a:txBody>
                  <a:tcPr marL="0" marR="0" marT="0" marB="0" anchor="ctr" anchorCtr="0"/>
                </a:tc>
                <a:tc>
                  <a:txBody>
                    <a:bodyPr/>
                    <a:lstStyle/>
                    <a:p>
                      <a:pPr marL="19685">
                        <a:lnSpc>
                          <a:spcPct val="100000"/>
                        </a:lnSpc>
                        <a:spcBef>
                          <a:spcPts val="280"/>
                        </a:spcBef>
                      </a:pPr>
                      <a:endParaRPr sz="800" dirty="0">
                        <a:latin typeface="微软雅黑" panose="020B0503020204020204" charset="-122"/>
                        <a:ea typeface="微软雅黑" panose="020B0503020204020204" charset="-122"/>
                      </a:endParaRPr>
                    </a:p>
                  </a:txBody>
                  <a:tcPr marL="0" marR="0" marT="0" marB="0" anchor="ctr" anchorCtr="0"/>
                </a:tc>
              </a:tr>
              <a:tr h="212400">
                <a:tc>
                  <a:txBody>
                    <a:bodyPr/>
                    <a:lstStyle/>
                    <a:p>
                      <a:pPr marL="19685">
                        <a:lnSpc>
                          <a:spcPct val="100000"/>
                        </a:lnSpc>
                        <a:spcBef>
                          <a:spcPts val="270"/>
                        </a:spcBef>
                      </a:pPr>
                      <a:r>
                        <a:rPr sz="800" dirty="0">
                          <a:latin typeface="微软雅黑" panose="020B0503020204020204" charset="-122"/>
                          <a:ea typeface="微软雅黑" panose="020B0503020204020204" charset="-122"/>
                        </a:rPr>
                        <a:t>Tensioning plate bolt</a:t>
                      </a:r>
                      <a:endParaRPr sz="800" dirty="0">
                        <a:latin typeface="微软雅黑" panose="020B0503020204020204" charset="-122"/>
                        <a:ea typeface="微软雅黑" panose="020B0503020204020204" charset="-122"/>
                      </a:endParaRPr>
                    </a:p>
                  </a:txBody>
                  <a:tcPr marL="0" marR="0" marT="0" marB="0" anchor="ctr" anchorCtr="0"/>
                </a:tc>
                <a:tc>
                  <a:txBody>
                    <a:bodyPr/>
                    <a:lstStyle/>
                    <a:p>
                      <a:pPr marL="17780" algn="ctr">
                        <a:lnSpc>
                          <a:spcPct val="100000"/>
                        </a:lnSpc>
                        <a:spcBef>
                          <a:spcPts val="270"/>
                        </a:spcBef>
                      </a:pPr>
                      <a:r>
                        <a:rPr lang="en-US" sz="800" dirty="0">
                          <a:latin typeface="微软雅黑" panose="020B0503020204020204" charset="-122"/>
                          <a:ea typeface="微软雅黑" panose="020B0503020204020204" charset="-122"/>
                        </a:rPr>
                        <a:t>1</a:t>
                      </a:r>
                      <a:endParaRPr lang="en-US" sz="800" dirty="0">
                        <a:latin typeface="微软雅黑" panose="020B0503020204020204" charset="-122"/>
                        <a:ea typeface="微软雅黑" panose="020B0503020204020204" charset="-122"/>
                      </a:endParaRPr>
                    </a:p>
                  </a:txBody>
                  <a:tcPr marL="0" marR="0" marT="0" marB="0" anchor="ctr" anchorCtr="0"/>
                </a:tc>
                <a:tc>
                  <a:txBody>
                    <a:bodyPr/>
                    <a:lstStyle/>
                    <a:p>
                      <a:pPr marL="17780" algn="ctr">
                        <a:lnSpc>
                          <a:spcPct val="100000"/>
                        </a:lnSpc>
                        <a:spcBef>
                          <a:spcPts val="270"/>
                        </a:spcBef>
                      </a:pPr>
                      <a:r>
                        <a:rPr sz="800" dirty="0">
                          <a:latin typeface="微软雅黑" panose="020B0503020204020204" charset="-122"/>
                          <a:ea typeface="微软雅黑" panose="020B0503020204020204" charset="-122"/>
                        </a:rPr>
                        <a:t>6</a:t>
                      </a:r>
                      <a:endParaRPr sz="800" dirty="0">
                        <a:latin typeface="微软雅黑" panose="020B0503020204020204" charset="-122"/>
                        <a:ea typeface="微软雅黑" panose="020B0503020204020204" charset="-122"/>
                      </a:endParaRPr>
                    </a:p>
                  </a:txBody>
                  <a:tcPr marL="0" marR="0" marT="0" marB="0" anchor="ctr" anchorCtr="0"/>
                </a:tc>
                <a:tc>
                  <a:txBody>
                    <a:bodyPr/>
                    <a:lstStyle/>
                    <a:p>
                      <a:pPr marL="17780" algn="ctr">
                        <a:lnSpc>
                          <a:spcPct val="100000"/>
                        </a:lnSpc>
                        <a:spcBef>
                          <a:spcPts val="270"/>
                        </a:spcBef>
                      </a:pPr>
                      <a:r>
                        <a:rPr sz="800" spc="-5" dirty="0">
                          <a:latin typeface="微软雅黑" panose="020B0503020204020204" charset="-122"/>
                          <a:ea typeface="微软雅黑" panose="020B0503020204020204" charset="-122"/>
                        </a:rPr>
                        <a:t>10</a:t>
                      </a:r>
                      <a:endParaRPr sz="800" spc="-5" dirty="0">
                        <a:latin typeface="微软雅黑" panose="020B0503020204020204" charset="-122"/>
                        <a:ea typeface="微软雅黑" panose="020B0503020204020204" charset="-122"/>
                      </a:endParaRPr>
                    </a:p>
                  </a:txBody>
                  <a:tcPr marL="0" marR="0" marT="0" marB="0" anchor="ctr" anchorCtr="0"/>
                </a:tc>
                <a:tc>
                  <a:txBody>
                    <a:bodyPr/>
                    <a:lstStyle/>
                    <a:p>
                      <a:pPr marL="19685">
                        <a:lnSpc>
                          <a:spcPct val="100000"/>
                        </a:lnSpc>
                        <a:spcBef>
                          <a:spcPts val="270"/>
                        </a:spcBef>
                      </a:pPr>
                      <a:endParaRPr sz="800" dirty="0">
                        <a:latin typeface="微软雅黑" panose="020B0503020204020204" charset="-122"/>
                        <a:ea typeface="微软雅黑" panose="020B0503020204020204" charset="-122"/>
                      </a:endParaRPr>
                    </a:p>
                  </a:txBody>
                  <a:tcPr marL="0" marR="0" marT="0" marB="0" anchor="ctr" anchorCtr="0"/>
                </a:tc>
              </a:tr>
              <a:tr h="212400">
                <a:tc>
                  <a:txBody>
                    <a:bodyPr/>
                    <a:lstStyle/>
                    <a:p>
                      <a:pPr marL="19685">
                        <a:lnSpc>
                          <a:spcPct val="100000"/>
                        </a:lnSpc>
                        <a:spcBef>
                          <a:spcPts val="710"/>
                        </a:spcBef>
                      </a:pPr>
                      <a:r>
                        <a:rPr sz="800" dirty="0">
                          <a:latin typeface="微软雅黑" panose="020B0503020204020204" charset="-122"/>
                          <a:ea typeface="微软雅黑" panose="020B0503020204020204" charset="-122"/>
                        </a:rPr>
                        <a:t>Crankshaft bolts on both sides of closing case</a:t>
                      </a:r>
                      <a:endParaRPr sz="800" dirty="0">
                        <a:latin typeface="微软雅黑" panose="020B0503020204020204" charset="-122"/>
                        <a:ea typeface="微软雅黑" panose="020B0503020204020204" charset="-122"/>
                      </a:endParaRPr>
                    </a:p>
                  </a:txBody>
                  <a:tcPr marL="0" marR="0" marT="0" marB="0" anchor="ctr" anchorCtr="0"/>
                </a:tc>
                <a:tc>
                  <a:txBody>
                    <a:bodyPr/>
                    <a:lstStyle/>
                    <a:p>
                      <a:pPr marL="17780" algn="ctr">
                        <a:lnSpc>
                          <a:spcPct val="100000"/>
                        </a:lnSpc>
                        <a:spcBef>
                          <a:spcPts val="710"/>
                        </a:spcBef>
                      </a:pPr>
                      <a:r>
                        <a:rPr lang="en-US" sz="800" dirty="0">
                          <a:latin typeface="微软雅黑" panose="020B0503020204020204" charset="-122"/>
                          <a:ea typeface="微软雅黑" panose="020B0503020204020204" charset="-122"/>
                        </a:rPr>
                        <a:t>12</a:t>
                      </a:r>
                      <a:endParaRPr lang="en-US" sz="800" dirty="0">
                        <a:latin typeface="微软雅黑" panose="020B0503020204020204" charset="-122"/>
                        <a:ea typeface="微软雅黑" panose="020B0503020204020204" charset="-122"/>
                      </a:endParaRPr>
                    </a:p>
                  </a:txBody>
                  <a:tcPr marL="0" marR="0" marT="0" marB="0" anchor="ctr" anchorCtr="0"/>
                </a:tc>
                <a:tc>
                  <a:txBody>
                    <a:bodyPr/>
                    <a:lstStyle/>
                    <a:p>
                      <a:pPr marL="17780" algn="ctr">
                        <a:lnSpc>
                          <a:spcPct val="100000"/>
                        </a:lnSpc>
                        <a:spcBef>
                          <a:spcPts val="710"/>
                        </a:spcBef>
                      </a:pPr>
                      <a:r>
                        <a:rPr lang="en-US" sz="800" dirty="0">
                          <a:latin typeface="微软雅黑" panose="020B0503020204020204" charset="-122"/>
                          <a:ea typeface="微软雅黑" panose="020B0503020204020204" charset="-122"/>
                        </a:rPr>
                        <a:t>6</a:t>
                      </a:r>
                      <a:endParaRPr lang="en-US" sz="800" dirty="0">
                        <a:latin typeface="微软雅黑" panose="020B0503020204020204" charset="-122"/>
                        <a:ea typeface="微软雅黑" panose="020B0503020204020204" charset="-122"/>
                      </a:endParaRPr>
                    </a:p>
                  </a:txBody>
                  <a:tcPr marL="0" marR="0" marT="0" marB="0" anchor="ctr" anchorCtr="0"/>
                </a:tc>
                <a:tc>
                  <a:txBody>
                    <a:bodyPr/>
                    <a:lstStyle/>
                    <a:p>
                      <a:pPr marL="17780" algn="ctr">
                        <a:lnSpc>
                          <a:spcPct val="100000"/>
                        </a:lnSpc>
                        <a:spcBef>
                          <a:spcPts val="710"/>
                        </a:spcBef>
                      </a:pPr>
                      <a:r>
                        <a:rPr lang="en-US" sz="800" spc="-5" dirty="0">
                          <a:latin typeface="微软雅黑" panose="020B0503020204020204" charset="-122"/>
                          <a:ea typeface="微软雅黑" panose="020B0503020204020204" charset="-122"/>
                        </a:rPr>
                        <a:t>11-13</a:t>
                      </a:r>
                      <a:endParaRPr lang="en-US" sz="800" spc="-5" dirty="0">
                        <a:latin typeface="微软雅黑" panose="020B0503020204020204" charset="-122"/>
                        <a:ea typeface="微软雅黑" panose="020B0503020204020204" charset="-122"/>
                      </a:endParaRPr>
                    </a:p>
                  </a:txBody>
                  <a:tcPr marL="0" marR="0" marT="0" marB="0" anchor="ctr" anchorCtr="0"/>
                </a:tc>
                <a:tc>
                  <a:txBody>
                    <a:bodyPr/>
                    <a:lstStyle/>
                    <a:p>
                      <a:pPr marR="8890" eaLnBrk="1" fontAlgn="auto" latinLnBrk="0" hangingPunct="1">
                        <a:lnSpc>
                          <a:spcPct val="100000"/>
                        </a:lnSpc>
                        <a:spcBef>
                          <a:spcPts val="200"/>
                        </a:spcBef>
                      </a:pPr>
                      <a:r>
                        <a:rPr sz="800" dirty="0">
                          <a:latin typeface="微软雅黑" panose="020B0503020204020204" charset="-122"/>
                          <a:ea typeface="微软雅黑" panose="020B0503020204020204" charset="-122"/>
                          <a:cs typeface="微软雅黑" panose="020B0503020204020204" charset="-122"/>
                        </a:rPr>
                        <a:t>Oil, replace the new bolt, fastening method see the following text</a:t>
                      </a:r>
                      <a:endParaRPr sz="800" dirty="0">
                        <a:latin typeface="微软雅黑" panose="020B0503020204020204" charset="-122"/>
                        <a:ea typeface="微软雅黑" panose="020B0503020204020204" charset="-122"/>
                        <a:cs typeface="微软雅黑" panose="020B0503020204020204" charset="-122"/>
                      </a:endParaRPr>
                    </a:p>
                  </a:txBody>
                  <a:tcPr marL="0" marR="0" marT="0" marB="0" anchor="ctr" anchorCtr="0"/>
                </a:tc>
              </a:tr>
              <a:tr h="212090">
                <a:tc>
                  <a:txBody>
                    <a:bodyPr/>
                    <a:lstStyle/>
                    <a:p>
                      <a:pPr marL="19685">
                        <a:lnSpc>
                          <a:spcPct val="100000"/>
                        </a:lnSpc>
                        <a:spcBef>
                          <a:spcPts val="710"/>
                        </a:spcBef>
                      </a:pPr>
                      <a:r>
                        <a:rPr sz="800" dirty="0">
                          <a:latin typeface="微软雅黑" panose="020B0503020204020204" charset="-122"/>
                          <a:ea typeface="微软雅黑" panose="020B0503020204020204" charset="-122"/>
                        </a:rPr>
                        <a:t>Fastening bolt for cover plate of left oil pump</a:t>
                      </a:r>
                      <a:endParaRPr sz="800" dirty="0">
                        <a:latin typeface="微软雅黑" panose="020B0503020204020204" charset="-122"/>
                        <a:ea typeface="微软雅黑" panose="020B0503020204020204" charset="-122"/>
                      </a:endParaRPr>
                    </a:p>
                  </a:txBody>
                  <a:tcPr marL="0" marR="0" marT="0" marB="0" anchor="ctr" anchorCtr="0"/>
                </a:tc>
                <a:tc>
                  <a:txBody>
                    <a:bodyPr/>
                    <a:lstStyle/>
                    <a:p>
                      <a:pPr marL="17780" algn="ctr">
                        <a:lnSpc>
                          <a:spcPct val="100000"/>
                        </a:lnSpc>
                        <a:spcBef>
                          <a:spcPts val="710"/>
                        </a:spcBef>
                      </a:pPr>
                      <a:r>
                        <a:rPr lang="en-US" sz="800" dirty="0">
                          <a:latin typeface="微软雅黑" panose="020B0503020204020204" charset="-122"/>
                          <a:ea typeface="微软雅黑" panose="020B0503020204020204" charset="-122"/>
                        </a:rPr>
                        <a:t>3</a:t>
                      </a:r>
                      <a:endParaRPr lang="en-US" sz="800" dirty="0">
                        <a:latin typeface="微软雅黑" panose="020B0503020204020204" charset="-122"/>
                        <a:ea typeface="微软雅黑" panose="020B0503020204020204" charset="-122"/>
                      </a:endParaRPr>
                    </a:p>
                  </a:txBody>
                  <a:tcPr marL="0" marR="0" marT="0" marB="0" anchor="ctr" anchorCtr="0"/>
                </a:tc>
                <a:tc>
                  <a:txBody>
                    <a:bodyPr/>
                    <a:lstStyle/>
                    <a:p>
                      <a:pPr algn="ctr">
                        <a:lnSpc>
                          <a:spcPct val="100000"/>
                        </a:lnSpc>
                      </a:pPr>
                      <a:r>
                        <a:rPr lang="en-US" sz="800">
                          <a:latin typeface="微软雅黑" panose="020B0503020204020204" charset="-122"/>
                          <a:ea typeface="微软雅黑" panose="020B0503020204020204" charset="-122"/>
                        </a:rPr>
                        <a:t>5</a:t>
                      </a:r>
                      <a:endParaRPr lang="en-US" sz="800">
                        <a:latin typeface="微软雅黑" panose="020B0503020204020204" charset="-122"/>
                        <a:ea typeface="微软雅黑" panose="020B0503020204020204" charset="-122"/>
                      </a:endParaRPr>
                    </a:p>
                  </a:txBody>
                  <a:tcPr marL="0" marR="0" marT="0" marB="0" anchor="ctr" anchorCtr="0"/>
                </a:tc>
                <a:tc>
                  <a:txBody>
                    <a:bodyPr/>
                    <a:lstStyle/>
                    <a:p>
                      <a:pPr marL="17780" algn="ctr">
                        <a:lnSpc>
                          <a:spcPct val="100000"/>
                        </a:lnSpc>
                        <a:spcBef>
                          <a:spcPts val="710"/>
                        </a:spcBef>
                      </a:pPr>
                      <a:r>
                        <a:rPr lang="en-US" sz="800" dirty="0">
                          <a:latin typeface="微软雅黑" panose="020B0503020204020204" charset="-122"/>
                          <a:ea typeface="微软雅黑" panose="020B0503020204020204" charset="-122"/>
                        </a:rPr>
                        <a:t>7-</a:t>
                      </a:r>
                      <a:r>
                        <a:rPr sz="800" dirty="0">
                          <a:latin typeface="微软雅黑" panose="020B0503020204020204" charset="-122"/>
                          <a:ea typeface="微软雅黑" panose="020B0503020204020204" charset="-122"/>
                        </a:rPr>
                        <a:t>9</a:t>
                      </a:r>
                      <a:endParaRPr sz="800" dirty="0">
                        <a:latin typeface="微软雅黑" panose="020B0503020204020204" charset="-122"/>
                        <a:ea typeface="微软雅黑" panose="020B0503020204020204" charset="-122"/>
                      </a:endParaRPr>
                    </a:p>
                  </a:txBody>
                  <a:tcPr marL="0" marR="0" marT="0" marB="0" anchor="ctr" anchorCtr="0"/>
                </a:tc>
                <a:tc>
                  <a:txBody>
                    <a:bodyPr/>
                    <a:lstStyle/>
                    <a:p>
                      <a:pPr marL="19685">
                        <a:lnSpc>
                          <a:spcPct val="100000"/>
                        </a:lnSpc>
                        <a:spcBef>
                          <a:spcPts val="710"/>
                        </a:spcBef>
                      </a:pPr>
                      <a:endParaRPr sz="800" dirty="0">
                        <a:latin typeface="微软雅黑" panose="020B0503020204020204" charset="-122"/>
                        <a:ea typeface="微软雅黑" panose="020B0503020204020204" charset="-122"/>
                      </a:endParaRPr>
                    </a:p>
                  </a:txBody>
                  <a:tcPr marL="0" marR="0" marT="0" marB="0" anchor="ctr" anchorCtr="0"/>
                </a:tc>
              </a:tr>
            </a:tbl>
          </a:graphicData>
        </a:graphic>
      </p:graphicFrame>
      <p:sp>
        <p:nvSpPr>
          <p:cNvPr id="47" name="object 47"/>
          <p:cNvSpPr txBox="1"/>
          <p:nvPr/>
        </p:nvSpPr>
        <p:spPr>
          <a:xfrm>
            <a:off x="1473200" y="1753870"/>
            <a:ext cx="2190750" cy="135255"/>
          </a:xfrm>
          <a:prstGeom prst="rect">
            <a:avLst/>
          </a:prstGeom>
        </p:spPr>
        <p:txBody>
          <a:bodyPr vert="horz" wrap="square" lIns="0" tIns="12700" rIns="0" bIns="0" rtlCol="0">
            <a:spAutoFit/>
          </a:bodyPr>
          <a:lstStyle/>
          <a:p>
            <a:pPr marL="12700">
              <a:lnSpc>
                <a:spcPct val="100000"/>
              </a:lnSpc>
              <a:spcBef>
                <a:spcPts val="100"/>
              </a:spcBef>
            </a:pPr>
            <a:r>
              <a:rPr sz="800" b="1" dirty="0">
                <a:latin typeface="微软雅黑" panose="020B0503020204020204" charset="-122"/>
                <a:ea typeface="微软雅黑" panose="020B0503020204020204" charset="-122"/>
                <a:cs typeface="宋体" panose="02010600030101010101" pitchFamily="2" charset="-122"/>
              </a:rPr>
              <a:t>Clutch and shift mechanism torque</a:t>
            </a:r>
            <a:endParaRPr sz="800" b="1" dirty="0">
              <a:latin typeface="微软雅黑" panose="020B0503020204020204" charset="-122"/>
              <a:ea typeface="微软雅黑" panose="020B0503020204020204" charset="-122"/>
              <a:cs typeface="宋体" panose="02010600030101010101" pitchFamily="2" charset="-122"/>
            </a:endParaRPr>
          </a:p>
        </p:txBody>
      </p:sp>
      <p:sp>
        <p:nvSpPr>
          <p:cNvPr id="48" name="object 48"/>
          <p:cNvSpPr/>
          <p:nvPr/>
        </p:nvSpPr>
        <p:spPr>
          <a:xfrm>
            <a:off x="1490472" y="2109216"/>
            <a:ext cx="1400810" cy="1251585"/>
          </a:xfrm>
          <a:custGeom>
            <a:avLst/>
            <a:gdLst/>
            <a:ahLst/>
            <a:cxnLst/>
            <a:rect l="l" t="t" r="r" b="b"/>
            <a:pathLst>
              <a:path w="1400810" h="1251585">
                <a:moveTo>
                  <a:pt x="1400555" y="0"/>
                </a:moveTo>
                <a:lnTo>
                  <a:pt x="0" y="0"/>
                </a:lnTo>
                <a:lnTo>
                  <a:pt x="0" y="1251203"/>
                </a:lnTo>
                <a:lnTo>
                  <a:pt x="1400555" y="1251203"/>
                </a:lnTo>
                <a:lnTo>
                  <a:pt x="1400555" y="0"/>
                </a:lnTo>
                <a:close/>
              </a:path>
            </a:pathLst>
          </a:custGeom>
          <a:solidFill>
            <a:srgbClr val="FFFFFF"/>
          </a:solidFill>
        </p:spPr>
        <p:txBody>
          <a:bodyPr wrap="square" lIns="0" tIns="0" rIns="0" bIns="0" rtlCol="0"/>
          <a:lstStyle/>
          <a:p/>
        </p:txBody>
      </p:sp>
      <p:sp>
        <p:nvSpPr>
          <p:cNvPr id="49" name="object 49"/>
          <p:cNvSpPr/>
          <p:nvPr/>
        </p:nvSpPr>
        <p:spPr>
          <a:xfrm>
            <a:off x="2891027" y="2109216"/>
            <a:ext cx="460375" cy="1251585"/>
          </a:xfrm>
          <a:custGeom>
            <a:avLst/>
            <a:gdLst/>
            <a:ahLst/>
            <a:cxnLst/>
            <a:rect l="l" t="t" r="r" b="b"/>
            <a:pathLst>
              <a:path w="460375" h="1251585">
                <a:moveTo>
                  <a:pt x="460247" y="0"/>
                </a:moveTo>
                <a:lnTo>
                  <a:pt x="0" y="0"/>
                </a:lnTo>
                <a:lnTo>
                  <a:pt x="0" y="1251203"/>
                </a:lnTo>
                <a:lnTo>
                  <a:pt x="460247" y="1251203"/>
                </a:lnTo>
                <a:lnTo>
                  <a:pt x="460247" y="0"/>
                </a:lnTo>
                <a:close/>
              </a:path>
            </a:pathLst>
          </a:custGeom>
          <a:solidFill>
            <a:srgbClr val="FFFFFF"/>
          </a:solidFill>
        </p:spPr>
        <p:txBody>
          <a:bodyPr wrap="square" lIns="0" tIns="0" rIns="0" bIns="0" rtlCol="0"/>
          <a:lstStyle/>
          <a:p/>
        </p:txBody>
      </p:sp>
      <p:sp>
        <p:nvSpPr>
          <p:cNvPr id="50" name="object 50"/>
          <p:cNvSpPr/>
          <p:nvPr/>
        </p:nvSpPr>
        <p:spPr>
          <a:xfrm>
            <a:off x="3351275" y="2109216"/>
            <a:ext cx="734695" cy="1251585"/>
          </a:xfrm>
          <a:custGeom>
            <a:avLst/>
            <a:gdLst/>
            <a:ahLst/>
            <a:cxnLst/>
            <a:rect l="l" t="t" r="r" b="b"/>
            <a:pathLst>
              <a:path w="734695" h="1251585">
                <a:moveTo>
                  <a:pt x="734568" y="0"/>
                </a:moveTo>
                <a:lnTo>
                  <a:pt x="0" y="0"/>
                </a:lnTo>
                <a:lnTo>
                  <a:pt x="0" y="1251203"/>
                </a:lnTo>
                <a:lnTo>
                  <a:pt x="734568" y="1251203"/>
                </a:lnTo>
                <a:lnTo>
                  <a:pt x="734568" y="0"/>
                </a:lnTo>
                <a:close/>
              </a:path>
            </a:pathLst>
          </a:custGeom>
          <a:solidFill>
            <a:srgbClr val="FFFFFF"/>
          </a:solidFill>
        </p:spPr>
        <p:txBody>
          <a:bodyPr wrap="square" lIns="0" tIns="0" rIns="0" bIns="0" rtlCol="0"/>
          <a:lstStyle/>
          <a:p/>
        </p:txBody>
      </p:sp>
      <p:sp>
        <p:nvSpPr>
          <p:cNvPr id="51" name="object 51"/>
          <p:cNvSpPr/>
          <p:nvPr/>
        </p:nvSpPr>
        <p:spPr>
          <a:xfrm>
            <a:off x="4085843" y="2109216"/>
            <a:ext cx="779145" cy="1251585"/>
          </a:xfrm>
          <a:custGeom>
            <a:avLst/>
            <a:gdLst/>
            <a:ahLst/>
            <a:cxnLst/>
            <a:rect l="l" t="t" r="r" b="b"/>
            <a:pathLst>
              <a:path w="779145" h="1251585">
                <a:moveTo>
                  <a:pt x="778763" y="0"/>
                </a:moveTo>
                <a:lnTo>
                  <a:pt x="0" y="0"/>
                </a:lnTo>
                <a:lnTo>
                  <a:pt x="0" y="1251203"/>
                </a:lnTo>
                <a:lnTo>
                  <a:pt x="778763" y="1251203"/>
                </a:lnTo>
                <a:lnTo>
                  <a:pt x="778763" y="0"/>
                </a:lnTo>
                <a:close/>
              </a:path>
            </a:pathLst>
          </a:custGeom>
          <a:solidFill>
            <a:srgbClr val="FFFFFF"/>
          </a:solidFill>
        </p:spPr>
        <p:txBody>
          <a:bodyPr wrap="square" lIns="0" tIns="0" rIns="0" bIns="0" rtlCol="0"/>
          <a:lstStyle/>
          <a:p/>
        </p:txBody>
      </p:sp>
      <p:sp>
        <p:nvSpPr>
          <p:cNvPr id="52" name="object 52"/>
          <p:cNvSpPr/>
          <p:nvPr/>
        </p:nvSpPr>
        <p:spPr>
          <a:xfrm>
            <a:off x="4864608" y="2109216"/>
            <a:ext cx="1152525" cy="1251585"/>
          </a:xfrm>
          <a:custGeom>
            <a:avLst/>
            <a:gdLst/>
            <a:ahLst/>
            <a:cxnLst/>
            <a:rect l="l" t="t" r="r" b="b"/>
            <a:pathLst>
              <a:path w="1152525" h="1251585">
                <a:moveTo>
                  <a:pt x="1152144" y="0"/>
                </a:moveTo>
                <a:lnTo>
                  <a:pt x="0" y="0"/>
                </a:lnTo>
                <a:lnTo>
                  <a:pt x="0" y="1251203"/>
                </a:lnTo>
                <a:lnTo>
                  <a:pt x="1152144" y="1251203"/>
                </a:lnTo>
                <a:lnTo>
                  <a:pt x="1152144" y="0"/>
                </a:lnTo>
                <a:close/>
              </a:path>
            </a:pathLst>
          </a:custGeom>
          <a:solidFill>
            <a:srgbClr val="FFFFFF"/>
          </a:solidFill>
        </p:spPr>
        <p:txBody>
          <a:bodyPr wrap="square" lIns="0" tIns="0" rIns="0" bIns="0" rtlCol="0"/>
          <a:lstStyle/>
          <a:p/>
        </p:txBody>
      </p:sp>
      <p:graphicFrame>
        <p:nvGraphicFramePr>
          <p:cNvPr id="53" name="object 53"/>
          <p:cNvGraphicFramePr>
            <a:graphicFrameLocks noGrp="1"/>
          </p:cNvGraphicFramePr>
          <p:nvPr>
            <p:custDataLst>
              <p:tags r:id="rId3"/>
            </p:custDataLst>
          </p:nvPr>
        </p:nvGraphicFramePr>
        <p:xfrm>
          <a:off x="1482852" y="1892808"/>
          <a:ext cx="4546600" cy="1473835"/>
        </p:xfrm>
        <a:graphic>
          <a:graphicData uri="http://schemas.openxmlformats.org/drawingml/2006/table">
            <a:tbl>
              <a:tblPr firstRow="1" bandRow="1">
                <a:tableStyleId>{2D5ABB26-0587-4C30-8999-92F81FD0307C}</a:tableStyleId>
              </a:tblPr>
              <a:tblGrid>
                <a:gridCol w="1400810"/>
                <a:gridCol w="462279"/>
                <a:gridCol w="735330"/>
                <a:gridCol w="777875"/>
                <a:gridCol w="1154429"/>
              </a:tblGrid>
              <a:tr h="208787">
                <a:tc>
                  <a:txBody>
                    <a:bodyPr/>
                    <a:lstStyle/>
                    <a:p>
                      <a:pPr marL="4445" algn="ctr">
                        <a:lnSpc>
                          <a:spcPct val="100000"/>
                        </a:lnSpc>
                        <a:spcBef>
                          <a:spcPts val="315"/>
                        </a:spcBef>
                      </a:pPr>
                      <a:r>
                        <a:rPr lang="en-US" sz="800" b="1">
                          <a:latin typeface="微软雅黑" panose="020B0503020204020204" charset="-122"/>
                          <a:ea typeface="微软雅黑" panose="020B0503020204020204" charset="-122"/>
                          <a:cs typeface="宋体" panose="02010600030101010101" pitchFamily="2" charset="-122"/>
                          <a:sym typeface="+mn-ea"/>
                        </a:rPr>
                        <a:t>items</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29540">
                        <a:lnSpc>
                          <a:spcPct val="100000"/>
                        </a:lnSpc>
                        <a:spcBef>
                          <a:spcPts val="195"/>
                        </a:spcBef>
                      </a:pPr>
                      <a:r>
                        <a:rPr lang="en-US" sz="800" dirty="0">
                          <a:latin typeface="微软雅黑" panose="020B0503020204020204" charset="-122"/>
                          <a:ea typeface="微软雅黑" panose="020B0503020204020204" charset="-122"/>
                          <a:cs typeface="宋体" panose="02010600030101010101" pitchFamily="2" charset="-122"/>
                        </a:rPr>
                        <a:t>QTY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14300">
                        <a:lnSpc>
                          <a:spcPct val="100000"/>
                        </a:lnSpc>
                        <a:spcBef>
                          <a:spcPts val="195"/>
                        </a:spcBef>
                      </a:pPr>
                      <a:r>
                        <a:rPr lang="en-US" sz="800" dirty="0">
                          <a:latin typeface="微软雅黑" panose="020B0503020204020204" charset="-122"/>
                          <a:ea typeface="微软雅黑" panose="020B0503020204020204" charset="-122"/>
                          <a:cs typeface="微软雅黑" panose="020B0503020204020204" charset="-122"/>
                        </a:rPr>
                        <a:t>D</a:t>
                      </a:r>
                      <a:r>
                        <a:rPr sz="800" dirty="0">
                          <a:latin typeface="微软雅黑" panose="020B0503020204020204" charset="-122"/>
                          <a:ea typeface="微软雅黑" panose="020B0503020204020204" charset="-122"/>
                          <a:cs typeface="微软雅黑" panose="020B0503020204020204" charset="-122"/>
                        </a:rPr>
                        <a:t>iameter of screw</a:t>
                      </a:r>
                      <a:r>
                        <a:rPr lang="en-US" sz="800" dirty="0">
                          <a:latin typeface="微软雅黑" panose="020B0503020204020204" charset="-122"/>
                          <a:ea typeface="微软雅黑" panose="020B0503020204020204" charset="-122"/>
                          <a:cs typeface="微软雅黑" panose="020B0503020204020204" charset="-122"/>
                        </a:rPr>
                        <a:t> </a:t>
                      </a:r>
                      <a:r>
                        <a:rPr sz="800" spc="-5" dirty="0">
                          <a:latin typeface="微软雅黑" panose="020B0503020204020204" charset="-122"/>
                          <a:ea typeface="微软雅黑" panose="020B0503020204020204" charset="-122"/>
                          <a:cs typeface="微软雅黑" panose="020B0503020204020204" charset="-122"/>
                        </a:rPr>
                        <a:t>mm</a:t>
                      </a:r>
                      <a:endParaRPr sz="800" spc="-5"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60655">
                        <a:lnSpc>
                          <a:spcPct val="100000"/>
                        </a:lnSpc>
                        <a:spcBef>
                          <a:spcPts val="195"/>
                        </a:spcBef>
                      </a:pPr>
                      <a:r>
                        <a:rPr lang="en-US" sz="800" dirty="0">
                          <a:latin typeface="微软雅黑" panose="020B0503020204020204" charset="-122"/>
                          <a:ea typeface="微软雅黑" panose="020B0503020204020204" charset="-122"/>
                          <a:cs typeface="微软雅黑" panose="020B0503020204020204" charset="-122"/>
                          <a:sym typeface="+mn-ea"/>
                        </a:rPr>
                        <a:t>T</a:t>
                      </a:r>
                      <a:r>
                        <a:rPr sz="800" dirty="0">
                          <a:latin typeface="微软雅黑" panose="020B0503020204020204" charset="-122"/>
                          <a:ea typeface="微软雅黑" panose="020B0503020204020204" charset="-122"/>
                          <a:cs typeface="微软雅黑" panose="020B0503020204020204" charset="-122"/>
                          <a:sym typeface="+mn-ea"/>
                        </a:rPr>
                        <a:t>orque</a:t>
                      </a:r>
                      <a:r>
                        <a:rPr sz="800" spc="-15" dirty="0">
                          <a:latin typeface="微软雅黑" panose="020B0503020204020204" charset="-122"/>
                          <a:ea typeface="微软雅黑" panose="020B0503020204020204" charset="-122"/>
                          <a:cs typeface="微软雅黑" panose="020B0503020204020204" charset="-122"/>
                          <a:sym typeface="+mn-ea"/>
                        </a:rPr>
                        <a:t> </a:t>
                      </a:r>
                      <a:r>
                        <a:rPr sz="800" spc="-5" dirty="0">
                          <a:latin typeface="微软雅黑" panose="020B0503020204020204" charset="-122"/>
                          <a:ea typeface="微软雅黑" panose="020B0503020204020204" charset="-122"/>
                          <a:cs typeface="微软雅黑" panose="020B0503020204020204" charset="-122"/>
                          <a:sym typeface="+mn-ea"/>
                        </a:rPr>
                        <a:t>N.m</a:t>
                      </a:r>
                      <a:endParaRPr sz="800"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05" algn="ctr">
                        <a:lnSpc>
                          <a:spcPct val="100000"/>
                        </a:lnSpc>
                        <a:spcBef>
                          <a:spcPts val="195"/>
                        </a:spcBef>
                      </a:pPr>
                      <a:r>
                        <a:rPr lang="en-US" sz="800" dirty="0">
                          <a:latin typeface="微软雅黑" panose="020B0503020204020204" charset="-122"/>
                          <a:ea typeface="微软雅黑" panose="020B0503020204020204" charset="-122"/>
                          <a:cs typeface="宋体" panose="02010600030101010101" pitchFamily="2" charset="-122"/>
                        </a:rPr>
                        <a:t>Note</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08788">
                <a:tc>
                  <a:txBody>
                    <a:bodyPr/>
                    <a:lstStyle/>
                    <a:p>
                      <a:pPr marL="19685">
                        <a:lnSpc>
                          <a:spcPct val="100000"/>
                        </a:lnSpc>
                        <a:spcBef>
                          <a:spcPts val="315"/>
                        </a:spcBef>
                      </a:pPr>
                      <a:r>
                        <a:rPr sz="800" dirty="0">
                          <a:solidFill>
                            <a:schemeClr val="tx1"/>
                          </a:solidFill>
                          <a:latin typeface="微软雅黑" panose="020B0503020204020204" charset="-122"/>
                          <a:ea typeface="微软雅黑" panose="020B0503020204020204" charset="-122"/>
                          <a:cs typeface="宋体" panose="02010600030101010101" pitchFamily="2" charset="-122"/>
                        </a:rPr>
                        <a:t>Clutch fastening nut</a:t>
                      </a:r>
                      <a:endParaRPr sz="800" dirty="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15"/>
                        </a:spcBef>
                      </a:pPr>
                      <a:r>
                        <a:rPr sz="800" dirty="0">
                          <a:latin typeface="微软雅黑" panose="020B0503020204020204" charset="-122"/>
                          <a:ea typeface="微软雅黑" panose="020B0503020204020204" charset="-122"/>
                          <a:cs typeface="宋体" panose="02010600030101010101" pitchFamily="2" charset="-122"/>
                        </a:rPr>
                        <a:t>1</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15"/>
                        </a:spcBef>
                      </a:pPr>
                      <a:r>
                        <a:rPr sz="800" spc="-5" dirty="0">
                          <a:latin typeface="微软雅黑" panose="020B0503020204020204" charset="-122"/>
                          <a:ea typeface="微软雅黑" panose="020B0503020204020204" charset="-122"/>
                          <a:cs typeface="宋体" panose="02010600030101010101" pitchFamily="2" charset="-122"/>
                        </a:rPr>
                        <a:t>18</a:t>
                      </a:r>
                      <a:endParaRPr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15"/>
                        </a:spcBef>
                      </a:pPr>
                      <a:r>
                        <a:rPr lang="en-US" sz="800" dirty="0">
                          <a:latin typeface="微软雅黑" panose="020B0503020204020204" charset="-122"/>
                          <a:ea typeface="微软雅黑" panose="020B0503020204020204" charset="-122"/>
                          <a:cs typeface="宋体" panose="02010600030101010101" pitchFamily="2" charset="-122"/>
                        </a:rPr>
                        <a:t>80-90</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315"/>
                        </a:spcBef>
                      </a:pPr>
                      <a:r>
                        <a:rPr sz="800" dirty="0">
                          <a:latin typeface="微软雅黑" panose="020B0503020204020204" charset="-122"/>
                          <a:ea typeface="微软雅黑" panose="020B0503020204020204" charset="-122"/>
                          <a:cs typeface="宋体" panose="02010600030101010101" pitchFamily="2" charset="-122"/>
                          <a:sym typeface="+mn-ea"/>
                        </a:rPr>
                        <a:t>Thread fastening glue</a:t>
                      </a:r>
                      <a:endParaRPr sz="800" dirty="0">
                        <a:latin typeface="微软雅黑" panose="020B0503020204020204" charset="-122"/>
                        <a:ea typeface="微软雅黑" panose="020B0503020204020204" charset="-122"/>
                        <a:cs typeface="宋体" panose="02010600030101010101" pitchFamily="2" charset="-122"/>
                        <a:sym typeface="+mn-ea"/>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08788">
                <a:tc>
                  <a:txBody>
                    <a:bodyPr/>
                    <a:lstStyle/>
                    <a:p>
                      <a:pPr marL="19685">
                        <a:lnSpc>
                          <a:spcPct val="100000"/>
                        </a:lnSpc>
                        <a:spcBef>
                          <a:spcPts val="315"/>
                        </a:spcBef>
                      </a:pPr>
                      <a:r>
                        <a:rPr sz="800" dirty="0">
                          <a:solidFill>
                            <a:schemeClr val="tx1"/>
                          </a:solidFill>
                          <a:latin typeface="微软雅黑" panose="020B0503020204020204" charset="-122"/>
                          <a:ea typeface="微软雅黑" panose="020B0503020204020204" charset="-122"/>
                          <a:cs typeface="宋体" panose="02010600030101010101" pitchFamily="2" charset="-122"/>
                        </a:rPr>
                        <a:t>Clutch spring bolt</a:t>
                      </a:r>
                      <a:endParaRPr sz="800" dirty="0">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15"/>
                        </a:spcBef>
                      </a:pPr>
                      <a:r>
                        <a:rPr sz="800" dirty="0">
                          <a:latin typeface="微软雅黑" panose="020B0503020204020204" charset="-122"/>
                          <a:ea typeface="微软雅黑" panose="020B0503020204020204" charset="-122"/>
                          <a:cs typeface="宋体" panose="02010600030101010101" pitchFamily="2" charset="-122"/>
                        </a:rPr>
                        <a:t>4</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15"/>
                        </a:spcBef>
                      </a:pPr>
                      <a:r>
                        <a:rPr sz="800" dirty="0">
                          <a:latin typeface="微软雅黑" panose="020B0503020204020204" charset="-122"/>
                          <a:ea typeface="微软雅黑" panose="020B0503020204020204" charset="-122"/>
                          <a:cs typeface="宋体" panose="02010600030101010101" pitchFamily="2" charset="-122"/>
                        </a:rPr>
                        <a:t>6</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15"/>
                        </a:spcBef>
                      </a:pPr>
                      <a:r>
                        <a:rPr lang="en-US" sz="800" spc="-5" dirty="0">
                          <a:latin typeface="微软雅黑" panose="020B0503020204020204" charset="-122"/>
                          <a:ea typeface="微软雅黑" panose="020B0503020204020204" charset="-122"/>
                          <a:cs typeface="宋体" panose="02010600030101010101" pitchFamily="2" charset="-122"/>
                        </a:rPr>
                        <a:t>8-</a:t>
                      </a:r>
                      <a:r>
                        <a:rPr sz="800" spc="-5" dirty="0">
                          <a:latin typeface="微软雅黑" panose="020B0503020204020204" charset="-122"/>
                          <a:ea typeface="微软雅黑" panose="020B0503020204020204" charset="-122"/>
                          <a:cs typeface="宋体" panose="02010600030101010101" pitchFamily="2" charset="-122"/>
                        </a:rPr>
                        <a:t>10</a:t>
                      </a:r>
                      <a:endParaRPr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08787">
                <a:tc>
                  <a:txBody>
                    <a:bodyPr/>
                    <a:lstStyle/>
                    <a:p>
                      <a:pPr marL="19685">
                        <a:lnSpc>
                          <a:spcPct val="100000"/>
                        </a:lnSpc>
                        <a:spcBef>
                          <a:spcPts val="315"/>
                        </a:spcBef>
                      </a:pPr>
                      <a:r>
                        <a:rPr sz="800" dirty="0">
                          <a:latin typeface="微软雅黑" panose="020B0503020204020204" charset="-122"/>
                          <a:ea typeface="微软雅黑" panose="020B0503020204020204" charset="-122"/>
                          <a:cs typeface="宋体" panose="02010600030101010101" pitchFamily="2" charset="-122"/>
                        </a:rPr>
                        <a:t>Drive gear fastening nut</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15"/>
                        </a:spcBef>
                      </a:pPr>
                      <a:r>
                        <a:rPr sz="800" dirty="0">
                          <a:latin typeface="微软雅黑" panose="020B0503020204020204" charset="-122"/>
                          <a:ea typeface="微软雅黑" panose="020B0503020204020204" charset="-122"/>
                          <a:cs typeface="宋体" panose="02010600030101010101" pitchFamily="2" charset="-122"/>
                        </a:rPr>
                        <a:t>1</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15"/>
                        </a:spcBef>
                      </a:pPr>
                      <a:r>
                        <a:rPr sz="800" spc="-5" dirty="0">
                          <a:latin typeface="微软雅黑" panose="020B0503020204020204" charset="-122"/>
                          <a:ea typeface="微软雅黑" panose="020B0503020204020204" charset="-122"/>
                          <a:cs typeface="宋体" panose="02010600030101010101" pitchFamily="2" charset="-122"/>
                        </a:rPr>
                        <a:t>10</a:t>
                      </a:r>
                      <a:endParaRPr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15"/>
                        </a:spcBef>
                      </a:pPr>
                      <a:r>
                        <a:rPr lang="en-US" sz="800" spc="-5" dirty="0">
                          <a:latin typeface="微软雅黑" panose="020B0503020204020204" charset="-122"/>
                          <a:ea typeface="微软雅黑" panose="020B0503020204020204" charset="-122"/>
                          <a:cs typeface="宋体" panose="02010600030101010101" pitchFamily="2" charset="-122"/>
                        </a:rPr>
                        <a:t>115-125</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315"/>
                        </a:spcBef>
                      </a:pPr>
                      <a:r>
                        <a:rPr sz="800" dirty="0">
                          <a:latin typeface="微软雅黑" panose="020B0503020204020204" charset="-122"/>
                          <a:ea typeface="微软雅黑" panose="020B0503020204020204" charset="-122"/>
                          <a:cs typeface="宋体" panose="02010600030101010101" pitchFamily="2" charset="-122"/>
                        </a:rPr>
                        <a:t>Thread fastening glue</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08787">
                <a:tc>
                  <a:txBody>
                    <a:bodyPr/>
                    <a:lstStyle/>
                    <a:p>
                      <a:pPr marL="19685">
                        <a:lnSpc>
                          <a:spcPct val="100000"/>
                        </a:lnSpc>
                        <a:spcBef>
                          <a:spcPts val="315"/>
                        </a:spcBef>
                      </a:pPr>
                      <a:r>
                        <a:rPr sz="800" dirty="0">
                          <a:latin typeface="微软雅黑" panose="020B0503020204020204" charset="-122"/>
                          <a:ea typeface="微软雅黑" panose="020B0503020204020204" charset="-122"/>
                          <a:cs typeface="宋体" panose="02010600030101010101" pitchFamily="2" charset="-122"/>
                        </a:rPr>
                        <a:t>Shift mechanism positioning plate assembly</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15"/>
                        </a:spcBef>
                      </a:pPr>
                      <a:r>
                        <a:rPr lang="en-US" sz="800" dirty="0">
                          <a:latin typeface="微软雅黑" panose="020B0503020204020204" charset="-122"/>
                          <a:ea typeface="微软雅黑" panose="020B0503020204020204" charset="-122"/>
                          <a:cs typeface="宋体" panose="02010600030101010101" pitchFamily="2" charset="-122"/>
                        </a:rPr>
                        <a:t>1</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15"/>
                        </a:spcBef>
                      </a:pPr>
                      <a:r>
                        <a:rPr sz="800" dirty="0">
                          <a:latin typeface="微软雅黑" panose="020B0503020204020204" charset="-122"/>
                          <a:ea typeface="微软雅黑" panose="020B0503020204020204" charset="-122"/>
                          <a:cs typeface="宋体" panose="02010600030101010101" pitchFamily="2" charset="-122"/>
                        </a:rPr>
                        <a:t>6</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15"/>
                        </a:spcBef>
                      </a:pPr>
                      <a:r>
                        <a:rPr sz="800" spc="-5" dirty="0">
                          <a:latin typeface="微软雅黑" panose="020B0503020204020204" charset="-122"/>
                          <a:ea typeface="微软雅黑" panose="020B0503020204020204" charset="-122"/>
                          <a:cs typeface="宋体" panose="02010600030101010101" pitchFamily="2" charset="-122"/>
                          <a:sym typeface="+mn-ea"/>
                        </a:rPr>
                        <a:t>1</a:t>
                      </a:r>
                      <a:r>
                        <a:rPr lang="en-US" sz="800" spc="-5" dirty="0">
                          <a:latin typeface="微软雅黑" panose="020B0503020204020204" charset="-122"/>
                          <a:ea typeface="微软雅黑" panose="020B0503020204020204" charset="-122"/>
                          <a:cs typeface="宋体" panose="02010600030101010101" pitchFamily="2" charset="-122"/>
                          <a:sym typeface="+mn-ea"/>
                        </a:rPr>
                        <a:t>1-13</a:t>
                      </a:r>
                      <a:endParaRPr lang="en-US" sz="800" spc="-5" dirty="0">
                        <a:latin typeface="微软雅黑" panose="020B0503020204020204" charset="-122"/>
                        <a:ea typeface="微软雅黑" panose="020B0503020204020204" charset="-122"/>
                        <a:cs typeface="宋体" panose="02010600030101010101" pitchFamily="2" charset="-122"/>
                        <a:sym typeface="+mn-ea"/>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315"/>
                        </a:spcBef>
                      </a:pP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08788">
                <a:tc>
                  <a:txBody>
                    <a:bodyPr/>
                    <a:lstStyle/>
                    <a:p>
                      <a:pPr marL="19685">
                        <a:lnSpc>
                          <a:spcPct val="100000"/>
                        </a:lnSpc>
                        <a:spcBef>
                          <a:spcPts val="315"/>
                        </a:spcBef>
                      </a:pPr>
                      <a:r>
                        <a:rPr sz="800" dirty="0">
                          <a:latin typeface="微软雅黑" panose="020B0503020204020204" charset="-122"/>
                          <a:ea typeface="微软雅黑" panose="020B0503020204020204" charset="-122"/>
                          <a:cs typeface="宋体" panose="02010600030101010101" pitchFamily="2" charset="-122"/>
                        </a:rPr>
                        <a:t>Right crankcase cover bolt</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15"/>
                        </a:spcBef>
                      </a:pPr>
                      <a:r>
                        <a:rPr lang="en-US" sz="800" dirty="0">
                          <a:latin typeface="微软雅黑" panose="020B0503020204020204" charset="-122"/>
                          <a:ea typeface="微软雅黑" panose="020B0503020204020204" charset="-122"/>
                          <a:cs typeface="宋体" panose="02010600030101010101" pitchFamily="2" charset="-122"/>
                        </a:rPr>
                        <a:t>11</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15"/>
                        </a:spcBef>
                      </a:pPr>
                      <a:r>
                        <a:rPr sz="800" dirty="0">
                          <a:latin typeface="微软雅黑" panose="020B0503020204020204" charset="-122"/>
                          <a:ea typeface="微软雅黑" panose="020B0503020204020204" charset="-122"/>
                          <a:cs typeface="宋体" panose="02010600030101010101" pitchFamily="2" charset="-122"/>
                        </a:rPr>
                        <a:t>6</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15"/>
                        </a:spcBef>
                      </a:pPr>
                      <a:r>
                        <a:rPr sz="800" spc="-5" dirty="0">
                          <a:latin typeface="微软雅黑" panose="020B0503020204020204" charset="-122"/>
                          <a:ea typeface="微软雅黑" panose="020B0503020204020204" charset="-122"/>
                          <a:cs typeface="宋体" panose="02010600030101010101" pitchFamily="2" charset="-122"/>
                        </a:rPr>
                        <a:t>1</a:t>
                      </a:r>
                      <a:r>
                        <a:rPr lang="en-US" sz="800" spc="-5" dirty="0">
                          <a:latin typeface="微软雅黑" panose="020B0503020204020204" charset="-122"/>
                          <a:ea typeface="微软雅黑" panose="020B0503020204020204" charset="-122"/>
                          <a:cs typeface="宋体" panose="02010600030101010101" pitchFamily="2" charset="-122"/>
                        </a:rPr>
                        <a:t>1-13</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08788">
                <a:tc>
                  <a:txBody>
                    <a:bodyPr/>
                    <a:lstStyle/>
                    <a:p>
                      <a:pPr marL="19685">
                        <a:lnSpc>
                          <a:spcPct val="100000"/>
                        </a:lnSpc>
                        <a:spcBef>
                          <a:spcPts val="315"/>
                        </a:spcBef>
                      </a:pPr>
                      <a:r>
                        <a:rPr sz="800" dirty="0">
                          <a:latin typeface="微软雅黑" panose="020B0503020204020204" charset="-122"/>
                          <a:ea typeface="微软雅黑" panose="020B0503020204020204" charset="-122"/>
                          <a:cs typeface="宋体" panose="02010600030101010101" pitchFamily="2" charset="-122"/>
                        </a:rPr>
                        <a:t>Five star plate bolt</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15"/>
                        </a:spcBef>
                      </a:pPr>
                      <a:r>
                        <a:rPr sz="800" dirty="0">
                          <a:latin typeface="微软雅黑" panose="020B0503020204020204" charset="-122"/>
                          <a:ea typeface="微软雅黑" panose="020B0503020204020204" charset="-122"/>
                          <a:cs typeface="宋体" panose="02010600030101010101" pitchFamily="2" charset="-122"/>
                        </a:rPr>
                        <a:t>1</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15"/>
                        </a:spcBef>
                      </a:pPr>
                      <a:r>
                        <a:rPr lang="en-US" sz="800" dirty="0">
                          <a:latin typeface="微软雅黑" panose="020B0503020204020204" charset="-122"/>
                          <a:ea typeface="微软雅黑" panose="020B0503020204020204" charset="-122"/>
                          <a:cs typeface="宋体" panose="02010600030101010101" pitchFamily="2" charset="-122"/>
                        </a:rPr>
                        <a:t>6</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315"/>
                        </a:spcBef>
                      </a:pPr>
                      <a:r>
                        <a:rPr lang="en-US" sz="800" spc="-5" dirty="0">
                          <a:latin typeface="微软雅黑" panose="020B0503020204020204" charset="-122"/>
                          <a:ea typeface="微软雅黑" panose="020B0503020204020204" charset="-122"/>
                          <a:cs typeface="宋体" panose="02010600030101010101" pitchFamily="2" charset="-122"/>
                        </a:rPr>
                        <a:t>11-13</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685" algn="ctr">
                        <a:lnSpc>
                          <a:spcPct val="100000"/>
                        </a:lnSpc>
                        <a:spcBef>
                          <a:spcPts val="315"/>
                        </a:spcBef>
                      </a:pP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bl>
          </a:graphicData>
        </a:graphic>
      </p:graphicFrame>
      <p:pic>
        <p:nvPicPr>
          <p:cNvPr id="54" name="图片 53" descr="图片4"/>
          <p:cNvPicPr>
            <a:picLocks noChangeAspect="1"/>
          </p:cNvPicPr>
          <p:nvPr/>
        </p:nvPicPr>
        <p:blipFill>
          <a:blip r:embed="rId4"/>
          <a:stretch>
            <a:fillRect/>
          </a:stretch>
        </p:blipFill>
        <p:spPr>
          <a:xfrm>
            <a:off x="4930775" y="1463040"/>
            <a:ext cx="1080000" cy="168108"/>
          </a:xfrm>
          <a:prstGeom prst="rect">
            <a:avLst/>
          </a:prstGeom>
        </p:spPr>
      </p:pic>
      <p:sp>
        <p:nvSpPr>
          <p:cNvPr id="5" name="object 5"/>
          <p:cNvSpPr/>
          <p:nvPr/>
        </p:nvSpPr>
        <p:spPr>
          <a:xfrm>
            <a:off x="6261861" y="80467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7" name="文本框 6"/>
          <p:cNvSpPr txBox="1"/>
          <p:nvPr/>
        </p:nvSpPr>
        <p:spPr>
          <a:xfrm>
            <a:off x="6270625"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14</a:t>
            </a:r>
            <a:endParaRPr lang="en-US" altLang="zh-CN" sz="1000">
              <a:solidFill>
                <a:schemeClr val="bg1"/>
              </a:solidFill>
              <a:latin typeface="黑体" panose="02010609060101010101" charset="-122"/>
              <a:ea typeface="黑体" panose="02010609060101010101" charset="-122"/>
            </a:endParaRPr>
          </a:p>
        </p:txBody>
      </p:sp>
      <p:sp>
        <p:nvSpPr>
          <p:cNvPr id="18" name="object 18"/>
          <p:cNvSpPr txBox="1"/>
          <p:nvPr/>
        </p:nvSpPr>
        <p:spPr>
          <a:xfrm>
            <a:off x="1473200" y="6891655"/>
            <a:ext cx="3143250" cy="259080"/>
          </a:xfrm>
          <a:prstGeom prst="rect">
            <a:avLst/>
          </a:prstGeom>
        </p:spPr>
        <p:txBody>
          <a:bodyPr vert="horz" wrap="square" lIns="0" tIns="13335" rIns="0" bIns="0" rtlCol="0">
            <a:spAutoFit/>
          </a:bodyPr>
          <a:lstStyle/>
          <a:p>
            <a:pPr marL="12700">
              <a:lnSpc>
                <a:spcPct val="100000"/>
              </a:lnSpc>
              <a:spcBef>
                <a:spcPts val="105"/>
              </a:spcBef>
            </a:pPr>
            <a:r>
              <a:rPr sz="800" b="1" dirty="0">
                <a:latin typeface="微软雅黑" panose="020B0503020204020204" charset="-122"/>
                <a:ea typeface="微软雅黑" panose="020B0503020204020204" charset="-122"/>
                <a:cs typeface="宋体" panose="02010600030101010101" pitchFamily="2" charset="-122"/>
              </a:rPr>
              <a:t>Torque value of crankshaft, piston, cylinder block and balance shaft</a:t>
            </a:r>
            <a:endParaRPr sz="800" b="1" dirty="0">
              <a:latin typeface="微软雅黑" panose="020B0503020204020204" charset="-122"/>
              <a:ea typeface="微软雅黑" panose="020B0503020204020204" charset="-122"/>
              <a:cs typeface="宋体" panose="02010600030101010101" pitchFamily="2" charset="-122"/>
            </a:endParaRPr>
          </a:p>
        </p:txBody>
      </p:sp>
      <p:sp>
        <p:nvSpPr>
          <p:cNvPr id="26" name="object 26"/>
          <p:cNvSpPr/>
          <p:nvPr/>
        </p:nvSpPr>
        <p:spPr>
          <a:xfrm>
            <a:off x="1490472" y="7291324"/>
            <a:ext cx="1400810" cy="646430"/>
          </a:xfrm>
          <a:custGeom>
            <a:avLst/>
            <a:gdLst/>
            <a:ahLst/>
            <a:cxnLst/>
            <a:rect l="l" t="t" r="r" b="b"/>
            <a:pathLst>
              <a:path w="1400810" h="646429">
                <a:moveTo>
                  <a:pt x="1400555" y="0"/>
                </a:moveTo>
                <a:lnTo>
                  <a:pt x="0" y="0"/>
                </a:lnTo>
                <a:lnTo>
                  <a:pt x="0" y="646175"/>
                </a:lnTo>
                <a:lnTo>
                  <a:pt x="1400555" y="646175"/>
                </a:lnTo>
                <a:lnTo>
                  <a:pt x="1400555" y="0"/>
                </a:lnTo>
                <a:close/>
              </a:path>
            </a:pathLst>
          </a:custGeom>
          <a:solidFill>
            <a:srgbClr val="FFFFFF"/>
          </a:solidFill>
        </p:spPr>
        <p:txBody>
          <a:bodyPr wrap="square" lIns="0" tIns="0" rIns="0" bIns="0" rtlCol="0"/>
          <a:lstStyle/>
          <a:p/>
        </p:txBody>
      </p:sp>
      <p:sp>
        <p:nvSpPr>
          <p:cNvPr id="27" name="object 27"/>
          <p:cNvSpPr/>
          <p:nvPr/>
        </p:nvSpPr>
        <p:spPr>
          <a:xfrm>
            <a:off x="2891027" y="7291324"/>
            <a:ext cx="460375" cy="646430"/>
          </a:xfrm>
          <a:custGeom>
            <a:avLst/>
            <a:gdLst/>
            <a:ahLst/>
            <a:cxnLst/>
            <a:rect l="l" t="t" r="r" b="b"/>
            <a:pathLst>
              <a:path w="460375" h="646429">
                <a:moveTo>
                  <a:pt x="460247" y="0"/>
                </a:moveTo>
                <a:lnTo>
                  <a:pt x="0" y="0"/>
                </a:lnTo>
                <a:lnTo>
                  <a:pt x="0" y="646175"/>
                </a:lnTo>
                <a:lnTo>
                  <a:pt x="460247" y="646175"/>
                </a:lnTo>
                <a:lnTo>
                  <a:pt x="460247" y="0"/>
                </a:lnTo>
                <a:close/>
              </a:path>
            </a:pathLst>
          </a:custGeom>
          <a:solidFill>
            <a:srgbClr val="FFFFFF"/>
          </a:solidFill>
        </p:spPr>
        <p:txBody>
          <a:bodyPr wrap="square" lIns="0" tIns="0" rIns="0" bIns="0" rtlCol="0"/>
          <a:lstStyle/>
          <a:p/>
        </p:txBody>
      </p:sp>
      <p:sp>
        <p:nvSpPr>
          <p:cNvPr id="28" name="object 28"/>
          <p:cNvSpPr/>
          <p:nvPr/>
        </p:nvSpPr>
        <p:spPr>
          <a:xfrm>
            <a:off x="3351275" y="7291324"/>
            <a:ext cx="734695" cy="646430"/>
          </a:xfrm>
          <a:custGeom>
            <a:avLst/>
            <a:gdLst/>
            <a:ahLst/>
            <a:cxnLst/>
            <a:rect l="l" t="t" r="r" b="b"/>
            <a:pathLst>
              <a:path w="734695" h="646429">
                <a:moveTo>
                  <a:pt x="734568" y="0"/>
                </a:moveTo>
                <a:lnTo>
                  <a:pt x="0" y="0"/>
                </a:lnTo>
                <a:lnTo>
                  <a:pt x="0" y="646175"/>
                </a:lnTo>
                <a:lnTo>
                  <a:pt x="734568" y="646175"/>
                </a:lnTo>
                <a:lnTo>
                  <a:pt x="734568" y="0"/>
                </a:lnTo>
                <a:close/>
              </a:path>
            </a:pathLst>
          </a:custGeom>
          <a:solidFill>
            <a:srgbClr val="FFFFFF"/>
          </a:solidFill>
        </p:spPr>
        <p:txBody>
          <a:bodyPr wrap="square" lIns="0" tIns="0" rIns="0" bIns="0" rtlCol="0"/>
          <a:lstStyle/>
          <a:p/>
        </p:txBody>
      </p:sp>
      <p:sp>
        <p:nvSpPr>
          <p:cNvPr id="29" name="object 29"/>
          <p:cNvSpPr/>
          <p:nvPr/>
        </p:nvSpPr>
        <p:spPr>
          <a:xfrm>
            <a:off x="4085843" y="7291324"/>
            <a:ext cx="779145" cy="646430"/>
          </a:xfrm>
          <a:custGeom>
            <a:avLst/>
            <a:gdLst/>
            <a:ahLst/>
            <a:cxnLst/>
            <a:rect l="l" t="t" r="r" b="b"/>
            <a:pathLst>
              <a:path w="779145" h="646429">
                <a:moveTo>
                  <a:pt x="778763" y="0"/>
                </a:moveTo>
                <a:lnTo>
                  <a:pt x="0" y="0"/>
                </a:lnTo>
                <a:lnTo>
                  <a:pt x="0" y="646175"/>
                </a:lnTo>
                <a:lnTo>
                  <a:pt x="778763" y="646175"/>
                </a:lnTo>
                <a:lnTo>
                  <a:pt x="778763" y="0"/>
                </a:lnTo>
                <a:close/>
              </a:path>
            </a:pathLst>
          </a:custGeom>
          <a:solidFill>
            <a:srgbClr val="FFFFFF"/>
          </a:solidFill>
        </p:spPr>
        <p:txBody>
          <a:bodyPr wrap="square" lIns="0" tIns="0" rIns="0" bIns="0" rtlCol="0"/>
          <a:lstStyle/>
          <a:p/>
        </p:txBody>
      </p:sp>
      <p:sp>
        <p:nvSpPr>
          <p:cNvPr id="30" name="object 30"/>
          <p:cNvSpPr/>
          <p:nvPr/>
        </p:nvSpPr>
        <p:spPr>
          <a:xfrm>
            <a:off x="4864608" y="7291324"/>
            <a:ext cx="1152525" cy="646430"/>
          </a:xfrm>
          <a:custGeom>
            <a:avLst/>
            <a:gdLst/>
            <a:ahLst/>
            <a:cxnLst/>
            <a:rect l="l" t="t" r="r" b="b"/>
            <a:pathLst>
              <a:path w="1152525" h="646429">
                <a:moveTo>
                  <a:pt x="1152144" y="0"/>
                </a:moveTo>
                <a:lnTo>
                  <a:pt x="0" y="0"/>
                </a:lnTo>
                <a:lnTo>
                  <a:pt x="0" y="646175"/>
                </a:lnTo>
                <a:lnTo>
                  <a:pt x="1152144" y="646175"/>
                </a:lnTo>
                <a:lnTo>
                  <a:pt x="1152144" y="0"/>
                </a:lnTo>
                <a:close/>
              </a:path>
            </a:pathLst>
          </a:custGeom>
          <a:solidFill>
            <a:srgbClr val="FFFFFF"/>
          </a:solidFill>
        </p:spPr>
        <p:txBody>
          <a:bodyPr wrap="square" lIns="0" tIns="0" rIns="0" bIns="0" rtlCol="0"/>
          <a:lstStyle/>
          <a:p/>
        </p:txBody>
      </p:sp>
      <p:graphicFrame>
        <p:nvGraphicFramePr>
          <p:cNvPr id="31" name="object 31"/>
          <p:cNvGraphicFramePr>
            <a:graphicFrameLocks noGrp="1"/>
          </p:cNvGraphicFramePr>
          <p:nvPr>
            <p:custDataLst>
              <p:tags r:id="rId5"/>
            </p:custDataLst>
          </p:nvPr>
        </p:nvGraphicFramePr>
        <p:xfrm>
          <a:off x="1482852" y="7030719"/>
          <a:ext cx="4530725" cy="1151890"/>
        </p:xfrm>
        <a:graphic>
          <a:graphicData uri="http://schemas.openxmlformats.org/drawingml/2006/table">
            <a:tbl>
              <a:tblPr firstRow="1" bandRow="1">
                <a:tableStyleId>{2D5ABB26-0587-4C30-8999-92F81FD0307C}</a:tableStyleId>
              </a:tblPr>
              <a:tblGrid>
                <a:gridCol w="1400810"/>
                <a:gridCol w="462279"/>
                <a:gridCol w="735330"/>
                <a:gridCol w="777875"/>
                <a:gridCol w="1154429"/>
              </a:tblGrid>
              <a:tr h="253746">
                <a:tc>
                  <a:txBody>
                    <a:bodyPr/>
                    <a:lstStyle/>
                    <a:p>
                      <a:pPr marL="4445" algn="ctr">
                        <a:lnSpc>
                          <a:spcPct val="100000"/>
                        </a:lnSpc>
                        <a:spcBef>
                          <a:spcPts val="495"/>
                        </a:spcBef>
                      </a:pPr>
                      <a:r>
                        <a:rPr lang="en-US" sz="800" b="1">
                          <a:latin typeface="微软雅黑" panose="020B0503020204020204" charset="-122"/>
                          <a:ea typeface="微软雅黑" panose="020B0503020204020204" charset="-122"/>
                          <a:cs typeface="宋体" panose="02010600030101010101" pitchFamily="2" charset="-122"/>
                          <a:sym typeface="+mn-ea"/>
                        </a:rPr>
                        <a:t>items</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29540">
                        <a:lnSpc>
                          <a:spcPct val="100000"/>
                        </a:lnSpc>
                        <a:spcBef>
                          <a:spcPts val="195"/>
                        </a:spcBef>
                      </a:pPr>
                      <a:r>
                        <a:rPr lang="en-US" sz="800" dirty="0">
                          <a:latin typeface="微软雅黑" panose="020B0503020204020204" charset="-122"/>
                          <a:ea typeface="微软雅黑" panose="020B0503020204020204" charset="-122"/>
                          <a:cs typeface="宋体" panose="02010600030101010101" pitchFamily="2" charset="-122"/>
                        </a:rPr>
                        <a:t>QTY</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14300">
                        <a:lnSpc>
                          <a:spcPct val="100000"/>
                        </a:lnSpc>
                        <a:spcBef>
                          <a:spcPts val="195"/>
                        </a:spcBef>
                      </a:pPr>
                      <a:r>
                        <a:rPr lang="en-US" sz="800" dirty="0">
                          <a:latin typeface="微软雅黑" panose="020B0503020204020204" charset="-122"/>
                          <a:ea typeface="微软雅黑" panose="020B0503020204020204" charset="-122"/>
                          <a:cs typeface="微软雅黑" panose="020B0503020204020204" charset="-122"/>
                        </a:rPr>
                        <a:t>D</a:t>
                      </a:r>
                      <a:r>
                        <a:rPr sz="800" dirty="0">
                          <a:latin typeface="微软雅黑" panose="020B0503020204020204" charset="-122"/>
                          <a:ea typeface="微软雅黑" panose="020B0503020204020204" charset="-122"/>
                          <a:cs typeface="微软雅黑" panose="020B0503020204020204" charset="-122"/>
                        </a:rPr>
                        <a:t>iameter of screw</a:t>
                      </a:r>
                      <a:r>
                        <a:rPr lang="en-US" sz="800" dirty="0">
                          <a:latin typeface="微软雅黑" panose="020B0503020204020204" charset="-122"/>
                          <a:ea typeface="微软雅黑" panose="020B0503020204020204" charset="-122"/>
                          <a:cs typeface="微软雅黑" panose="020B0503020204020204" charset="-122"/>
                        </a:rPr>
                        <a:t> </a:t>
                      </a:r>
                      <a:r>
                        <a:rPr sz="800" spc="-5" dirty="0">
                          <a:latin typeface="微软雅黑" panose="020B0503020204020204" charset="-122"/>
                          <a:ea typeface="微软雅黑" panose="020B0503020204020204" charset="-122"/>
                          <a:cs typeface="微软雅黑" panose="020B0503020204020204" charset="-122"/>
                        </a:rPr>
                        <a:t>mm</a:t>
                      </a:r>
                      <a:endParaRPr sz="800" spc="-5"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60655">
                        <a:lnSpc>
                          <a:spcPct val="100000"/>
                        </a:lnSpc>
                        <a:spcBef>
                          <a:spcPts val="195"/>
                        </a:spcBef>
                      </a:pPr>
                      <a:r>
                        <a:rPr lang="en-US" sz="800" dirty="0">
                          <a:latin typeface="微软雅黑" panose="020B0503020204020204" charset="-122"/>
                          <a:ea typeface="微软雅黑" panose="020B0503020204020204" charset="-122"/>
                          <a:cs typeface="微软雅黑" panose="020B0503020204020204" charset="-122"/>
                          <a:sym typeface="+mn-ea"/>
                        </a:rPr>
                        <a:t>T</a:t>
                      </a:r>
                      <a:r>
                        <a:rPr sz="800" dirty="0">
                          <a:latin typeface="微软雅黑" panose="020B0503020204020204" charset="-122"/>
                          <a:ea typeface="微软雅黑" panose="020B0503020204020204" charset="-122"/>
                          <a:cs typeface="微软雅黑" panose="020B0503020204020204" charset="-122"/>
                          <a:sym typeface="+mn-ea"/>
                        </a:rPr>
                        <a:t>orque</a:t>
                      </a:r>
                      <a:r>
                        <a:rPr sz="800" spc="-15" dirty="0">
                          <a:latin typeface="微软雅黑" panose="020B0503020204020204" charset="-122"/>
                          <a:ea typeface="微软雅黑" panose="020B0503020204020204" charset="-122"/>
                          <a:cs typeface="微软雅黑" panose="020B0503020204020204" charset="-122"/>
                          <a:sym typeface="+mn-ea"/>
                        </a:rPr>
                        <a:t> </a:t>
                      </a:r>
                      <a:r>
                        <a:rPr sz="800" spc="-5" dirty="0">
                          <a:latin typeface="微软雅黑" panose="020B0503020204020204" charset="-122"/>
                          <a:ea typeface="微软雅黑" panose="020B0503020204020204" charset="-122"/>
                          <a:cs typeface="微软雅黑" panose="020B0503020204020204" charset="-122"/>
                          <a:sym typeface="+mn-ea"/>
                        </a:rPr>
                        <a:t>N.m</a:t>
                      </a:r>
                      <a:endParaRPr sz="800"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05" algn="ctr">
                        <a:lnSpc>
                          <a:spcPct val="100000"/>
                        </a:lnSpc>
                        <a:spcBef>
                          <a:spcPts val="195"/>
                        </a:spcBef>
                      </a:pPr>
                      <a:r>
                        <a:rPr lang="en-US" sz="800" dirty="0">
                          <a:latin typeface="微软雅黑" panose="020B0503020204020204" charset="-122"/>
                          <a:ea typeface="微软雅黑" panose="020B0503020204020204" charset="-122"/>
                          <a:cs typeface="宋体" panose="02010600030101010101" pitchFamily="2" charset="-122"/>
                        </a:rPr>
                        <a:t>Note</a:t>
                      </a:r>
                      <a:endParaRPr 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52730">
                <a:tc>
                  <a:txBody>
                    <a:bodyPr/>
                    <a:lstStyle/>
                    <a:p>
                      <a:pPr marL="19685">
                        <a:lnSpc>
                          <a:spcPct val="100000"/>
                        </a:lnSpc>
                        <a:spcBef>
                          <a:spcPts val="485"/>
                        </a:spcBef>
                      </a:pPr>
                      <a:r>
                        <a:rPr sz="800" dirty="0">
                          <a:latin typeface="微软雅黑" panose="020B0503020204020204" charset="-122"/>
                          <a:ea typeface="微软雅黑" panose="020B0503020204020204" charset="-122"/>
                          <a:cs typeface="宋体" panose="02010600030101010101" pitchFamily="2" charset="-122"/>
                        </a:rPr>
                        <a:t>Balancing shaft driven tooth fastening nut</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485"/>
                        </a:spcBef>
                      </a:pPr>
                      <a:r>
                        <a:rPr sz="800" dirty="0">
                          <a:latin typeface="微软雅黑" panose="020B0503020204020204" charset="-122"/>
                          <a:ea typeface="微软雅黑" panose="020B0503020204020204" charset="-122"/>
                          <a:cs typeface="宋体" panose="02010600030101010101" pitchFamily="2" charset="-122"/>
                        </a:rPr>
                        <a:t>1</a:t>
                      </a: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485"/>
                        </a:spcBef>
                      </a:pPr>
                      <a:endParaRPr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gn="ctr">
                        <a:lnSpc>
                          <a:spcPct val="100000"/>
                        </a:lnSpc>
                        <a:spcBef>
                          <a:spcPts val="485"/>
                        </a:spcBef>
                      </a:pPr>
                      <a:r>
                        <a:rPr lang="en-US" sz="800" spc="-5" dirty="0">
                          <a:latin typeface="微软雅黑" panose="020B0503020204020204" charset="-122"/>
                          <a:ea typeface="微软雅黑" panose="020B0503020204020204" charset="-122"/>
                          <a:cs typeface="宋体" panose="02010600030101010101" pitchFamily="2" charset="-122"/>
                        </a:rPr>
                        <a:t>80-90</a:t>
                      </a:r>
                      <a:endParaRPr lang="en-US"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52984">
                <a:tc>
                  <a:txBody>
                    <a:bodyPr/>
                    <a:p>
                      <a:pPr marL="19685">
                        <a:lnSpc>
                          <a:spcPct val="100000"/>
                        </a:lnSpc>
                        <a:spcBef>
                          <a:spcPts val="485"/>
                        </a:spcBef>
                        <a:buNone/>
                      </a:pPr>
                      <a:r>
                        <a:rPr sz="800" dirty="0">
                          <a:latin typeface="微软雅黑" panose="020B0503020204020204" charset="-122"/>
                          <a:ea typeface="微软雅黑" panose="020B0503020204020204" charset="-122"/>
                          <a:cs typeface="宋体" panose="02010600030101010101" pitchFamily="2" charset="-122"/>
                          <a:sym typeface="+mn-ea"/>
                        </a:rPr>
                        <a:t>Balancing shaft drive tooth fastening nut</a:t>
                      </a:r>
                      <a:endParaRPr sz="800" dirty="0">
                        <a:latin typeface="微软雅黑" panose="020B0503020204020204" charset="-122"/>
                        <a:ea typeface="微软雅黑" panose="020B0503020204020204" charset="-122"/>
                        <a:cs typeface="宋体" panose="02010600030101010101" pitchFamily="2" charset="-122"/>
                        <a:sym typeface="+mn-ea"/>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7780" algn="ctr">
                        <a:lnSpc>
                          <a:spcPct val="100000"/>
                        </a:lnSpc>
                        <a:spcBef>
                          <a:spcPts val="485"/>
                        </a:spcBef>
                        <a:buNone/>
                      </a:pPr>
                      <a:r>
                        <a:rPr lang="en-US" altLang="zh-CN" sz="800" dirty="0">
                          <a:latin typeface="微软雅黑" panose="020B0503020204020204" charset="-122"/>
                          <a:ea typeface="微软雅黑" panose="020B0503020204020204" charset="-122"/>
                          <a:cs typeface="宋体" panose="02010600030101010101" pitchFamily="2" charset="-122"/>
                        </a:rPr>
                        <a:t>1</a:t>
                      </a:r>
                      <a:endParaRPr lang="en-US" altLang="zh-CN"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7780" algn="ctr">
                        <a:lnSpc>
                          <a:spcPct val="100000"/>
                        </a:lnSpc>
                        <a:spcBef>
                          <a:spcPts val="485"/>
                        </a:spcBef>
                        <a:buNone/>
                      </a:pPr>
                      <a:endParaRPr lang="zh-CN" altLang="en-US" sz="800"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7780" algn="ctr">
                        <a:lnSpc>
                          <a:spcPct val="100000"/>
                        </a:lnSpc>
                        <a:spcBef>
                          <a:spcPts val="485"/>
                        </a:spcBef>
                        <a:buNone/>
                      </a:pPr>
                      <a:r>
                        <a:rPr lang="en-US" altLang="zh-CN" sz="800" spc="-5" dirty="0">
                          <a:latin typeface="微软雅黑" panose="020B0503020204020204" charset="-122"/>
                          <a:ea typeface="微软雅黑" panose="020B0503020204020204" charset="-122"/>
                          <a:cs typeface="宋体" panose="02010600030101010101" pitchFamily="2" charset="-122"/>
                        </a:rPr>
                        <a:t>115-125</a:t>
                      </a:r>
                      <a:endParaRPr lang="en-US" altLang="zh-CN"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a:lnSpc>
                          <a:spcPct val="100000"/>
                        </a:lnSpc>
                        <a:buNone/>
                      </a:pPr>
                      <a:endParaRPr lang="zh-CN" altLang="en-US"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bl>
          </a:graphicData>
        </a:graphic>
      </p:graphicFrame>
      <p:sp>
        <p:nvSpPr>
          <p:cNvPr id="8" name="object 13"/>
          <p:cNvSpPr txBox="1"/>
          <p:nvPr>
            <p:custDataLst>
              <p:tags r:id="rId6"/>
            </p:custDataLst>
          </p:nvPr>
        </p:nvSpPr>
        <p:spPr>
          <a:xfrm>
            <a:off x="614426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0759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lstStyle/>
          <a:p/>
        </p:txBody>
      </p:sp>
      <p:sp>
        <p:nvSpPr>
          <p:cNvPr id="16" name="object 16"/>
          <p:cNvSpPr txBox="1"/>
          <p:nvPr/>
        </p:nvSpPr>
        <p:spPr>
          <a:xfrm>
            <a:off x="3023870" y="1748790"/>
            <a:ext cx="2068195" cy="166370"/>
          </a:xfrm>
          <a:prstGeom prst="rect">
            <a:avLst/>
          </a:prstGeom>
        </p:spPr>
        <p:txBody>
          <a:bodyPr vert="horz" wrap="square" lIns="0" tIns="12700" rIns="0" bIns="0" rtlCol="0">
            <a:spAutoFit/>
          </a:bodyPr>
          <a:lstStyle/>
          <a:p>
            <a:pPr marL="12700" algn="ctr">
              <a:lnSpc>
                <a:spcPct val="100000"/>
              </a:lnSpc>
              <a:spcBef>
                <a:spcPts val="100"/>
              </a:spcBef>
            </a:pPr>
            <a:r>
              <a:rPr sz="1000" b="1">
                <a:latin typeface="微软雅黑" panose="020B0503020204020204" charset="-122"/>
                <a:ea typeface="微软雅黑" panose="020B0503020204020204" charset="-122"/>
                <a:cs typeface="微软雅黑" panose="020B0503020204020204" charset="-122"/>
                <a:sym typeface="+mn-ea"/>
              </a:rPr>
              <a:t>Torque value - </a:t>
            </a:r>
            <a:r>
              <a:rPr lang="en-US" sz="1000" b="1">
                <a:latin typeface="微软雅黑" panose="020B0503020204020204" charset="-122"/>
                <a:ea typeface="微软雅黑" panose="020B0503020204020204" charset="-122"/>
                <a:cs typeface="微软雅黑" panose="020B0503020204020204" charset="-122"/>
                <a:sym typeface="+mn-ea"/>
              </a:rPr>
              <a:t>body</a:t>
            </a:r>
            <a:r>
              <a:rPr sz="1000" b="1">
                <a:latin typeface="微软雅黑" panose="020B0503020204020204" charset="-122"/>
                <a:ea typeface="微软雅黑" panose="020B0503020204020204" charset="-122"/>
                <a:cs typeface="微软雅黑" panose="020B0503020204020204" charset="-122"/>
                <a:sym typeface="+mn-ea"/>
              </a:rPr>
              <a:t> part</a:t>
            </a:r>
            <a:endParaRPr sz="1000" b="1" dirty="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17" name="图片 16" descr="图片4"/>
          <p:cNvPicPr>
            <a:picLocks noChangeAspect="1"/>
          </p:cNvPicPr>
          <p:nvPr/>
        </p:nvPicPr>
        <p:blipFill>
          <a:blip r:embed="rId1"/>
          <a:stretch>
            <a:fillRect/>
          </a:stretch>
        </p:blipFill>
        <p:spPr>
          <a:xfrm>
            <a:off x="1440815" y="1455420"/>
            <a:ext cx="1080000" cy="168108"/>
          </a:xfrm>
          <a:prstGeom prst="rect">
            <a:avLst/>
          </a:prstGeom>
        </p:spPr>
      </p:pic>
      <p:graphicFrame>
        <p:nvGraphicFramePr>
          <p:cNvPr id="18" name="表格 17"/>
          <p:cNvGraphicFramePr/>
          <p:nvPr>
            <p:custDataLst>
              <p:tags r:id="rId2"/>
            </p:custDataLst>
          </p:nvPr>
        </p:nvGraphicFramePr>
        <p:xfrm>
          <a:off x="1453515" y="2289175"/>
          <a:ext cx="4590415" cy="6758940"/>
        </p:xfrm>
        <a:graphic>
          <a:graphicData uri="http://schemas.openxmlformats.org/drawingml/2006/table">
            <a:tbl>
              <a:tblPr firstRow="1" bandRow="1">
                <a:tableStyleId>{5940675A-B579-460E-94D1-54222C63F5DA}</a:tableStyleId>
              </a:tblPr>
              <a:tblGrid>
                <a:gridCol w="2774950"/>
                <a:gridCol w="543560"/>
                <a:gridCol w="697230"/>
                <a:gridCol w="574675"/>
              </a:tblGrid>
              <a:tr h="212725">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Installation area</a:t>
                      </a:r>
                      <a:endParaRPr 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Specification</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Torsion</a:t>
                      </a:r>
                      <a:r>
                        <a:rPr lang="en-US" altLang="zh-CN" sz="800" b="1">
                          <a:latin typeface="微软雅黑" panose="020B0503020204020204" charset="-122"/>
                          <a:ea typeface="微软雅黑" panose="020B0503020204020204" charset="-122"/>
                          <a:cs typeface="宋体" panose="02010600030101010101" pitchFamily="2" charset="-122"/>
                        </a:rPr>
                        <a:t> N.m</a:t>
                      </a:r>
                      <a:endParaRPr lang="en-US" altLang="zh-CN"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Note</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Self-tapping nails for the connection of the front brake fluid pipe pressure plate and the front shock absorbing trim</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900" u="none" strike="noStrike">
                          <a:solidFill>
                            <a:schemeClr val="tx1"/>
                          </a:solidFill>
                          <a:effectLst/>
                          <a:latin typeface="宋体" panose="02010600030101010101" pitchFamily="2" charset="-122"/>
                          <a:ea typeface="宋体" panose="02010600030101010101" pitchFamily="2" charset="-122"/>
                        </a:rPr>
                        <a:t>ST4.8</a:t>
                      </a:r>
                      <a:endParaRPr lang="en-US" sz="900" b="0" i="0" u="none" strike="noStrike">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900" u="none" strike="noStrike">
                          <a:solidFill>
                            <a:schemeClr val="tx1"/>
                          </a:solidFill>
                          <a:effectLst/>
                          <a:latin typeface="宋体" panose="02010600030101010101" pitchFamily="2" charset="-122"/>
                          <a:ea typeface="宋体" panose="02010600030101010101" pitchFamily="2" charset="-122"/>
                        </a:rPr>
                        <a:t>1</a:t>
                      </a:r>
                      <a:endParaRPr lang="en-US" altLang="zh-CN" sz="900" b="0" i="0" u="none" strike="noStrike">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900" u="none" strike="noStrike">
                          <a:solidFill>
                            <a:schemeClr val="tx1"/>
                          </a:solidFill>
                          <a:effectLst/>
                          <a:latin typeface="宋体" panose="02010600030101010101" pitchFamily="2" charset="-122"/>
                          <a:ea typeface="宋体" panose="02010600030101010101" pitchFamily="2" charset="-122"/>
                        </a:rPr>
                        <a:t>　</a:t>
                      </a:r>
                      <a:endParaRPr lang="zh-CN" altLang="en-US" sz="900" b="0" i="0" u="none" strike="noStrike">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Self-tapping nails for connecting rear fender liner and rear fender rear section</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900" u="none" strike="noStrike">
                          <a:solidFill>
                            <a:schemeClr val="tx1"/>
                          </a:solidFill>
                          <a:effectLst/>
                          <a:latin typeface="宋体" panose="02010600030101010101" pitchFamily="2" charset="-122"/>
                          <a:ea typeface="宋体" panose="02010600030101010101" pitchFamily="2" charset="-122"/>
                        </a:rPr>
                        <a:t>ST4.8</a:t>
                      </a:r>
                      <a:endParaRPr lang="en-US" sz="900" b="0" i="0" u="none" strike="noStrike">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900" u="none" strike="noStrike" dirty="0">
                          <a:solidFill>
                            <a:schemeClr val="tx1"/>
                          </a:solidFill>
                          <a:effectLst/>
                          <a:latin typeface="宋体" panose="02010600030101010101" pitchFamily="2" charset="-122"/>
                          <a:ea typeface="宋体" panose="02010600030101010101" pitchFamily="2" charset="-122"/>
                        </a:rPr>
                        <a:t>1</a:t>
                      </a:r>
                      <a:endParaRPr lang="en-US" altLang="zh-CN"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900" u="none" strike="noStrike" dirty="0">
                          <a:solidFill>
                            <a:schemeClr val="tx1"/>
                          </a:solidFill>
                          <a:effectLst/>
                          <a:latin typeface="宋体" panose="02010600030101010101" pitchFamily="2" charset="-122"/>
                          <a:ea typeface="宋体" panose="02010600030101010101" pitchFamily="2" charset="-122"/>
                        </a:rPr>
                        <a:t>　</a:t>
                      </a:r>
                      <a:endParaRPr lang="zh-CN" alt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sz="7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Self-tapping nails for the connection between OBD and electrical bracket</a:t>
                      </a:r>
                      <a:endParaRPr sz="7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900" u="none" strike="noStrike">
                          <a:solidFill>
                            <a:schemeClr val="tx1"/>
                          </a:solidFill>
                          <a:effectLst/>
                          <a:latin typeface="宋体" panose="02010600030101010101" pitchFamily="2" charset="-122"/>
                          <a:ea typeface="宋体" panose="02010600030101010101" pitchFamily="2" charset="-122"/>
                        </a:rPr>
                        <a:t>M4.2</a:t>
                      </a:r>
                      <a:endParaRPr lang="en-US" sz="900" b="0" i="0" u="none" strike="noStrike">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900" u="none" strike="noStrike" dirty="0">
                          <a:solidFill>
                            <a:schemeClr val="tx1"/>
                          </a:solidFill>
                          <a:effectLst/>
                          <a:latin typeface="宋体" panose="02010600030101010101" pitchFamily="2" charset="-122"/>
                          <a:ea typeface="宋体" panose="02010600030101010101" pitchFamily="2" charset="-122"/>
                        </a:rPr>
                        <a:t>1</a:t>
                      </a:r>
                      <a:endParaRPr lang="en-US" altLang="zh-CN"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900" u="none" strike="noStrike">
                          <a:solidFill>
                            <a:schemeClr val="tx1"/>
                          </a:solidFill>
                          <a:effectLst/>
                          <a:latin typeface="宋体" panose="02010600030101010101" pitchFamily="2" charset="-122"/>
                          <a:ea typeface="宋体" panose="02010600030101010101" pitchFamily="2" charset="-122"/>
                        </a:rPr>
                        <a:t>　</a:t>
                      </a:r>
                      <a:endParaRPr lang="zh-CN" altLang="en-US" sz="900" b="0" i="0" u="none" strike="noStrike">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Screws for connecting the lower cover plate of the rear mudguard rear section to the tail trim</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900" u="none" strike="noStrike" dirty="0">
                          <a:solidFill>
                            <a:schemeClr val="tx1"/>
                          </a:solidFill>
                          <a:effectLst/>
                          <a:latin typeface="宋体" panose="02010600030101010101" pitchFamily="2" charset="-122"/>
                          <a:ea typeface="宋体" panose="02010600030101010101" pitchFamily="2" charset="-122"/>
                        </a:rPr>
                        <a:t>M5</a:t>
                      </a:r>
                      <a:endParaRPr 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900" u="none" strike="noStrike" dirty="0">
                          <a:solidFill>
                            <a:schemeClr val="tx1"/>
                          </a:solidFill>
                          <a:effectLst/>
                          <a:latin typeface="宋体" panose="02010600030101010101" pitchFamily="2" charset="-122"/>
                          <a:ea typeface="宋体" panose="02010600030101010101" pitchFamily="2" charset="-122"/>
                        </a:rPr>
                        <a:t>3</a:t>
                      </a:r>
                      <a:endParaRPr lang="en-US" altLang="zh-CN"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endParaRPr lang="zh-CN" alt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Screws connecting the rear mudguard lower cover to the rear section of the rear fender</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900" u="none" strike="noStrike" dirty="0">
                          <a:solidFill>
                            <a:schemeClr val="tx1"/>
                          </a:solidFill>
                          <a:effectLst/>
                          <a:latin typeface="宋体" panose="02010600030101010101" pitchFamily="2" charset="-122"/>
                          <a:ea typeface="宋体" panose="02010600030101010101" pitchFamily="2" charset="-122"/>
                        </a:rPr>
                        <a:t>M5</a:t>
                      </a:r>
                      <a:endParaRPr 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900" b="0" i="0" u="none" strike="noStrike" dirty="0">
                          <a:solidFill>
                            <a:schemeClr val="tx1"/>
                          </a:solidFill>
                          <a:effectLst/>
                          <a:latin typeface="宋体" panose="02010600030101010101" pitchFamily="2" charset="-122"/>
                          <a:ea typeface="宋体" panose="02010600030101010101" pitchFamily="2" charset="-122"/>
                        </a:rPr>
                        <a:t>3</a:t>
                      </a:r>
                      <a:endParaRPr lang="en-US" altLang="zh-CN"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endParaRPr lang="zh-CN" alt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Internal six-flower countersunk head screws for connecting the fuel tank connector mounting plate to the left and right rear fuel tank</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900" u="none" strike="noStrike" dirty="0">
                          <a:solidFill>
                            <a:schemeClr val="tx1"/>
                          </a:solidFill>
                          <a:effectLst/>
                          <a:latin typeface="宋体" panose="02010600030101010101" pitchFamily="2" charset="-122"/>
                          <a:ea typeface="宋体" panose="02010600030101010101" pitchFamily="2" charset="-122"/>
                        </a:rPr>
                        <a:t>M5</a:t>
                      </a:r>
                      <a:endParaRPr 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900" u="none" strike="noStrike" dirty="0">
                          <a:solidFill>
                            <a:schemeClr val="tx1"/>
                          </a:solidFill>
                          <a:effectLst/>
                          <a:latin typeface="宋体" panose="02010600030101010101" pitchFamily="2" charset="-122"/>
                          <a:ea typeface="宋体" panose="02010600030101010101" pitchFamily="2" charset="-122"/>
                        </a:rPr>
                        <a:t>5</a:t>
                      </a:r>
                      <a:endParaRPr lang="en-US" altLang="zh-CN"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900" u="none" strike="noStrike" dirty="0">
                          <a:solidFill>
                            <a:schemeClr val="tx1"/>
                          </a:solidFill>
                          <a:effectLst/>
                          <a:latin typeface="宋体" panose="02010600030101010101" pitchFamily="2" charset="-122"/>
                          <a:ea typeface="宋体" panose="02010600030101010101" pitchFamily="2" charset="-122"/>
                        </a:rPr>
                        <a:t>　</a:t>
                      </a:r>
                      <a:endParaRPr lang="zh-CN" alt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Oil level sensor mounting plate and the left fuel tank connected to the internal six flower countersunk head screws</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900" u="none" strike="noStrike">
                          <a:solidFill>
                            <a:schemeClr val="tx1"/>
                          </a:solidFill>
                          <a:effectLst/>
                          <a:latin typeface="宋体" panose="02010600030101010101" pitchFamily="2" charset="-122"/>
                          <a:ea typeface="宋体" panose="02010600030101010101" pitchFamily="2" charset="-122"/>
                        </a:rPr>
                        <a:t>M5</a:t>
                      </a:r>
                      <a:endParaRPr lang="en-US" sz="900" b="0" i="0" u="none" strike="noStrike">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900" b="0" i="0" u="none" strike="noStrike" dirty="0">
                          <a:solidFill>
                            <a:schemeClr val="tx1"/>
                          </a:solidFill>
                          <a:effectLst/>
                          <a:latin typeface="宋体" panose="02010600030101010101" pitchFamily="2" charset="-122"/>
                          <a:ea typeface="宋体" panose="02010600030101010101" pitchFamily="2" charset="-122"/>
                        </a:rPr>
                        <a:t>5</a:t>
                      </a:r>
                      <a:endParaRPr lang="en-US" altLang="zh-CN"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900" u="none" strike="noStrike">
                          <a:solidFill>
                            <a:schemeClr val="tx1"/>
                          </a:solidFill>
                          <a:effectLst/>
                          <a:latin typeface="宋体" panose="02010600030101010101" pitchFamily="2" charset="-122"/>
                          <a:ea typeface="宋体" panose="02010600030101010101" pitchFamily="2" charset="-122"/>
                        </a:rPr>
                        <a:t>　</a:t>
                      </a:r>
                      <a:endParaRPr lang="zh-CN" altLang="en-US" sz="900" b="0" i="0" u="none" strike="noStrike">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Phillips pan head screw connecting oil pump to fuel tank</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900" u="none" strike="noStrike" dirty="0">
                          <a:solidFill>
                            <a:schemeClr val="tx1"/>
                          </a:solidFill>
                          <a:effectLst/>
                          <a:latin typeface="宋体" panose="02010600030101010101" pitchFamily="2" charset="-122"/>
                          <a:ea typeface="宋体" panose="02010600030101010101" pitchFamily="2" charset="-122"/>
                        </a:rPr>
                        <a:t>M5</a:t>
                      </a:r>
                      <a:endParaRPr 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900" u="none" strike="noStrike" dirty="0">
                          <a:solidFill>
                            <a:schemeClr val="tx1"/>
                          </a:solidFill>
                          <a:effectLst/>
                          <a:latin typeface="宋体" panose="02010600030101010101" pitchFamily="2" charset="-122"/>
                          <a:ea typeface="宋体" panose="02010600030101010101" pitchFamily="2" charset="-122"/>
                        </a:rPr>
                        <a:t>5</a:t>
                      </a:r>
                      <a:endParaRPr lang="en-US" altLang="zh-CN"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900" u="none" strike="noStrike" dirty="0">
                          <a:solidFill>
                            <a:schemeClr val="tx1"/>
                          </a:solidFill>
                          <a:effectLst/>
                          <a:latin typeface="宋体" panose="02010600030101010101" pitchFamily="2" charset="-122"/>
                          <a:ea typeface="宋体" panose="02010600030101010101" pitchFamily="2" charset="-122"/>
                        </a:rPr>
                        <a:t>　</a:t>
                      </a:r>
                      <a:endParaRPr lang="zh-CN" alt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Phillips pan head screws for instrument and cowl bracket connection</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900" u="none" strike="noStrike" dirty="0">
                          <a:solidFill>
                            <a:schemeClr val="tx1"/>
                          </a:solidFill>
                          <a:effectLst/>
                          <a:latin typeface="宋体" panose="02010600030101010101" pitchFamily="2" charset="-122"/>
                          <a:ea typeface="宋体" panose="02010600030101010101" pitchFamily="2" charset="-122"/>
                        </a:rPr>
                        <a:t>M5</a:t>
                      </a:r>
                      <a:endParaRPr 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900" u="none" strike="noStrike">
                          <a:solidFill>
                            <a:schemeClr val="tx1"/>
                          </a:solidFill>
                          <a:effectLst/>
                          <a:latin typeface="宋体" panose="02010600030101010101" pitchFamily="2" charset="-122"/>
                          <a:ea typeface="宋体" panose="02010600030101010101" pitchFamily="2" charset="-122"/>
                        </a:rPr>
                        <a:t>4</a:t>
                      </a:r>
                      <a:endParaRPr lang="en-US" altLang="zh-CN" sz="900" b="0" i="0" u="none" strike="noStrike">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900" u="none" strike="noStrike">
                          <a:solidFill>
                            <a:schemeClr val="tx1"/>
                          </a:solidFill>
                          <a:effectLst/>
                          <a:latin typeface="宋体" panose="02010600030101010101" pitchFamily="2" charset="-122"/>
                          <a:ea typeface="宋体" panose="02010600030101010101" pitchFamily="2" charset="-122"/>
                        </a:rPr>
                        <a:t>　</a:t>
                      </a:r>
                      <a:endParaRPr lang="zh-CN" altLang="en-US" sz="900" b="0" i="0" u="none" strike="noStrike">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Phillips pan head screw connecting the position light to the rear trim</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900" u="none" strike="noStrike" dirty="0">
                          <a:solidFill>
                            <a:schemeClr val="tx1"/>
                          </a:solidFill>
                          <a:effectLst/>
                          <a:latin typeface="宋体" panose="02010600030101010101" pitchFamily="2" charset="-122"/>
                          <a:ea typeface="宋体" panose="02010600030101010101" pitchFamily="2" charset="-122"/>
                        </a:rPr>
                        <a:t>M5</a:t>
                      </a:r>
                      <a:endParaRPr 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900" u="none" strike="noStrike">
                          <a:solidFill>
                            <a:schemeClr val="tx1"/>
                          </a:solidFill>
                          <a:effectLst/>
                          <a:latin typeface="宋体" panose="02010600030101010101" pitchFamily="2" charset="-122"/>
                          <a:ea typeface="宋体" panose="02010600030101010101" pitchFamily="2" charset="-122"/>
                        </a:rPr>
                        <a:t>4</a:t>
                      </a:r>
                      <a:endParaRPr lang="en-US" altLang="zh-CN" sz="900" b="0" i="0" u="none" strike="noStrike">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900" u="none" strike="noStrike" dirty="0">
                          <a:solidFill>
                            <a:schemeClr val="tx1"/>
                          </a:solidFill>
                          <a:effectLst/>
                          <a:latin typeface="宋体" panose="02010600030101010101" pitchFamily="2" charset="-122"/>
                          <a:ea typeface="宋体" panose="02010600030101010101" pitchFamily="2" charset="-122"/>
                        </a:rPr>
                        <a:t>　</a:t>
                      </a:r>
                      <a:endParaRPr lang="zh-CN" alt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Phillips pan head screw for connecting tail light to rear fender rear section</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900" u="none" strike="noStrike" dirty="0">
                          <a:solidFill>
                            <a:schemeClr val="tx1"/>
                          </a:solidFill>
                          <a:effectLst/>
                          <a:latin typeface="宋体" panose="02010600030101010101" pitchFamily="2" charset="-122"/>
                          <a:ea typeface="宋体" panose="02010600030101010101" pitchFamily="2" charset="-122"/>
                        </a:rPr>
                        <a:t>M5</a:t>
                      </a:r>
                      <a:endParaRPr 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900" u="none" strike="noStrike">
                          <a:solidFill>
                            <a:schemeClr val="tx1"/>
                          </a:solidFill>
                          <a:effectLst/>
                          <a:latin typeface="宋体" panose="02010600030101010101" pitchFamily="2" charset="-122"/>
                          <a:ea typeface="宋体" panose="02010600030101010101" pitchFamily="2" charset="-122"/>
                        </a:rPr>
                        <a:t>4</a:t>
                      </a:r>
                      <a:endParaRPr lang="en-US" altLang="zh-CN" sz="900" b="0" i="0" u="none" strike="noStrike">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900" u="none" strike="noStrike">
                          <a:solidFill>
                            <a:schemeClr val="tx1"/>
                          </a:solidFill>
                          <a:effectLst/>
                          <a:latin typeface="宋体" panose="02010600030101010101" pitchFamily="2" charset="-122"/>
                          <a:ea typeface="宋体" panose="02010600030101010101" pitchFamily="2" charset="-122"/>
                        </a:rPr>
                        <a:t>　</a:t>
                      </a:r>
                      <a:endParaRPr lang="zh-CN" altLang="en-US" sz="900" b="0" i="0" u="none" strike="noStrike">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Inner six-flower step screw connecting rear tailcap to rear fuel tank</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900" u="none" strike="noStrike" dirty="0">
                          <a:solidFill>
                            <a:schemeClr val="tx1"/>
                          </a:solidFill>
                          <a:effectLst/>
                          <a:latin typeface="宋体" panose="02010600030101010101" pitchFamily="2" charset="-122"/>
                          <a:ea typeface="宋体" panose="02010600030101010101" pitchFamily="2" charset="-122"/>
                        </a:rPr>
                        <a:t>M5</a:t>
                      </a:r>
                      <a:endParaRPr 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900" u="none" strike="noStrike">
                          <a:solidFill>
                            <a:schemeClr val="tx1"/>
                          </a:solidFill>
                          <a:effectLst/>
                          <a:latin typeface="宋体" panose="02010600030101010101" pitchFamily="2" charset="-122"/>
                          <a:ea typeface="宋体" panose="02010600030101010101" pitchFamily="2" charset="-122"/>
                        </a:rPr>
                        <a:t>4</a:t>
                      </a:r>
                      <a:endParaRPr lang="en-US" altLang="zh-CN" sz="900" b="0" i="0" u="none" strike="noStrike">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900" u="none" strike="noStrike">
                          <a:solidFill>
                            <a:schemeClr val="tx1"/>
                          </a:solidFill>
                          <a:effectLst/>
                          <a:latin typeface="宋体" panose="02010600030101010101" pitchFamily="2" charset="-122"/>
                          <a:ea typeface="宋体" panose="02010600030101010101" pitchFamily="2" charset="-122"/>
                        </a:rPr>
                        <a:t>　</a:t>
                      </a:r>
                      <a:endParaRPr lang="zh-CN" altLang="en-US" sz="900" b="0" i="0" u="none" strike="noStrike">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Inner six-flower step screw connecting the front fender to the front trim of the fuel tank</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900" u="none" strike="noStrike" dirty="0">
                          <a:solidFill>
                            <a:schemeClr val="tx1"/>
                          </a:solidFill>
                          <a:effectLst/>
                          <a:latin typeface="宋体" panose="02010600030101010101" pitchFamily="2" charset="-122"/>
                          <a:ea typeface="宋体" panose="02010600030101010101" pitchFamily="2" charset="-122"/>
                        </a:rPr>
                        <a:t>M5</a:t>
                      </a:r>
                      <a:endParaRPr 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900" u="none" strike="noStrike" dirty="0">
                          <a:solidFill>
                            <a:schemeClr val="tx1"/>
                          </a:solidFill>
                          <a:effectLst/>
                          <a:latin typeface="宋体" panose="02010600030101010101" pitchFamily="2" charset="-122"/>
                          <a:ea typeface="宋体" panose="02010600030101010101" pitchFamily="2" charset="-122"/>
                        </a:rPr>
                        <a:t>4</a:t>
                      </a:r>
                      <a:endParaRPr lang="en-US" altLang="zh-CN"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900" u="none" strike="noStrike">
                          <a:solidFill>
                            <a:schemeClr val="tx1"/>
                          </a:solidFill>
                          <a:effectLst/>
                          <a:latin typeface="宋体" panose="02010600030101010101" pitchFamily="2" charset="-122"/>
                          <a:ea typeface="宋体" panose="02010600030101010101" pitchFamily="2" charset="-122"/>
                        </a:rPr>
                        <a:t>　</a:t>
                      </a:r>
                      <a:endParaRPr lang="zh-CN" altLang="en-US" sz="900" b="0" i="0" u="none" strike="noStrike">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Internal six-flower countersunk head screw connecting the front gear ring to the front wheel drum</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900" u="none" strike="noStrike" dirty="0">
                          <a:solidFill>
                            <a:schemeClr val="tx1"/>
                          </a:solidFill>
                          <a:effectLst/>
                          <a:latin typeface="宋体" panose="02010600030101010101" pitchFamily="2" charset="-122"/>
                          <a:ea typeface="宋体" panose="02010600030101010101" pitchFamily="2" charset="-122"/>
                        </a:rPr>
                        <a:t>M5</a:t>
                      </a:r>
                      <a:endParaRPr 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900" u="none" strike="noStrike" dirty="0">
                          <a:solidFill>
                            <a:schemeClr val="tx1"/>
                          </a:solidFill>
                          <a:effectLst/>
                          <a:latin typeface="宋体" panose="02010600030101010101" pitchFamily="2" charset="-122"/>
                          <a:ea typeface="宋体" panose="02010600030101010101" pitchFamily="2" charset="-122"/>
                        </a:rPr>
                        <a:t>5</a:t>
                      </a:r>
                      <a:endParaRPr lang="en-US" altLang="zh-CN"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marR="0" lvl="0" indent="0" algn="ctr" defTabSz="716915" rtl="0" eaLnBrk="1" fontAlgn="ctr" latinLnBrk="0" hangingPunct="1">
                        <a:lnSpc>
                          <a:spcPct val="100000"/>
                        </a:lnSpc>
                        <a:spcBef>
                          <a:spcPts val="0"/>
                        </a:spcBef>
                        <a:spcAft>
                          <a:spcPts val="0"/>
                        </a:spcAft>
                        <a:buClrTx/>
                        <a:buSzTx/>
                        <a:buFontTx/>
                        <a:buNone/>
                        <a:defRPr/>
                      </a:pPr>
                      <a:r>
                        <a:rPr lang="zh-CN" altLang="en-US" sz="900" u="none" strike="noStrike" dirty="0">
                          <a:solidFill>
                            <a:schemeClr val="tx1"/>
                          </a:solidFill>
                          <a:effectLst/>
                          <a:latin typeface="+mn-ea"/>
                          <a:ea typeface="+mn-ea"/>
                        </a:rPr>
                        <a:t>Threading glue</a:t>
                      </a:r>
                      <a:r>
                        <a:rPr lang="zh-CN" altLang="en-US" sz="900" u="none" strike="noStrike" dirty="0">
                          <a:solidFill>
                            <a:schemeClr val="tx1"/>
                          </a:solidFill>
                          <a:effectLst/>
                          <a:latin typeface="宋体" panose="02010600030101010101" pitchFamily="2" charset="-122"/>
                          <a:ea typeface="+mn-ea"/>
                        </a:rPr>
                        <a:t>　</a:t>
                      </a:r>
                      <a:r>
                        <a:rPr lang="zh-CN" altLang="en-US" sz="900" u="none" strike="noStrike" dirty="0">
                          <a:solidFill>
                            <a:schemeClr val="tx1"/>
                          </a:solidFill>
                          <a:effectLst/>
                          <a:latin typeface="宋体" panose="02010600030101010101" pitchFamily="2" charset="-122"/>
                          <a:ea typeface="宋体" panose="02010600030101010101" pitchFamily="2" charset="-122"/>
                        </a:rPr>
                        <a:t>　</a:t>
                      </a:r>
                      <a:endParaRPr lang="zh-CN" alt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Crossed pan head screws for the rear brake pipe clamp to the flat fork</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900" u="none" strike="noStrike" dirty="0">
                          <a:solidFill>
                            <a:schemeClr val="tx1"/>
                          </a:solidFill>
                          <a:effectLst/>
                          <a:latin typeface="宋体" panose="02010600030101010101" pitchFamily="2" charset="-122"/>
                          <a:ea typeface="宋体" panose="02010600030101010101" pitchFamily="2" charset="-122"/>
                        </a:rPr>
                        <a:t>M5</a:t>
                      </a:r>
                      <a:endParaRPr 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900" u="none" strike="noStrike" dirty="0">
                          <a:solidFill>
                            <a:schemeClr val="tx1"/>
                          </a:solidFill>
                          <a:effectLst/>
                          <a:latin typeface="宋体" panose="02010600030101010101" pitchFamily="2" charset="-122"/>
                          <a:ea typeface="宋体" panose="02010600030101010101" pitchFamily="2" charset="-122"/>
                        </a:rPr>
                        <a:t>5</a:t>
                      </a:r>
                      <a:endParaRPr lang="en-US" altLang="zh-CN"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900" u="none" strike="noStrike" dirty="0">
                          <a:solidFill>
                            <a:schemeClr val="tx1"/>
                          </a:solidFill>
                          <a:effectLst/>
                          <a:latin typeface="宋体" panose="02010600030101010101" pitchFamily="2" charset="-122"/>
                          <a:ea typeface="宋体" panose="02010600030101010101" pitchFamily="2" charset="-122"/>
                        </a:rPr>
                        <a:t>　</a:t>
                      </a:r>
                      <a:endParaRPr lang="zh-CN" alt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Inner six hexagonal flange face bolts connecting the rear harness clamps to the rear fuel tank</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900" u="none" strike="noStrike" dirty="0">
                          <a:solidFill>
                            <a:schemeClr val="tx1"/>
                          </a:solidFill>
                          <a:effectLst/>
                          <a:latin typeface="宋体" panose="02010600030101010101" pitchFamily="2" charset="-122"/>
                          <a:ea typeface="宋体" panose="02010600030101010101" pitchFamily="2" charset="-122"/>
                        </a:rPr>
                        <a:t>M5</a:t>
                      </a:r>
                      <a:endParaRPr 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900" u="none" strike="noStrike" dirty="0">
                          <a:solidFill>
                            <a:schemeClr val="tx1"/>
                          </a:solidFill>
                          <a:effectLst/>
                          <a:latin typeface="宋体" panose="02010600030101010101" pitchFamily="2" charset="-122"/>
                          <a:ea typeface="宋体" panose="02010600030101010101" pitchFamily="2" charset="-122"/>
                        </a:rPr>
                        <a:t>4</a:t>
                      </a:r>
                      <a:endParaRPr lang="en-US" altLang="zh-CN"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900" u="none" strike="noStrike" dirty="0">
                          <a:solidFill>
                            <a:schemeClr val="tx1"/>
                          </a:solidFill>
                          <a:effectLst/>
                          <a:latin typeface="宋体" panose="02010600030101010101" pitchFamily="2" charset="-122"/>
                          <a:ea typeface="宋体" panose="02010600030101010101" pitchFamily="2" charset="-122"/>
                        </a:rPr>
                        <a:t>　</a:t>
                      </a:r>
                      <a:endParaRPr lang="zh-CN" alt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9400">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Inner six flower countersunk head screws for rear gear ring to rear drum connection</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900" u="none" strike="noStrike">
                          <a:solidFill>
                            <a:schemeClr val="tx1"/>
                          </a:solidFill>
                          <a:effectLst/>
                          <a:latin typeface="宋体" panose="02010600030101010101" pitchFamily="2" charset="-122"/>
                          <a:ea typeface="宋体" panose="02010600030101010101" pitchFamily="2" charset="-122"/>
                        </a:rPr>
                        <a:t>M5</a:t>
                      </a:r>
                      <a:endParaRPr lang="en-US" sz="900" b="0" i="0" u="none" strike="noStrike">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900" u="none" strike="noStrike" dirty="0">
                          <a:solidFill>
                            <a:schemeClr val="tx1"/>
                          </a:solidFill>
                          <a:effectLst/>
                          <a:latin typeface="宋体" panose="02010600030101010101" pitchFamily="2" charset="-122"/>
                          <a:ea typeface="宋体" panose="02010600030101010101" pitchFamily="2" charset="-122"/>
                        </a:rPr>
                        <a:t>5</a:t>
                      </a:r>
                      <a:endParaRPr lang="en-US" altLang="zh-CN"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marR="0" lvl="0" indent="0" algn="ctr" defTabSz="716915" rtl="0" eaLnBrk="1" fontAlgn="ctr" latinLnBrk="0" hangingPunct="1">
                        <a:lnSpc>
                          <a:spcPct val="100000"/>
                        </a:lnSpc>
                        <a:spcBef>
                          <a:spcPts val="0"/>
                        </a:spcBef>
                        <a:spcAft>
                          <a:spcPts val="0"/>
                        </a:spcAft>
                        <a:buClrTx/>
                        <a:buSzTx/>
                        <a:buFontTx/>
                        <a:buNone/>
                        <a:defRPr/>
                      </a:pPr>
                      <a:r>
                        <a:rPr lang="zh-CN" altLang="en-US" sz="900" u="none" strike="noStrike" dirty="0">
                          <a:solidFill>
                            <a:schemeClr val="tx1"/>
                          </a:solidFill>
                          <a:effectLst/>
                          <a:latin typeface="+mn-ea"/>
                          <a:ea typeface="+mn-ea"/>
                        </a:rPr>
                        <a:t>Threading glue</a:t>
                      </a:r>
                      <a:r>
                        <a:rPr lang="zh-CN" altLang="en-US" sz="900" u="none" strike="noStrike" dirty="0">
                          <a:solidFill>
                            <a:schemeClr val="tx1"/>
                          </a:solidFill>
                          <a:effectLst/>
                          <a:latin typeface="宋体" panose="02010600030101010101" pitchFamily="2" charset="-122"/>
                          <a:ea typeface="+mn-ea"/>
                        </a:rPr>
                        <a:t>　</a:t>
                      </a:r>
                      <a:r>
                        <a:rPr lang="zh-CN" altLang="en-US" sz="900" u="none" strike="noStrike" dirty="0">
                          <a:solidFill>
                            <a:schemeClr val="tx1"/>
                          </a:solidFill>
                          <a:effectLst/>
                          <a:latin typeface="宋体" panose="02010600030101010101" pitchFamily="2" charset="-122"/>
                          <a:ea typeface="宋体" panose="02010600030101010101" pitchFamily="2" charset="-122"/>
                        </a:rPr>
                        <a:t>　</a:t>
                      </a:r>
                      <a:endParaRPr lang="zh-CN" alt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8590">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Crossed large pan head screws for the fuel filter mounting bracket to the fuel tank</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900" u="none" strike="noStrike">
                          <a:solidFill>
                            <a:schemeClr val="tx1"/>
                          </a:solidFill>
                          <a:effectLst/>
                          <a:latin typeface="宋体" panose="02010600030101010101" pitchFamily="2" charset="-122"/>
                          <a:ea typeface="宋体" panose="02010600030101010101" pitchFamily="2" charset="-122"/>
                        </a:rPr>
                        <a:t>M5</a:t>
                      </a:r>
                      <a:endParaRPr lang="en-US" sz="900" b="0" i="0" u="none" strike="noStrike">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900" u="none" strike="noStrike" dirty="0">
                          <a:solidFill>
                            <a:schemeClr val="tx1"/>
                          </a:solidFill>
                          <a:effectLst/>
                          <a:latin typeface="宋体" panose="02010600030101010101" pitchFamily="2" charset="-122"/>
                          <a:ea typeface="宋体" panose="02010600030101010101" pitchFamily="2" charset="-122"/>
                        </a:rPr>
                        <a:t>4</a:t>
                      </a:r>
                      <a:endParaRPr lang="en-US" altLang="zh-CN"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900" u="none" strike="noStrike" dirty="0">
                          <a:solidFill>
                            <a:schemeClr val="tx1"/>
                          </a:solidFill>
                          <a:effectLst/>
                          <a:latin typeface="宋体" panose="02010600030101010101" pitchFamily="2" charset="-122"/>
                          <a:ea typeface="宋体" panose="02010600030101010101" pitchFamily="2" charset="-122"/>
                        </a:rPr>
                        <a:t>　</a:t>
                      </a:r>
                      <a:endParaRPr lang="zh-CN" altLang="en-US" sz="900" b="0" i="0" u="none" strike="noStrike" dirty="0">
                        <a:solidFill>
                          <a:schemeClr val="tx1"/>
                        </a:solidFill>
                        <a:effectLst/>
                        <a:latin typeface="宋体" panose="02010600030101010101" pitchFamily="2" charset="-122"/>
                        <a:ea typeface="宋体" panose="02010600030101010101" pitchFamily="2" charset="-122"/>
                      </a:endParaRPr>
                    </a:p>
                  </a:txBody>
                  <a:tcPr marL="5322" marR="5322" marT="5322"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buClrTx/>
                        <a:buSzTx/>
                        <a:buFontTx/>
                      </a:pPr>
                      <a:r>
                        <a:rPr lang="zh-CN" altLang="en-US" sz="700" u="none" strike="noStrike" dirty="0">
                          <a:solidFill>
                            <a:schemeClr val="tx1"/>
                          </a:solidFill>
                          <a:effectLst/>
                          <a:latin typeface="微软雅黑" panose="020B0503020204020204" charset="-122"/>
                          <a:ea typeface="微软雅黑" panose="020B0503020204020204" charset="-122"/>
                        </a:rPr>
                        <a:t>Hexagon socket head cap screws for connecting headlight bracket pressure plate to headlight bracket</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宋体" panose="02010600030101010101" pitchFamily="2" charset="-122"/>
                          <a:ea typeface="宋体" panose="02010600030101010101" pitchFamily="2" charset="-122"/>
                        </a:rPr>
                        <a:t>M5</a:t>
                      </a:r>
                      <a:endParaRPr 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宋体" panose="02010600030101010101" pitchFamily="2" charset="-122"/>
                          <a:ea typeface="宋体" panose="02010600030101010101" pitchFamily="2" charset="-122"/>
                        </a:rPr>
                        <a:t>4</a:t>
                      </a:r>
                      <a:endParaRPr lang="en-US" altLang="zh-CN"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宋体" panose="02010600030101010101" pitchFamily="2" charset="-122"/>
                          <a:ea typeface="宋体" panose="02010600030101010101" pitchFamily="2" charset="-122"/>
                        </a:rPr>
                        <a:t>　</a:t>
                      </a:r>
                      <a:endParaRPr lang="zh-CN" alt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buClrTx/>
                        <a:buSzTx/>
                        <a:buFontTx/>
                      </a:pPr>
                      <a:r>
                        <a:rPr lang="zh-CN" altLang="en-US" sz="700" u="none" strike="noStrike" dirty="0">
                          <a:solidFill>
                            <a:schemeClr val="tx1"/>
                          </a:solidFill>
                          <a:effectLst/>
                          <a:latin typeface="微软雅黑" panose="020B0503020204020204" charset="-122"/>
                          <a:ea typeface="微软雅黑" panose="020B0503020204020204" charset="-122"/>
                        </a:rPr>
                        <a:t>Phillips pan head screw for connecting the roll sensor to the electrical mounting bracket</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宋体" panose="02010600030101010101" pitchFamily="2" charset="-122"/>
                          <a:ea typeface="宋体" panose="02010600030101010101" pitchFamily="2" charset="-122"/>
                        </a:rPr>
                        <a:t>M5</a:t>
                      </a:r>
                      <a:endParaRPr 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宋体" panose="02010600030101010101" pitchFamily="2" charset="-122"/>
                          <a:ea typeface="宋体" panose="02010600030101010101" pitchFamily="2" charset="-122"/>
                        </a:rPr>
                        <a:t>5</a:t>
                      </a:r>
                      <a:endParaRPr lang="en-US" altLang="zh-CN"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宋体" panose="02010600030101010101" pitchFamily="2" charset="-122"/>
                          <a:ea typeface="宋体" panose="02010600030101010101" pitchFamily="2" charset="-122"/>
                        </a:rPr>
                        <a:t>　</a:t>
                      </a:r>
                      <a:endParaRPr lang="zh-CN" alt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buClrTx/>
                        <a:buSzTx/>
                        <a:buFontTx/>
                      </a:pPr>
                      <a:r>
                        <a:rPr lang="zh-CN" altLang="en-US" sz="700" u="none" strike="noStrike" dirty="0">
                          <a:solidFill>
                            <a:schemeClr val="tx1"/>
                          </a:solidFill>
                          <a:effectLst/>
                          <a:latin typeface="微软雅黑" panose="020B0503020204020204" charset="-122"/>
                          <a:ea typeface="微软雅黑" panose="020B0503020204020204" charset="-122"/>
                        </a:rPr>
                        <a:t>Crossed large pan head screws connecting ECU to rear fuel tank</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宋体" panose="02010600030101010101" pitchFamily="2" charset="-122"/>
                          <a:ea typeface="宋体" panose="02010600030101010101" pitchFamily="2" charset="-122"/>
                        </a:rPr>
                        <a:t>M5</a:t>
                      </a:r>
                      <a:endParaRPr 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宋体" panose="02010600030101010101" pitchFamily="2" charset="-122"/>
                          <a:ea typeface="宋体" panose="02010600030101010101" pitchFamily="2" charset="-122"/>
                        </a:rPr>
                        <a:t>4</a:t>
                      </a:r>
                      <a:endParaRPr lang="en-US" altLang="zh-CN"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宋体" panose="02010600030101010101" pitchFamily="2" charset="-122"/>
                          <a:ea typeface="宋体" panose="02010600030101010101" pitchFamily="2" charset="-122"/>
                        </a:rPr>
                        <a:t>　</a:t>
                      </a:r>
                      <a:endParaRPr lang="zh-CN" alt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buClrTx/>
                        <a:buSzTx/>
                        <a:buFontTx/>
                      </a:pPr>
                      <a:r>
                        <a:rPr lang="zh-CN" altLang="en-US" sz="700" u="none" strike="noStrike" dirty="0">
                          <a:solidFill>
                            <a:schemeClr val="tx1"/>
                          </a:solidFill>
                          <a:effectLst/>
                          <a:latin typeface="微软雅黑" panose="020B0503020204020204" charset="-122"/>
                          <a:ea typeface="微软雅黑" panose="020B0503020204020204" charset="-122"/>
                        </a:rPr>
                        <a:t>Internal hexagonal countersunk head screw connecting the seat cushion locking seat to the rear fuel tank</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宋体" panose="02010600030101010101" pitchFamily="2" charset="-122"/>
                          <a:ea typeface="宋体" panose="02010600030101010101" pitchFamily="2" charset="-122"/>
                        </a:rPr>
                        <a:t>M6</a:t>
                      </a:r>
                      <a:endParaRPr 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b="0" i="0" u="none" strike="noStrike" dirty="0">
                          <a:solidFill>
                            <a:schemeClr val="tx1"/>
                          </a:solidFill>
                          <a:effectLst/>
                          <a:latin typeface="宋体" panose="02010600030101010101" pitchFamily="2" charset="-122"/>
                          <a:ea typeface="宋体" panose="02010600030101010101" pitchFamily="2" charset="-122"/>
                        </a:rPr>
                        <a:t>8</a:t>
                      </a:r>
                      <a:endParaRPr lang="en-US" altLang="zh-CN"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宋体" panose="02010600030101010101" pitchFamily="2" charset="-122"/>
                          <a:ea typeface="宋体" panose="02010600030101010101" pitchFamily="2" charset="-122"/>
                        </a:rPr>
                        <a:t>　</a:t>
                      </a:r>
                      <a:endParaRPr lang="zh-CN" alt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buClrTx/>
                        <a:buSzTx/>
                        <a:buFontTx/>
                      </a:pPr>
                      <a:r>
                        <a:rPr lang="zh-CN" altLang="en-US" sz="700" u="none" strike="noStrike" dirty="0">
                          <a:solidFill>
                            <a:schemeClr val="tx1"/>
                          </a:solidFill>
                          <a:effectLst/>
                          <a:latin typeface="微软雅黑" panose="020B0503020204020204" charset="-122"/>
                          <a:ea typeface="微软雅黑" panose="020B0503020204020204" charset="-122"/>
                        </a:rPr>
                        <a:t>Hexagonal pan head step screw for front shock trim to front shock absorber</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宋体" panose="02010600030101010101" pitchFamily="2" charset="-122"/>
                          <a:ea typeface="宋体" panose="02010600030101010101" pitchFamily="2" charset="-122"/>
                        </a:rPr>
                        <a:t>M6</a:t>
                      </a:r>
                      <a:endParaRPr 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宋体" panose="02010600030101010101" pitchFamily="2" charset="-122"/>
                          <a:ea typeface="宋体" panose="02010600030101010101" pitchFamily="2" charset="-122"/>
                        </a:rPr>
                        <a:t>5</a:t>
                      </a:r>
                      <a:endParaRPr lang="en-US" altLang="zh-CN"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宋体" panose="02010600030101010101" pitchFamily="2" charset="-122"/>
                          <a:ea typeface="宋体" panose="02010600030101010101" pitchFamily="2" charset="-122"/>
                        </a:rPr>
                        <a:t>　</a:t>
                      </a:r>
                      <a:endParaRPr lang="zh-CN" alt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buClrTx/>
                        <a:buSzTx/>
                        <a:buFontTx/>
                      </a:pPr>
                      <a:r>
                        <a:rPr lang="zh-CN" altLang="en-US" sz="700" u="none" strike="noStrike" dirty="0">
                          <a:solidFill>
                            <a:schemeClr val="tx1"/>
                          </a:solidFill>
                          <a:effectLst/>
                          <a:latin typeface="微软雅黑" panose="020B0503020204020204" charset="-122"/>
                          <a:ea typeface="微软雅黑" panose="020B0503020204020204" charset="-122"/>
                        </a:rPr>
                        <a:t>Crossed half-round head screws for the chain guard and flat fork connection</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宋体" panose="02010600030101010101" pitchFamily="2" charset="-122"/>
                          <a:ea typeface="宋体" panose="02010600030101010101" pitchFamily="2" charset="-122"/>
                        </a:rPr>
                        <a:t>M6</a:t>
                      </a:r>
                      <a:endParaRPr 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宋体" panose="02010600030101010101" pitchFamily="2" charset="-122"/>
                          <a:ea typeface="宋体" panose="02010600030101010101" pitchFamily="2" charset="-122"/>
                        </a:rPr>
                        <a:t>8</a:t>
                      </a:r>
                      <a:endParaRPr lang="en-US" altLang="zh-CN"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宋体" panose="02010600030101010101" pitchFamily="2" charset="-122"/>
                          <a:ea typeface="宋体" panose="02010600030101010101" pitchFamily="2" charset="-122"/>
                        </a:rPr>
                        <a:t>　</a:t>
                      </a:r>
                      <a:endParaRPr lang="zh-CN" alt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buClrTx/>
                        <a:buSzTx/>
                        <a:buFontTx/>
                      </a:pPr>
                      <a:r>
                        <a:rPr lang="zh-CN" altLang="en-US" sz="700" u="none" strike="noStrike" dirty="0">
                          <a:solidFill>
                            <a:schemeClr val="tx1"/>
                          </a:solidFill>
                          <a:effectLst/>
                          <a:latin typeface="微软雅黑" panose="020B0503020204020204" charset="-122"/>
                          <a:ea typeface="微软雅黑" panose="020B0503020204020204" charset="-122"/>
                        </a:rPr>
                        <a:t>Hexagon socket flower pan head screws for connecting rear brake master cylinder to frame</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宋体" panose="02010600030101010101" pitchFamily="2" charset="-122"/>
                          <a:ea typeface="宋体" panose="02010600030101010101" pitchFamily="2" charset="-122"/>
                        </a:rPr>
                        <a:t>M6</a:t>
                      </a:r>
                      <a:endParaRPr 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宋体" panose="02010600030101010101" pitchFamily="2" charset="-122"/>
                          <a:ea typeface="宋体" panose="02010600030101010101" pitchFamily="2" charset="-122"/>
                        </a:rPr>
                        <a:t>8</a:t>
                      </a:r>
                      <a:endParaRPr lang="en-US" altLang="zh-CN"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宋体" panose="02010600030101010101" pitchFamily="2" charset="-122"/>
                          <a:ea typeface="宋体" panose="02010600030101010101" pitchFamily="2" charset="-122"/>
                        </a:rPr>
                        <a:t>　</a:t>
                      </a:r>
                      <a:endParaRPr lang="zh-CN" alt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buClrTx/>
                        <a:buSzTx/>
                        <a:buFontTx/>
                      </a:pPr>
                      <a:r>
                        <a:rPr lang="zh-CN" altLang="en-US" sz="700" u="none" strike="noStrike" dirty="0">
                          <a:solidFill>
                            <a:schemeClr val="tx1"/>
                          </a:solidFill>
                          <a:effectLst/>
                          <a:latin typeface="微软雅黑" panose="020B0503020204020204" charset="-122"/>
                          <a:ea typeface="微软雅黑" panose="020B0503020204020204" charset="-122"/>
                        </a:rPr>
                        <a:t>Inner hexagonal countersunk head screws for connecting the rear fuel tank protection plate to the rear fuel tank</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宋体" panose="02010600030101010101" pitchFamily="2" charset="-122"/>
                          <a:ea typeface="宋体" panose="02010600030101010101" pitchFamily="2" charset="-122"/>
                        </a:rPr>
                        <a:t>M6</a:t>
                      </a:r>
                      <a:endParaRPr 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b="0" i="0" u="none" strike="noStrike" dirty="0">
                          <a:solidFill>
                            <a:schemeClr val="tx1"/>
                          </a:solidFill>
                          <a:effectLst/>
                          <a:latin typeface="宋体" panose="02010600030101010101" pitchFamily="2" charset="-122"/>
                          <a:ea typeface="宋体" panose="02010600030101010101" pitchFamily="2" charset="-122"/>
                        </a:rPr>
                        <a:t>8</a:t>
                      </a:r>
                      <a:endParaRPr lang="en-US" altLang="zh-CN"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宋体" panose="02010600030101010101" pitchFamily="2" charset="-122"/>
                          <a:ea typeface="宋体" panose="02010600030101010101" pitchFamily="2" charset="-122"/>
                        </a:rPr>
                        <a:t>　</a:t>
                      </a:r>
                      <a:endParaRPr lang="zh-CN" alt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buClrTx/>
                        <a:buSzTx/>
                        <a:buFontTx/>
                      </a:pPr>
                      <a:r>
                        <a:rPr lang="zh-CN" altLang="en-US" sz="700" u="none" strike="noStrike" dirty="0">
                          <a:solidFill>
                            <a:schemeClr val="tx1"/>
                          </a:solidFill>
                          <a:effectLst/>
                          <a:latin typeface="微软雅黑" panose="020B0503020204020204" charset="-122"/>
                          <a:ea typeface="微软雅黑" panose="020B0503020204020204" charset="-122"/>
                        </a:rPr>
                        <a:t>Inner six hexagonal flange face bolts for connecting electrical bracket to fuel tank reinforcement bracket</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宋体" panose="02010600030101010101" pitchFamily="2" charset="-122"/>
                          <a:ea typeface="宋体" panose="02010600030101010101" pitchFamily="2" charset="-122"/>
                        </a:rPr>
                        <a:t>M6</a:t>
                      </a:r>
                      <a:endParaRPr 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宋体" panose="02010600030101010101" pitchFamily="2" charset="-122"/>
                          <a:ea typeface="宋体" panose="02010600030101010101" pitchFamily="2" charset="-122"/>
                        </a:rPr>
                        <a:t>12</a:t>
                      </a:r>
                      <a:endParaRPr lang="en-US" altLang="zh-CN"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宋体" panose="02010600030101010101" pitchFamily="2" charset="-122"/>
                          <a:ea typeface="宋体" panose="02010600030101010101" pitchFamily="2" charset="-122"/>
                        </a:rPr>
                        <a:t>　</a:t>
                      </a:r>
                      <a:endParaRPr lang="zh-CN" alt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buClrTx/>
                        <a:buSzTx/>
                        <a:buFontTx/>
                      </a:pPr>
                      <a:r>
                        <a:rPr lang="zh-CN" altLang="en-US" sz="700" u="none" strike="noStrike" dirty="0">
                          <a:solidFill>
                            <a:schemeClr val="tx1"/>
                          </a:solidFill>
                          <a:effectLst/>
                          <a:latin typeface="微软雅黑" panose="020B0503020204020204" charset="-122"/>
                          <a:ea typeface="微软雅黑" panose="020B0503020204020204" charset="-122"/>
                        </a:rPr>
                        <a:t>Inner six flower hexagonal flange face bolts connecting the electrical bracket to the rear fuel tank</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宋体" panose="02010600030101010101" pitchFamily="2" charset="-122"/>
                          <a:ea typeface="宋体" panose="02010600030101010101" pitchFamily="2" charset="-122"/>
                        </a:rPr>
                        <a:t>M6</a:t>
                      </a:r>
                      <a:endParaRPr 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宋体" panose="02010600030101010101" pitchFamily="2" charset="-122"/>
                          <a:ea typeface="宋体" panose="02010600030101010101" pitchFamily="2" charset="-122"/>
                        </a:rPr>
                        <a:t>8</a:t>
                      </a:r>
                      <a:endParaRPr lang="en-US" altLang="zh-CN"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宋体" panose="02010600030101010101" pitchFamily="2" charset="-122"/>
                          <a:ea typeface="宋体" panose="02010600030101010101" pitchFamily="2" charset="-122"/>
                        </a:rPr>
                        <a:t>　</a:t>
                      </a:r>
                      <a:endParaRPr lang="zh-CN" alt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buClrTx/>
                        <a:buSzTx/>
                        <a:buFontTx/>
                      </a:pPr>
                      <a:r>
                        <a:rPr lang="zh-CN" altLang="en-US" sz="700" u="none" strike="noStrike" dirty="0">
                          <a:solidFill>
                            <a:schemeClr val="tx1"/>
                          </a:solidFill>
                          <a:effectLst/>
                          <a:latin typeface="微软雅黑" panose="020B0503020204020204" charset="-122"/>
                          <a:ea typeface="微软雅黑" panose="020B0503020204020204" charset="-122"/>
                        </a:rPr>
                        <a:t>Inner hexagonal flower pan head step screws for connecting headlight trim parts to headlight mounting brackets</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宋体" panose="02010600030101010101" pitchFamily="2" charset="-122"/>
                          <a:ea typeface="宋体" panose="02010600030101010101" pitchFamily="2" charset="-122"/>
                        </a:rPr>
                        <a:t>M6</a:t>
                      </a:r>
                      <a:endParaRPr 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宋体" panose="02010600030101010101" pitchFamily="2" charset="-122"/>
                          <a:ea typeface="宋体" panose="02010600030101010101" pitchFamily="2" charset="-122"/>
                        </a:rPr>
                        <a:t>8</a:t>
                      </a:r>
                      <a:endParaRPr lang="en-US" altLang="zh-CN"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宋体" panose="02010600030101010101" pitchFamily="2" charset="-122"/>
                          <a:ea typeface="宋体" panose="02010600030101010101" pitchFamily="2" charset="-122"/>
                        </a:rPr>
                        <a:t>　</a:t>
                      </a:r>
                      <a:endParaRPr lang="zh-CN" alt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buClrTx/>
                        <a:buSzTx/>
                        <a:buFontTx/>
                      </a:pPr>
                      <a:r>
                        <a:rPr lang="zh-CN" altLang="en-US" sz="700" u="none" strike="noStrike" dirty="0">
                          <a:solidFill>
                            <a:schemeClr val="tx1"/>
                          </a:solidFill>
                          <a:effectLst/>
                          <a:latin typeface="微软雅黑" panose="020B0503020204020204" charset="-122"/>
                          <a:ea typeface="微软雅黑" panose="020B0503020204020204" charset="-122"/>
                        </a:rPr>
                        <a:t>Hexagon socket pan head step screws for connecting the water reservoir to the frame</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宋体" panose="02010600030101010101" pitchFamily="2" charset="-122"/>
                          <a:ea typeface="宋体" panose="02010600030101010101" pitchFamily="2" charset="-122"/>
                        </a:rPr>
                        <a:t>M6</a:t>
                      </a:r>
                      <a:endParaRPr 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宋体" panose="02010600030101010101" pitchFamily="2" charset="-122"/>
                          <a:ea typeface="宋体" panose="02010600030101010101" pitchFamily="2" charset="-122"/>
                        </a:rPr>
                        <a:t>8</a:t>
                      </a:r>
                      <a:endParaRPr lang="en-US" altLang="zh-CN"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宋体" panose="02010600030101010101" pitchFamily="2" charset="-122"/>
                          <a:ea typeface="宋体" panose="02010600030101010101" pitchFamily="2" charset="-122"/>
                        </a:rPr>
                        <a:t>　</a:t>
                      </a:r>
                      <a:endParaRPr lang="zh-CN" alt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object 5"/>
          <p:cNvSpPr/>
          <p:nvPr/>
        </p:nvSpPr>
        <p:spPr>
          <a:xfrm>
            <a:off x="720216" y="805307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5" name="文本框 4"/>
          <p:cNvSpPr txBox="1"/>
          <p:nvPr/>
        </p:nvSpPr>
        <p:spPr>
          <a:xfrm>
            <a:off x="728980" y="876998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15</a:t>
            </a:r>
            <a:endParaRPr lang="en-US" altLang="zh-CN" sz="1000">
              <a:solidFill>
                <a:schemeClr val="bg1"/>
              </a:solidFill>
              <a:latin typeface="黑体" panose="02010609060101010101" charset="-122"/>
              <a:ea typeface="黑体" panose="02010609060101010101" charset="-122"/>
            </a:endParaRPr>
          </a:p>
        </p:txBody>
      </p:sp>
      <p:sp>
        <p:nvSpPr>
          <p:cNvPr id="9" name="文本框 8"/>
          <p:cNvSpPr txBox="1"/>
          <p:nvPr/>
        </p:nvSpPr>
        <p:spPr>
          <a:xfrm>
            <a:off x="1402080" y="1988820"/>
            <a:ext cx="4510405" cy="307340"/>
          </a:xfrm>
          <a:prstGeom prst="rect">
            <a:avLst/>
          </a:prstGeom>
          <a:noFill/>
        </p:spPr>
        <p:txBody>
          <a:bodyPr wrap="square" lIns="0" tIns="0" rIns="0" bIns="0" rtlCol="0">
            <a:spAutoFit/>
          </a:bodyPr>
          <a:p>
            <a:r>
              <a:rPr sz="1000" b="1">
                <a:latin typeface="微软雅黑" panose="020B0503020204020204" charset="-122"/>
                <a:ea typeface="微软雅黑" panose="020B0503020204020204" charset="-122"/>
              </a:rPr>
              <a:t>Note</a:t>
            </a:r>
            <a:r>
              <a:rPr lang="en-US" sz="1000" b="1">
                <a:latin typeface="微软雅黑" panose="020B0503020204020204" charset="-122"/>
                <a:ea typeface="微软雅黑" panose="020B0503020204020204" charset="-122"/>
              </a:rPr>
              <a:t>:</a:t>
            </a:r>
            <a:r>
              <a:rPr sz="1000" b="1">
                <a:latin typeface="微软雅黑" panose="020B0503020204020204" charset="-122"/>
                <a:ea typeface="微软雅黑" panose="020B0503020204020204" charset="-122"/>
              </a:rPr>
              <a:t> The following standard parts are for regular edition models only</a:t>
            </a:r>
            <a:endParaRPr sz="1000" b="1">
              <a:latin typeface="微软雅黑" panose="020B0503020204020204" charset="-122"/>
              <a:ea typeface="微软雅黑" panose="020B0503020204020204" charset="-122"/>
            </a:endParaRPr>
          </a:p>
        </p:txBody>
      </p:sp>
      <p:sp>
        <p:nvSpPr>
          <p:cNvPr id="6" name="object 13"/>
          <p:cNvSpPr txBox="1"/>
          <p:nvPr>
            <p:custDataLst>
              <p:tags r:id="rId3"/>
            </p:custDataLst>
          </p:nvPr>
        </p:nvSpPr>
        <p:spPr>
          <a:xfrm>
            <a:off x="57277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37020" y="1088136"/>
            <a:ext cx="106680" cy="8498205"/>
          </a:xfrm>
          <a:custGeom>
            <a:avLst/>
            <a:gdLst/>
            <a:ahLst/>
            <a:cxnLst/>
            <a:rect l="l" t="t" r="r" b="b"/>
            <a:pathLst>
              <a:path w="106679" h="8498205">
                <a:moveTo>
                  <a:pt x="0" y="0"/>
                </a:moveTo>
                <a:lnTo>
                  <a:pt x="106679" y="0"/>
                </a:lnTo>
                <a:lnTo>
                  <a:pt x="106679" y="8497824"/>
                </a:lnTo>
                <a:lnTo>
                  <a:pt x="0" y="8497824"/>
                </a:lnTo>
                <a:lnTo>
                  <a:pt x="0" y="0"/>
                </a:lnTo>
                <a:close/>
              </a:path>
            </a:pathLst>
          </a:custGeom>
          <a:solidFill>
            <a:srgbClr val="EEEEEE"/>
          </a:solidFill>
        </p:spPr>
        <p:txBody>
          <a:bodyPr wrap="square" lIns="0" tIns="0" rIns="0" bIns="0" rtlCol="0"/>
          <a:lstStyle/>
          <a:p/>
        </p:txBody>
      </p:sp>
      <p:sp>
        <p:nvSpPr>
          <p:cNvPr id="3" name="object 3"/>
          <p:cNvSpPr/>
          <p:nvPr/>
        </p:nvSpPr>
        <p:spPr>
          <a:xfrm>
            <a:off x="705611" y="1088136"/>
            <a:ext cx="5925820" cy="8502650"/>
          </a:xfrm>
          <a:custGeom>
            <a:avLst/>
            <a:gdLst/>
            <a:ahLst/>
            <a:cxnLst/>
            <a:rect l="l" t="t" r="r" b="b"/>
            <a:pathLst>
              <a:path w="5925820" h="8502650">
                <a:moveTo>
                  <a:pt x="0" y="0"/>
                </a:moveTo>
                <a:lnTo>
                  <a:pt x="5925312" y="0"/>
                </a:lnTo>
                <a:lnTo>
                  <a:pt x="5925312" y="8502396"/>
                </a:lnTo>
                <a:lnTo>
                  <a:pt x="0" y="8502396"/>
                </a:lnTo>
                <a:lnTo>
                  <a:pt x="0" y="0"/>
                </a:lnTo>
                <a:close/>
              </a:path>
            </a:pathLst>
          </a:custGeom>
          <a:solidFill>
            <a:srgbClr val="EEEEEE"/>
          </a:solidFill>
        </p:spPr>
        <p:txBody>
          <a:bodyPr wrap="square" lIns="0" tIns="0" rIns="0" bIns="0" rtlCol="0"/>
          <a:lstStyle/>
          <a:p/>
        </p:txBody>
      </p:sp>
      <p:sp>
        <p:nvSpPr>
          <p:cNvPr id="4" name="object 4"/>
          <p:cNvSpPr/>
          <p:nvPr/>
        </p:nvSpPr>
        <p:spPr>
          <a:xfrm>
            <a:off x="1370075" y="1635252"/>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lstStyle/>
          <a:p/>
        </p:txBody>
      </p:sp>
      <p:pic>
        <p:nvPicPr>
          <p:cNvPr id="18" name="图片 17" descr="图片4"/>
          <p:cNvPicPr>
            <a:picLocks noChangeAspect="1"/>
          </p:cNvPicPr>
          <p:nvPr/>
        </p:nvPicPr>
        <p:blipFill>
          <a:blip r:embed="rId1"/>
          <a:stretch>
            <a:fillRect/>
          </a:stretch>
        </p:blipFill>
        <p:spPr>
          <a:xfrm>
            <a:off x="4954905" y="1463675"/>
            <a:ext cx="1080000" cy="168108"/>
          </a:xfrm>
          <a:prstGeom prst="rect">
            <a:avLst/>
          </a:prstGeom>
        </p:spPr>
      </p:pic>
      <p:sp>
        <p:nvSpPr>
          <p:cNvPr id="14" name="object 5"/>
          <p:cNvSpPr/>
          <p:nvPr/>
        </p:nvSpPr>
        <p:spPr>
          <a:xfrm>
            <a:off x="6263131" y="805307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20" name="文本框 19"/>
          <p:cNvSpPr txBox="1"/>
          <p:nvPr/>
        </p:nvSpPr>
        <p:spPr>
          <a:xfrm>
            <a:off x="6271895" y="876998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16</a:t>
            </a:r>
            <a:endParaRPr lang="en-US" altLang="zh-CN" sz="1000">
              <a:solidFill>
                <a:schemeClr val="bg1"/>
              </a:solidFill>
              <a:latin typeface="黑体" panose="02010609060101010101" charset="-122"/>
              <a:ea typeface="黑体" panose="02010609060101010101" charset="-122"/>
            </a:endParaRPr>
          </a:p>
        </p:txBody>
      </p:sp>
      <p:graphicFrame>
        <p:nvGraphicFramePr>
          <p:cNvPr id="9" name="表格 8"/>
          <p:cNvGraphicFramePr/>
          <p:nvPr>
            <p:custDataLst>
              <p:tags r:id="rId2"/>
            </p:custDataLst>
          </p:nvPr>
        </p:nvGraphicFramePr>
        <p:xfrm>
          <a:off x="1463675" y="1778635"/>
          <a:ext cx="4571365" cy="6697980"/>
        </p:xfrm>
        <a:graphic>
          <a:graphicData uri="http://schemas.openxmlformats.org/drawingml/2006/table">
            <a:tbl>
              <a:tblPr firstRow="1" bandRow="1">
                <a:tableStyleId>{5940675A-B579-460E-94D1-54222C63F5DA}</a:tableStyleId>
              </a:tblPr>
              <a:tblGrid>
                <a:gridCol w="2848610"/>
                <a:gridCol w="469900"/>
                <a:gridCol w="697230"/>
                <a:gridCol w="555625"/>
              </a:tblGrid>
              <a:tr h="212725">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Installation area</a:t>
                      </a:r>
                      <a:endParaRPr 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Specification</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Torsion</a:t>
                      </a:r>
                      <a:r>
                        <a:rPr lang="en-US" altLang="zh-CN" sz="800" b="1">
                          <a:latin typeface="微软雅黑" panose="020B0503020204020204" charset="-122"/>
                          <a:ea typeface="微软雅黑" panose="020B0503020204020204" charset="-122"/>
                          <a:cs typeface="宋体" panose="02010600030101010101" pitchFamily="2" charset="-122"/>
                        </a:rPr>
                        <a:t> N.m</a:t>
                      </a:r>
                      <a:endParaRPr lang="en-US" altLang="zh-CN"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Note</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Hexagon socket flower-shaped pan head screws for connecting side bracket flameout switch to side bracket</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M6</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8</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微软雅黑" panose="020B0503020204020204" charset="-122"/>
                          <a:ea typeface="微软雅黑" panose="020B0503020204020204" charset="-122"/>
                        </a:rPr>
                        <a:t>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Hexagon socket head screws for connecting the left and right front fuel tanks to the tank mounting bracket</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M8</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22</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微软雅黑" panose="020B0503020204020204" charset="-122"/>
                          <a:ea typeface="微软雅黑" panose="020B0503020204020204" charset="-122"/>
                        </a:rPr>
                        <a:t>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Hexagon socket head screws in front of the left and right front fuel tanks connected to the frame</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M8</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微软雅黑" panose="020B0503020204020204" charset="-122"/>
                          <a:ea typeface="微软雅黑" panose="020B0503020204020204" charset="-122"/>
                        </a:rPr>
                        <a:t>22</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微软雅黑" panose="020B0503020204020204" charset="-122"/>
                          <a:ea typeface="微软雅黑" panose="020B0503020204020204" charset="-122"/>
                        </a:rPr>
                        <a:t>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Hexagon socket head bolts connecting ignition lock to upper coupling plate</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M8</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微软雅黑" panose="020B0503020204020204" charset="-122"/>
                          <a:ea typeface="微软雅黑" panose="020B0503020204020204" charset="-122"/>
                        </a:rPr>
                        <a:t>22</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微软雅黑" panose="020B0503020204020204" charset="-122"/>
                          <a:ea typeface="微软雅黑" panose="020B0503020204020204" charset="-122"/>
                        </a:rPr>
                        <a:t>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Inner hexagonal flange bolts connecting the left and right cowl brackets</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M5</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微软雅黑" panose="020B0503020204020204" charset="-122"/>
                          <a:ea typeface="微软雅黑" panose="020B0503020204020204" charset="-122"/>
                        </a:rPr>
                        <a:t>5</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微软雅黑" panose="020B0503020204020204" charset="-122"/>
                          <a:ea typeface="微软雅黑" panose="020B0503020204020204" charset="-122"/>
                        </a:rPr>
                        <a:t>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Inner hexagonal flange bolts connecting the oil cooler grille to the lower shield</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M5</a:t>
                      </a:r>
                      <a:endParaRPr 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微软雅黑" panose="020B0503020204020204" charset="-122"/>
                          <a:ea typeface="微软雅黑" panose="020B0503020204020204" charset="-122"/>
                        </a:rPr>
                        <a:t>5</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微软雅黑" panose="020B0503020204020204" charset="-122"/>
                          <a:ea typeface="微软雅黑" panose="020B0503020204020204" charset="-122"/>
                        </a:rPr>
                        <a:t>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Inner hexagonal flange bolts connecting radiator grill to radiator</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M5</a:t>
                      </a:r>
                      <a:endParaRPr 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5</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Inner hexagonal flange bolts connecting the shield mounting bracket to the left and right front fuel tanks</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M5</a:t>
                      </a:r>
                      <a:endParaRPr 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5</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Inner hexagonal flange face bolts of the rear brake pedal connected to the rear brake rocker arm</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M5</a:t>
                      </a:r>
                      <a:endParaRPr 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3</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zh-CN" altLang="en-US" sz="800" u="none" strike="noStrike" dirty="0">
                          <a:solidFill>
                            <a:schemeClr val="tx1"/>
                          </a:solidFill>
                          <a:effectLst/>
                          <a:latin typeface="微软雅黑" panose="020B0503020204020204" charset="-122"/>
                          <a:ea typeface="微软雅黑" panose="020B0503020204020204" charset="-122"/>
                        </a:rPr>
                        <a:t>Threading glue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Inner hexagonal flange bolts of headlight and headlight mounting bracket</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宋体" panose="02010600030101010101" pitchFamily="2" charset="-122"/>
                          <a:ea typeface="宋体" panose="02010600030101010101" pitchFamily="2" charset="-122"/>
                        </a:rPr>
                        <a:t>M5</a:t>
                      </a:r>
                      <a:endParaRPr 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宋体" panose="02010600030101010101" pitchFamily="2" charset="-122"/>
                          <a:ea typeface="宋体" panose="02010600030101010101" pitchFamily="2" charset="-122"/>
                        </a:rPr>
                        <a:t>5</a:t>
                      </a:r>
                      <a:endParaRPr lang="en-US" altLang="zh-CN"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宋体" panose="02010600030101010101" pitchFamily="2" charset="-122"/>
                          <a:ea typeface="宋体" panose="02010600030101010101" pitchFamily="2" charset="-122"/>
                        </a:rPr>
                        <a:t>　</a:t>
                      </a:r>
                      <a:endParaRPr lang="zh-CN" alt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Inner six hexagonal flange face bolts connecting the side bracket hook bracket to the rear fuel tank</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宋体" panose="02010600030101010101" pitchFamily="2" charset="-122"/>
                          <a:ea typeface="宋体" panose="02010600030101010101" pitchFamily="2" charset="-122"/>
                        </a:rPr>
                        <a:t>M5</a:t>
                      </a:r>
                      <a:endParaRPr 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宋体" panose="02010600030101010101" pitchFamily="2" charset="-122"/>
                          <a:ea typeface="宋体" panose="02010600030101010101" pitchFamily="2" charset="-122"/>
                        </a:rPr>
                        <a:t>5</a:t>
                      </a:r>
                      <a:endParaRPr lang="en-US" altLang="zh-CN"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宋体" panose="02010600030101010101" pitchFamily="2" charset="-122"/>
                          <a:ea typeface="宋体" panose="02010600030101010101" pitchFamily="2" charset="-122"/>
                        </a:rPr>
                        <a:t>　</a:t>
                      </a:r>
                      <a:endParaRPr lang="zh-CN" alt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Inner hexagonal flange bolts of the front brake main pump connected to the steering handle</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宋体" panose="02010600030101010101" pitchFamily="2" charset="-122"/>
                          <a:ea typeface="宋体" panose="02010600030101010101" pitchFamily="2" charset="-122"/>
                        </a:rPr>
                        <a:t>M6</a:t>
                      </a:r>
                      <a:endParaRPr 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宋体" panose="02010600030101010101" pitchFamily="2" charset="-122"/>
                          <a:ea typeface="宋体" panose="02010600030101010101" pitchFamily="2" charset="-122"/>
                        </a:rPr>
                        <a:t>10</a:t>
                      </a:r>
                      <a:endParaRPr lang="en-US" altLang="zh-CN"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宋体" panose="02010600030101010101" pitchFamily="2" charset="-122"/>
                          <a:ea typeface="宋体" panose="02010600030101010101" pitchFamily="2" charset="-122"/>
                        </a:rPr>
                        <a:t>　</a:t>
                      </a:r>
                      <a:endParaRPr lang="zh-CN" alt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Inner hexagonal flange bolts of the oil cooler connected to the frame</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宋体" panose="02010600030101010101" pitchFamily="2" charset="-122"/>
                          <a:ea typeface="宋体" panose="02010600030101010101" pitchFamily="2" charset="-122"/>
                        </a:rPr>
                        <a:t>M6</a:t>
                      </a:r>
                      <a:endParaRPr 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宋体" panose="02010600030101010101" pitchFamily="2" charset="-122"/>
                          <a:ea typeface="宋体" panose="02010600030101010101" pitchFamily="2" charset="-122"/>
                        </a:rPr>
                        <a:t>12</a:t>
                      </a:r>
                      <a:endParaRPr lang="en-US" altLang="zh-CN"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宋体" panose="02010600030101010101" pitchFamily="2" charset="-122"/>
                          <a:ea typeface="宋体" panose="02010600030101010101" pitchFamily="2" charset="-122"/>
                        </a:rPr>
                        <a:t>　</a:t>
                      </a:r>
                      <a:endParaRPr lang="zh-CN" alt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Hexagonal flange face bolts connecting the small sprocket cover to the engine</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宋体" panose="02010600030101010101" pitchFamily="2" charset="-122"/>
                          <a:ea typeface="宋体" panose="02010600030101010101" pitchFamily="2" charset="-122"/>
                        </a:rPr>
                        <a:t>M6</a:t>
                      </a:r>
                      <a:endParaRPr 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宋体" panose="02010600030101010101" pitchFamily="2" charset="-122"/>
                          <a:ea typeface="宋体" panose="02010600030101010101" pitchFamily="2" charset="-122"/>
                        </a:rPr>
                        <a:t>8</a:t>
                      </a:r>
                      <a:endParaRPr lang="en-US" altLang="zh-CN"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宋体" panose="02010600030101010101" pitchFamily="2" charset="-122"/>
                          <a:ea typeface="宋体" panose="02010600030101010101" pitchFamily="2" charset="-122"/>
                        </a:rPr>
                        <a:t>　</a:t>
                      </a:r>
                      <a:endParaRPr lang="zh-CN" alt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Inner hexagonal flange face bolts of muffler mounting bracket connected to rear fuel tank</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宋体" panose="02010600030101010101" pitchFamily="2" charset="-122"/>
                          <a:ea typeface="宋体" panose="02010600030101010101" pitchFamily="2" charset="-122"/>
                        </a:rPr>
                        <a:t>M6</a:t>
                      </a:r>
                      <a:endParaRPr 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宋体" panose="02010600030101010101" pitchFamily="2" charset="-122"/>
                          <a:ea typeface="宋体" panose="02010600030101010101" pitchFamily="2" charset="-122"/>
                        </a:rPr>
                        <a:t>10</a:t>
                      </a:r>
                      <a:endParaRPr lang="en-US" altLang="zh-CN"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宋体" panose="02010600030101010101" pitchFamily="2" charset="-122"/>
                          <a:ea typeface="宋体" panose="02010600030101010101" pitchFamily="2" charset="-122"/>
                        </a:rPr>
                        <a:t>　</a:t>
                      </a:r>
                      <a:endParaRPr lang="zh-CN" alt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Hexagonal flange face bolts with inner six flowers for connecting the lower shield to the frame</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宋体" panose="02010600030101010101" pitchFamily="2" charset="-122"/>
                          <a:ea typeface="宋体" panose="02010600030101010101" pitchFamily="2" charset="-122"/>
                        </a:rPr>
                        <a:t>M6</a:t>
                      </a:r>
                      <a:endParaRPr 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宋体" panose="02010600030101010101" pitchFamily="2" charset="-122"/>
                          <a:ea typeface="宋体" panose="02010600030101010101" pitchFamily="2" charset="-122"/>
                        </a:rPr>
                        <a:t>12</a:t>
                      </a:r>
                      <a:endParaRPr lang="en-US" altLang="zh-CN"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宋体" panose="02010600030101010101" pitchFamily="2" charset="-122"/>
                          <a:ea typeface="宋体" panose="02010600030101010101" pitchFamily="2" charset="-122"/>
                        </a:rPr>
                        <a:t>　</a:t>
                      </a:r>
                      <a:endParaRPr lang="zh-CN" alt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Hexagonal flange face bolts with inner six flowers connecting the hood bracket to the headlight bracket</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宋体" panose="02010600030101010101" pitchFamily="2" charset="-122"/>
                          <a:ea typeface="宋体" panose="02010600030101010101" pitchFamily="2" charset="-122"/>
                        </a:rPr>
                        <a:t>M6</a:t>
                      </a:r>
                      <a:endParaRPr 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宋体" panose="02010600030101010101" pitchFamily="2" charset="-122"/>
                          <a:ea typeface="宋体" panose="02010600030101010101" pitchFamily="2" charset="-122"/>
                        </a:rPr>
                        <a:t>12</a:t>
                      </a:r>
                      <a:endParaRPr lang="en-US" altLang="zh-CN"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宋体" panose="02010600030101010101" pitchFamily="2" charset="-122"/>
                          <a:ea typeface="宋体" panose="02010600030101010101" pitchFamily="2" charset="-122"/>
                        </a:rPr>
                        <a:t>　</a:t>
                      </a:r>
                      <a:endParaRPr lang="zh-CN" alt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Inner six hexagonal flange face bolts connecting the regulator to the electrical bracket</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宋体" panose="02010600030101010101" pitchFamily="2" charset="-122"/>
                          <a:ea typeface="宋体" panose="02010600030101010101" pitchFamily="2" charset="-122"/>
                        </a:rPr>
                        <a:t>M6</a:t>
                      </a:r>
                      <a:endParaRPr 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宋体" panose="02010600030101010101" pitchFamily="2" charset="-122"/>
                          <a:ea typeface="宋体" panose="02010600030101010101" pitchFamily="2" charset="-122"/>
                        </a:rPr>
                        <a:t>10</a:t>
                      </a:r>
                      <a:endParaRPr lang="en-US" altLang="zh-CN"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宋体" panose="02010600030101010101" pitchFamily="2" charset="-122"/>
                          <a:ea typeface="宋体" panose="02010600030101010101" pitchFamily="2" charset="-122"/>
                        </a:rPr>
                        <a:t>　</a:t>
                      </a:r>
                      <a:endParaRPr lang="zh-CN" alt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700" u="none" strike="noStrike" dirty="0">
                          <a:solidFill>
                            <a:schemeClr val="tx1"/>
                          </a:solidFill>
                          <a:effectLst/>
                          <a:latin typeface="微软雅黑" panose="020B0503020204020204" charset="-122"/>
                          <a:ea typeface="微软雅黑" panose="020B0503020204020204" charset="-122"/>
                        </a:rPr>
                        <a:t>Inner hexagonal flange bolts of the radiator connected to the frame</a:t>
                      </a:r>
                      <a:endParaRPr lang="zh-CN" altLang="en-US" sz="7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宋体" panose="02010600030101010101" pitchFamily="2" charset="-122"/>
                          <a:ea typeface="宋体" panose="02010600030101010101" pitchFamily="2" charset="-122"/>
                        </a:rPr>
                        <a:t>M6</a:t>
                      </a:r>
                      <a:endParaRPr 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宋体" panose="02010600030101010101" pitchFamily="2" charset="-122"/>
                          <a:ea typeface="宋体" panose="02010600030101010101" pitchFamily="2" charset="-122"/>
                        </a:rPr>
                        <a:t>12</a:t>
                      </a:r>
                      <a:endParaRPr lang="en-US" altLang="zh-CN"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宋体" panose="02010600030101010101" pitchFamily="2" charset="-122"/>
                          <a:ea typeface="宋体" panose="02010600030101010101" pitchFamily="2" charset="-122"/>
                        </a:rPr>
                        <a:t>　</a:t>
                      </a:r>
                      <a:endParaRPr lang="zh-CN" alt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Inner six hexagonal flange face bolts connecting the front brake fluid pipe clamp to the lower coupling plate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宋体" panose="02010600030101010101" pitchFamily="2" charset="-122"/>
                          <a:ea typeface="宋体" panose="02010600030101010101" pitchFamily="2" charset="-122"/>
                        </a:rPr>
                        <a:t>M6</a:t>
                      </a:r>
                      <a:endParaRPr 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宋体" panose="02010600030101010101" pitchFamily="2" charset="-122"/>
                          <a:ea typeface="宋体" panose="02010600030101010101" pitchFamily="2" charset="-122"/>
                        </a:rPr>
                        <a:t>10</a:t>
                      </a:r>
                      <a:endParaRPr lang="en-US" altLang="zh-CN"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宋体" panose="02010600030101010101" pitchFamily="2" charset="-122"/>
                          <a:ea typeface="宋体" panose="02010600030101010101" pitchFamily="2" charset="-122"/>
                        </a:rPr>
                        <a:t>　</a:t>
                      </a:r>
                      <a:endParaRPr lang="zh-CN" alt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Inner six hexagonal flange face bolts connecting the front disc to the front wheel hub</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宋体" panose="02010600030101010101" pitchFamily="2" charset="-122"/>
                          <a:ea typeface="宋体" panose="02010600030101010101" pitchFamily="2" charset="-122"/>
                        </a:rPr>
                        <a:t>M6</a:t>
                      </a:r>
                      <a:endParaRPr 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宋体" panose="02010600030101010101" pitchFamily="2" charset="-122"/>
                          <a:ea typeface="宋体" panose="02010600030101010101" pitchFamily="2" charset="-122"/>
                        </a:rPr>
                        <a:t>12</a:t>
                      </a:r>
                      <a:endParaRPr lang="en-US" altLang="zh-CN"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mn-ea"/>
                          <a:ea typeface="+mn-ea"/>
                        </a:rPr>
                        <a:t>Threading glue</a:t>
                      </a:r>
                      <a:endParaRPr lang="zh-CN" altLang="en-US" sz="800" b="0" i="0" u="none" strike="noStrike" dirty="0">
                        <a:solidFill>
                          <a:schemeClr val="tx1"/>
                        </a:solidFill>
                        <a:effectLst/>
                        <a:latin typeface="+mn-ea"/>
                        <a:ea typeface="+mn-ea"/>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8920">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Inner hexagonal flange face bolts of front fender to lower coupling plate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宋体" panose="02010600030101010101" pitchFamily="2" charset="-122"/>
                          <a:ea typeface="宋体" panose="02010600030101010101" pitchFamily="2" charset="-122"/>
                        </a:rPr>
                        <a:t>M6</a:t>
                      </a:r>
                      <a:endParaRPr 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宋体" panose="02010600030101010101" pitchFamily="2" charset="-122"/>
                          <a:ea typeface="宋体" panose="02010600030101010101" pitchFamily="2" charset="-122"/>
                        </a:rPr>
                        <a:t>8</a:t>
                      </a:r>
                      <a:endParaRPr lang="en-US" altLang="zh-CN"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宋体" panose="02010600030101010101" pitchFamily="2" charset="-122"/>
                          <a:ea typeface="宋体" panose="02010600030101010101" pitchFamily="2" charset="-122"/>
                        </a:rPr>
                        <a:t>　</a:t>
                      </a:r>
                      <a:endParaRPr lang="zh-CN" alt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Inner hexagonal flange bolt for front ABS sensor mounting</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宋体" panose="02010600030101010101" pitchFamily="2" charset="-122"/>
                          <a:ea typeface="宋体" panose="02010600030101010101" pitchFamily="2" charset="-122"/>
                        </a:rPr>
                        <a:t>M6</a:t>
                      </a:r>
                      <a:endParaRPr 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宋体" panose="02010600030101010101" pitchFamily="2" charset="-122"/>
                          <a:ea typeface="宋体" panose="02010600030101010101" pitchFamily="2" charset="-122"/>
                        </a:rPr>
                        <a:t>10</a:t>
                      </a:r>
                      <a:endParaRPr lang="en-US" altLang="zh-CN"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宋体" panose="02010600030101010101" pitchFamily="2" charset="-122"/>
                          <a:ea typeface="宋体" panose="02010600030101010101" pitchFamily="2" charset="-122"/>
                        </a:rPr>
                        <a:t>　</a:t>
                      </a:r>
                      <a:endParaRPr lang="zh-CN" alt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a:solidFill>
                            <a:schemeClr val="tx1"/>
                          </a:solidFill>
                          <a:effectLst/>
                          <a:latin typeface="微软雅黑" panose="020B0503020204020204" charset="-122"/>
                          <a:ea typeface="微软雅黑" panose="020B0503020204020204" charset="-122"/>
                        </a:rPr>
                        <a:t>Inner hexagonal flange bolt for connecting injector cap to throttle</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宋体" panose="02010600030101010101" pitchFamily="2" charset="-122"/>
                          <a:ea typeface="宋体" panose="02010600030101010101" pitchFamily="2" charset="-122"/>
                        </a:rPr>
                        <a:t>M6</a:t>
                      </a:r>
                      <a:endParaRPr 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宋体" panose="02010600030101010101" pitchFamily="2" charset="-122"/>
                          <a:ea typeface="宋体" panose="02010600030101010101" pitchFamily="2" charset="-122"/>
                        </a:rPr>
                        <a:t>8</a:t>
                      </a:r>
                      <a:endParaRPr lang="en-US" altLang="zh-CN"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宋体" panose="02010600030101010101" pitchFamily="2" charset="-122"/>
                          <a:ea typeface="宋体" panose="02010600030101010101" pitchFamily="2" charset="-122"/>
                        </a:rPr>
                        <a:t>　</a:t>
                      </a:r>
                      <a:endParaRPr lang="zh-CN" alt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a:solidFill>
                            <a:schemeClr val="tx1"/>
                          </a:solidFill>
                          <a:effectLst/>
                          <a:latin typeface="微软雅黑" panose="020B0503020204020204" charset="-122"/>
                          <a:ea typeface="微软雅黑" panose="020B0503020204020204" charset="-122"/>
                        </a:rPr>
                        <a:t>Inner hexagonal flange bolt for clutch handle mounting and connection</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宋体" panose="02010600030101010101" pitchFamily="2" charset="-122"/>
                          <a:ea typeface="宋体" panose="02010600030101010101" pitchFamily="2" charset="-122"/>
                        </a:rPr>
                        <a:t>M6</a:t>
                      </a:r>
                      <a:endParaRPr 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宋体" panose="02010600030101010101" pitchFamily="2" charset="-122"/>
                          <a:ea typeface="宋体" panose="02010600030101010101" pitchFamily="2" charset="-122"/>
                        </a:rPr>
                        <a:t>10</a:t>
                      </a:r>
                      <a:endParaRPr lang="en-US" altLang="zh-CN"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宋体" panose="02010600030101010101" pitchFamily="2" charset="-122"/>
                          <a:ea typeface="宋体" panose="02010600030101010101" pitchFamily="2" charset="-122"/>
                        </a:rPr>
                        <a:t>　</a:t>
                      </a:r>
                      <a:endParaRPr lang="zh-CN" alt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Inner hexagonal flange bolt for connecting horn to frame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宋体" panose="02010600030101010101" pitchFamily="2" charset="-122"/>
                          <a:ea typeface="宋体" panose="02010600030101010101" pitchFamily="2" charset="-122"/>
                        </a:rPr>
                        <a:t>M6</a:t>
                      </a:r>
                      <a:endParaRPr lang="en-US"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宋体" panose="02010600030101010101" pitchFamily="2" charset="-122"/>
                          <a:ea typeface="宋体" panose="02010600030101010101" pitchFamily="2" charset="-122"/>
                        </a:rPr>
                        <a:t>12</a:t>
                      </a:r>
                      <a:endParaRPr lang="en-US" altLang="zh-CN" sz="800" b="0" i="0" u="none" strike="noStrike">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宋体" panose="02010600030101010101" pitchFamily="2" charset="-122"/>
                          <a:ea typeface="宋体" panose="02010600030101010101" pitchFamily="2" charset="-122"/>
                        </a:rPr>
                        <a:t>　</a:t>
                      </a:r>
                      <a:endParaRPr lang="zh-CN" altLang="en-US" sz="800" b="0" i="0" u="none" strike="noStrike" dirty="0">
                        <a:solidFill>
                          <a:schemeClr val="tx1"/>
                        </a:solidFill>
                        <a:effectLst/>
                        <a:latin typeface="宋体" panose="02010600030101010101" pitchFamily="2" charset="-122"/>
                        <a:ea typeface="宋体" panose="02010600030101010101" pitchFamily="2"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Inner six hexagonal flange face bolts connecting the air filter to the frame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M6</a:t>
                      </a:r>
                      <a:endParaRPr 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12</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Inner six hexagonal flange face bolts connecting the lower rear fuel tank mounting bracket to the rear fuel tank</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M6</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10</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Inner six hexagonal flange face bolts connecting the rear fuel tank reinforcement bracket to the rear fuel tank</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M6</a:t>
                      </a:r>
                      <a:endParaRPr 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10</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Inner hexagonal flange bolts connecting the rear brake caliper trim to the rear brake caliper</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M6</a:t>
                      </a:r>
                      <a:endParaRPr 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b="0" i="0" u="none" strike="noStrike" dirty="0">
                          <a:solidFill>
                            <a:schemeClr val="tx1"/>
                          </a:solidFill>
                          <a:effectLst/>
                          <a:latin typeface="微软雅黑" panose="020B0503020204020204" charset="-122"/>
                          <a:ea typeface="微软雅黑" panose="020B0503020204020204" charset="-122"/>
                        </a:rPr>
                        <a:t>10</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object 13"/>
          <p:cNvSpPr txBox="1"/>
          <p:nvPr>
            <p:custDataLst>
              <p:tags r:id="rId3"/>
            </p:custDataLst>
          </p:nvPr>
        </p:nvSpPr>
        <p:spPr>
          <a:xfrm>
            <a:off x="611759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743250" name="矩形 1073743249"/>
          <p:cNvSpPr/>
          <p:nvPr/>
        </p:nvSpPr>
        <p:spPr>
          <a:xfrm>
            <a:off x="1292400" y="1627200"/>
            <a:ext cx="4826635" cy="7429500"/>
          </a:xfrm>
          <a:prstGeom prst="rect">
            <a:avLst/>
          </a:prstGeom>
          <a:solidFill>
            <a:srgbClr val="FFFFFF"/>
          </a:solidFill>
          <a:ln w="9525">
            <a:noFill/>
          </a:ln>
        </p:spPr>
        <p:txBody>
          <a:bodyPr/>
          <a:p>
            <a:endParaRPr lang="zh-CN" altLang="en-US"/>
          </a:p>
        </p:txBody>
      </p:sp>
      <p:sp>
        <p:nvSpPr>
          <p:cNvPr id="13" name="文本框 12"/>
          <p:cNvSpPr txBox="1"/>
          <p:nvPr/>
        </p:nvSpPr>
        <p:spPr>
          <a:xfrm>
            <a:off x="954405" y="1149350"/>
            <a:ext cx="5657215" cy="8001000"/>
          </a:xfrm>
          <a:prstGeom prst="rect">
            <a:avLst/>
          </a:prstGeom>
          <a:noFill/>
        </p:spPr>
        <p:txBody>
          <a:bodyPr wrap="square" rtlCol="0">
            <a:spAutoFit/>
          </a:bodyPr>
          <a:p>
            <a:r>
              <a:rPr lang="en-US" altLang="zh-CN" sz="1000">
                <a:latin typeface="微软雅黑" panose="020B0503020204020204" charset="-122"/>
                <a:ea typeface="微软雅黑" panose="020B0503020204020204" charset="-122"/>
                <a:cs typeface="微软雅黑" panose="020B0503020204020204" charset="-122"/>
                <a:sym typeface="+mn-ea"/>
              </a:rPr>
              <a:t>                                                           </a:t>
            </a:r>
            <a:r>
              <a:rPr lang="en-US" altLang="zh-CN" sz="1200" b="1">
                <a:latin typeface="微软雅黑" panose="020B0503020204020204" charset="-122"/>
                <a:ea typeface="微软雅黑" panose="020B0503020204020204" charset="-122"/>
                <a:cs typeface="微软雅黑" panose="020B0503020204020204" charset="-122"/>
                <a:sym typeface="+mn-ea"/>
              </a:rPr>
              <a:t>I</a:t>
            </a:r>
            <a:r>
              <a:rPr lang="zh-CN" altLang="en-US" sz="1200" b="1">
                <a:latin typeface="微软雅黑" panose="020B0503020204020204" charset="-122"/>
                <a:ea typeface="微软雅黑" panose="020B0503020204020204" charset="-122"/>
                <a:cs typeface="微软雅黑" panose="020B0503020204020204" charset="-122"/>
                <a:sym typeface="+mn-ea"/>
              </a:rPr>
              <a:t>ntroduction</a:t>
            </a:r>
            <a:r>
              <a:rPr lang="zh-CN" altLang="en-US" sz="1400">
                <a:latin typeface="微软雅黑" panose="020B0503020204020204" charset="-122"/>
                <a:ea typeface="微软雅黑" panose="020B0503020204020204" charset="-122"/>
                <a:cs typeface="微软雅黑" panose="020B0503020204020204" charset="-122"/>
                <a:sym typeface="+mn-ea"/>
              </a:rPr>
              <a:t> </a:t>
            </a:r>
            <a:endParaRPr lang="zh-CN" altLang="en-US" sz="1000">
              <a:latin typeface="微软雅黑" panose="020B0503020204020204" charset="-122"/>
              <a:ea typeface="微软雅黑" panose="020B0503020204020204" charset="-122"/>
              <a:cs typeface="微软雅黑" panose="020B0503020204020204" charset="-122"/>
            </a:endParaRPr>
          </a:p>
          <a:p>
            <a:pPr>
              <a:lnSpc>
                <a:spcPct val="200000"/>
              </a:lnSpc>
            </a:pPr>
            <a:r>
              <a:rPr lang="en-US" altLang="zh-CN" sz="1000">
                <a:latin typeface="微软雅黑" panose="020B0503020204020204" charset="-122"/>
                <a:ea typeface="微软雅黑" panose="020B0503020204020204" charset="-122"/>
                <a:cs typeface="微软雅黑" panose="020B0503020204020204" charset="-122"/>
                <a:sym typeface="+mn-ea"/>
              </a:rPr>
              <a:t>      </a:t>
            </a:r>
            <a:r>
              <a:rPr sz="1000">
                <a:latin typeface="微软雅黑" panose="020B0503020204020204" charset="-122"/>
                <a:ea typeface="微软雅黑" panose="020B0503020204020204" charset="-122"/>
                <a:sym typeface="+mn-ea"/>
              </a:rPr>
              <a:t>This motorcycle manual provides the reader with a detailed introduction to the basic structure, operating principles, disassembly and overhaul, and troubleshooting methods of the 450 Rally motorcycle. It also introduces the technical specifications, performance parameters and maintenance adjustment data of this model. It is hoped that this manual will provide technical support and guidance to the users and after-sales service personnel of Kaiyue motorcycles. </a:t>
            </a:r>
            <a:endParaRPr sz="1000">
              <a:latin typeface="微软雅黑" panose="020B0503020204020204" charset="-122"/>
              <a:ea typeface="微软雅黑" panose="020B0503020204020204" charset="-122"/>
              <a:sym typeface="+mn-ea"/>
            </a:endParaRPr>
          </a:p>
          <a:p>
            <a:pPr>
              <a:lnSpc>
                <a:spcPct val="200000"/>
              </a:lnSpc>
            </a:pPr>
            <a:r>
              <a:rPr sz="1000">
                <a:latin typeface="微软雅黑" panose="020B0503020204020204" charset="-122"/>
                <a:ea typeface="微软雅黑" panose="020B0503020204020204" charset="-122"/>
                <a:sym typeface="+mn-ea"/>
              </a:rPr>
              <a:t>       The technical specifications, performance parameters and maintenance adjustment data indicated in this manual are based on the latest status. Please note that any subsequent improvements made by the Company to this model may not be in accordance with this manual without prior notice. We sincerely hope that you will give us your valuable opinions and suggestions on the design, manufacture and quality of this model, and inform us for timely improvement. </a:t>
            </a:r>
            <a:endParaRPr sz="1000">
              <a:latin typeface="微软雅黑" panose="020B0503020204020204" charset="-122"/>
              <a:ea typeface="微软雅黑" panose="020B0503020204020204" charset="-122"/>
              <a:sym typeface="+mn-ea"/>
            </a:endParaRPr>
          </a:p>
          <a:p>
            <a:pPr>
              <a:lnSpc>
                <a:spcPct val="200000"/>
              </a:lnSpc>
            </a:pPr>
            <a:r>
              <a:rPr sz="1000">
                <a:latin typeface="微软雅黑" panose="020B0503020204020204" charset="-122"/>
                <a:ea typeface="微软雅黑" panose="020B0503020204020204" charset="-122"/>
                <a:sym typeface="+mn-ea"/>
              </a:rPr>
              <a:t>       All the information, charts and various data and performance indexes published in this manual are available until the printing of this manual. Please understand that </a:t>
            </a:r>
            <a:r>
              <a:rPr lang="zh-CN" altLang="en-US" sz="1000">
                <a:latin typeface="微软雅黑" panose="020B0503020204020204" charset="-122"/>
                <a:ea typeface="微软雅黑" panose="020B0503020204020204" charset="-122"/>
                <a:cs typeface="微软雅黑" panose="020B0503020204020204" charset="-122"/>
                <a:sym typeface="+mn-ea"/>
              </a:rPr>
              <a:t>TIBET NEW SUMMIT MOORCYCLE CO.,LTD.</a:t>
            </a:r>
            <a:r>
              <a:rPr sz="1000">
                <a:latin typeface="微软雅黑" panose="020B0503020204020204" charset="-122"/>
                <a:ea typeface="微软雅黑" panose="020B0503020204020204" charset="-122"/>
                <a:sym typeface="+mn-ea"/>
              </a:rPr>
              <a:t>, reserves the right to make changes to this manual without prior notice. Any part of this manual is the copyright of </a:t>
            </a:r>
            <a:r>
              <a:rPr lang="zh-CN" altLang="en-US" sz="1000">
                <a:latin typeface="微软雅黑" panose="020B0503020204020204" charset="-122"/>
                <a:ea typeface="微软雅黑" panose="020B0503020204020204" charset="-122"/>
                <a:cs typeface="微软雅黑" panose="020B0503020204020204" charset="-122"/>
                <a:sym typeface="+mn-ea"/>
              </a:rPr>
              <a:t>TIBET NEW SUMMIT MOTORCYCLE CO.,LTD.</a:t>
            </a:r>
            <a:r>
              <a:rPr sz="1000">
                <a:latin typeface="微软雅黑" panose="020B0503020204020204" charset="-122"/>
                <a:ea typeface="微软雅黑" panose="020B0503020204020204" charset="-122"/>
                <a:sym typeface="+mn-ea"/>
              </a:rPr>
              <a:t> Otherwise, they will be held criminally and legally responsible. </a:t>
            </a:r>
            <a:endParaRPr sz="1000">
              <a:latin typeface="微软雅黑" panose="020B0503020204020204" charset="-122"/>
              <a:ea typeface="微软雅黑" panose="020B0503020204020204" charset="-122"/>
              <a:sym typeface="+mn-ea"/>
            </a:endParaRPr>
          </a:p>
          <a:p>
            <a:pPr>
              <a:lnSpc>
                <a:spcPct val="200000"/>
              </a:lnSpc>
            </a:pPr>
            <a:r>
              <a:rPr sz="1000">
                <a:latin typeface="微软雅黑" panose="020B0503020204020204" charset="-122"/>
                <a:ea typeface="微软雅黑" panose="020B0503020204020204" charset="-122"/>
                <a:sym typeface="+mn-ea"/>
              </a:rPr>
              <a:t>       Due to the limited level of the editor, there are inevitably errors and omissions in this manual, so please criticize and correct </a:t>
            </a:r>
            <a:endParaRPr sz="1000">
              <a:latin typeface="微软雅黑" panose="020B0503020204020204" charset="-122"/>
              <a:ea typeface="微软雅黑" panose="020B0503020204020204" charset="-122"/>
              <a:sym typeface="+mn-ea"/>
            </a:endParaRPr>
          </a:p>
          <a:p>
            <a:pPr>
              <a:lnSpc>
                <a:spcPct val="200000"/>
              </a:lnSpc>
            </a:pPr>
            <a:r>
              <a:rPr lang="zh-CN" altLang="en-US" sz="1000">
                <a:latin typeface="微软雅黑" panose="020B0503020204020204" charset="-122"/>
                <a:ea typeface="微软雅黑" panose="020B0503020204020204" charset="-122"/>
                <a:cs typeface="微软雅黑" panose="020B0503020204020204" charset="-122"/>
                <a:sym typeface="+mn-ea"/>
              </a:rPr>
              <a:t>TIBET NEW SUMMIT MOORCYCLE CO.,LTD.</a:t>
            </a:r>
            <a:r>
              <a:rPr lang="zh-CN" altLang="en-US" sz="1000">
                <a:latin typeface="微软雅黑" panose="020B0503020204020204" charset="-122"/>
                <a:ea typeface="微软雅黑" panose="020B0503020204020204" charset="-122"/>
                <a:cs typeface="微软雅黑" panose="020B0503020204020204" charset="-122"/>
                <a:sym typeface="+mn-ea"/>
              </a:rPr>
              <a:t> </a:t>
            </a:r>
            <a:endParaRPr lang="zh-CN" altLang="en-US" sz="1000">
              <a:latin typeface="微软雅黑" panose="020B0503020204020204" charset="-122"/>
              <a:ea typeface="微软雅黑" panose="020B0503020204020204" charset="-122"/>
              <a:cs typeface="微软雅黑" panose="020B0503020204020204" charset="-122"/>
            </a:endParaRPr>
          </a:p>
          <a:p>
            <a:pPr>
              <a:lnSpc>
                <a:spcPct val="200000"/>
              </a:lnSpc>
            </a:pPr>
            <a:r>
              <a:rPr lang="zh-CN" altLang="en-US" sz="1000">
                <a:latin typeface="微软雅黑" panose="020B0503020204020204" charset="-122"/>
                <a:ea typeface="微软雅黑" panose="020B0503020204020204" charset="-122"/>
                <a:cs typeface="微软雅黑" panose="020B0503020204020204" charset="-122"/>
                <a:sym typeface="+mn-ea"/>
              </a:rPr>
              <a:t>Address: No. 2, Xiangyu Road, Shuangfengqiao Street, Yubei District, Chongqing</a:t>
            </a:r>
            <a:endParaRPr lang="zh-CN" altLang="en-US" sz="1000">
              <a:latin typeface="微软雅黑" panose="020B0503020204020204" charset="-122"/>
              <a:ea typeface="微软雅黑" panose="020B0503020204020204" charset="-122"/>
              <a:cs typeface="微软雅黑" panose="020B0503020204020204" charset="-122"/>
              <a:sym typeface="+mn-ea"/>
            </a:endParaRPr>
          </a:p>
          <a:p>
            <a:pPr>
              <a:lnSpc>
                <a:spcPct val="200000"/>
              </a:lnSpc>
            </a:pPr>
            <a:r>
              <a:rPr lang="zh-CN" altLang="en-US" sz="1000">
                <a:latin typeface="微软雅黑" panose="020B0503020204020204" charset="-122"/>
                <a:ea typeface="微软雅黑" panose="020B0503020204020204" charset="-122"/>
                <a:cs typeface="微软雅黑" panose="020B0503020204020204" charset="-122"/>
                <a:sym typeface="+mn-ea"/>
              </a:rPr>
              <a:t>Customer service hotline :023-67842884</a:t>
            </a:r>
            <a:endParaRPr lang="zh-CN" altLang="en-US" sz="1000">
              <a:latin typeface="微软雅黑" panose="020B0503020204020204" charset="-122"/>
              <a:ea typeface="微软雅黑" panose="020B0503020204020204" charset="-122"/>
              <a:cs typeface="微软雅黑" panose="020B0503020204020204" charset="-122"/>
              <a:sym typeface="+mn-ea"/>
            </a:endParaRPr>
          </a:p>
          <a:p>
            <a:pPr>
              <a:lnSpc>
                <a:spcPct val="200000"/>
              </a:lnSpc>
            </a:pPr>
            <a:r>
              <a:rPr lang="en-US" altLang="zh-CN" sz="1000">
                <a:latin typeface="微软雅黑" panose="020B0503020204020204" charset="-122"/>
                <a:ea typeface="微软雅黑" panose="020B0503020204020204" charset="-122"/>
                <a:cs typeface="微软雅黑" panose="020B0503020204020204" charset="-122"/>
                <a:sym typeface="+mn-ea"/>
              </a:rPr>
              <a:t>        </a:t>
            </a:r>
            <a:r>
              <a:rPr lang="zh-CN" altLang="en-US" sz="1000">
                <a:latin typeface="微软雅黑" panose="020B0503020204020204" charset="-122"/>
                <a:ea typeface="微软雅黑" panose="020B0503020204020204" charset="-122"/>
                <a:cs typeface="微软雅黑" panose="020B0503020204020204" charset="-122"/>
                <a:sym typeface="+mn-ea"/>
              </a:rPr>
              <a:t>For more information, please visit our website at www.colovemotor.com</a:t>
            </a:r>
            <a:endParaRPr lang="zh-CN" altLang="en-US" sz="1000">
              <a:latin typeface="微软雅黑" panose="020B0503020204020204" charset="-122"/>
              <a:ea typeface="微软雅黑" panose="020B0503020204020204" charset="-122"/>
              <a:cs typeface="微软雅黑" panose="020B0503020204020204" charset="-122"/>
              <a:sym typeface="+mn-ea"/>
            </a:endParaRPr>
          </a:p>
          <a:p>
            <a:pPr>
              <a:lnSpc>
                <a:spcPct val="200000"/>
              </a:lnSpc>
            </a:pPr>
            <a:endParaRPr lang="zh-CN" altLang="en-US" sz="1000">
              <a:latin typeface="微软雅黑" panose="020B0503020204020204" charset="-122"/>
              <a:ea typeface="微软雅黑" panose="020B0503020204020204" charset="-122"/>
              <a:cs typeface="微软雅黑" panose="020B0503020204020204" charset="-122"/>
              <a:sym typeface="+mn-ea"/>
            </a:endParaRPr>
          </a:p>
          <a:p>
            <a:pPr>
              <a:lnSpc>
                <a:spcPct val="200000"/>
              </a:lnSpc>
            </a:pPr>
            <a:endParaRPr lang="en-US" altLang="zh-CN" sz="1000">
              <a:latin typeface="微软雅黑" panose="020B0503020204020204" charset="-122"/>
              <a:ea typeface="微软雅黑" panose="020B0503020204020204" charset="-122"/>
              <a:cs typeface="微软雅黑" panose="020B0503020204020204" charset="-122"/>
              <a:sym typeface="+mn-ea"/>
            </a:endParaRPr>
          </a:p>
        </p:txBody>
      </p:sp>
      <p:sp>
        <p:nvSpPr>
          <p:cNvPr id="11" name="object 5"/>
          <p:cNvSpPr/>
          <p:nvPr/>
        </p:nvSpPr>
        <p:spPr>
          <a:xfrm>
            <a:off x="717550" y="8066405"/>
            <a:ext cx="574675" cy="1004570"/>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726440" y="8783320"/>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2</a:t>
            </a:r>
            <a:endParaRPr lang="en-US" altLang="zh-CN" sz="1000">
              <a:solidFill>
                <a:schemeClr val="bg1"/>
              </a:solidFill>
              <a:latin typeface="黑体" panose="02010609060101010101" charset="-122"/>
              <a:ea typeface="黑体" panose="02010609060101010101" charset="-122"/>
            </a:endParaRPr>
          </a:p>
        </p:txBody>
      </p:sp>
      <p:sp>
        <p:nvSpPr>
          <p:cNvPr id="3" name="object 13"/>
          <p:cNvSpPr txBox="1"/>
          <p:nvPr>
            <p:custDataLst>
              <p:tags r:id="rId1"/>
            </p:custDataLst>
          </p:nvPr>
        </p:nvSpPr>
        <p:spPr>
          <a:xfrm>
            <a:off x="649605"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616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lstStyle/>
          <a:p/>
        </p:txBody>
      </p:sp>
      <p:pic>
        <p:nvPicPr>
          <p:cNvPr id="15" name="图片 14" descr="图片4"/>
          <p:cNvPicPr>
            <a:picLocks noChangeAspect="1"/>
          </p:cNvPicPr>
          <p:nvPr/>
        </p:nvPicPr>
        <p:blipFill>
          <a:blip r:embed="rId1"/>
          <a:stretch>
            <a:fillRect/>
          </a:stretch>
        </p:blipFill>
        <p:spPr>
          <a:xfrm>
            <a:off x="1457325" y="1466215"/>
            <a:ext cx="1080000" cy="168108"/>
          </a:xfrm>
          <a:prstGeom prst="rect">
            <a:avLst/>
          </a:prstGeom>
        </p:spPr>
      </p:pic>
      <p:sp>
        <p:nvSpPr>
          <p:cNvPr id="12" name="object 5"/>
          <p:cNvSpPr/>
          <p:nvPr/>
        </p:nvSpPr>
        <p:spPr>
          <a:xfrm>
            <a:off x="712596" y="805307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8" name="文本框 17"/>
          <p:cNvSpPr txBox="1"/>
          <p:nvPr/>
        </p:nvSpPr>
        <p:spPr>
          <a:xfrm>
            <a:off x="721360" y="876998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17</a:t>
            </a:r>
            <a:endParaRPr lang="en-US" altLang="zh-CN" sz="1000">
              <a:solidFill>
                <a:schemeClr val="bg1"/>
              </a:solidFill>
              <a:latin typeface="黑体" panose="02010609060101010101" charset="-122"/>
              <a:ea typeface="黑体" panose="02010609060101010101" charset="-122"/>
            </a:endParaRPr>
          </a:p>
        </p:txBody>
      </p:sp>
      <p:graphicFrame>
        <p:nvGraphicFramePr>
          <p:cNvPr id="5" name="表格 4"/>
          <p:cNvGraphicFramePr/>
          <p:nvPr>
            <p:custDataLst>
              <p:tags r:id="rId2"/>
            </p:custDataLst>
          </p:nvPr>
        </p:nvGraphicFramePr>
        <p:xfrm>
          <a:off x="1296035" y="1683385"/>
          <a:ext cx="4952365" cy="7512685"/>
        </p:xfrm>
        <a:graphic>
          <a:graphicData uri="http://schemas.openxmlformats.org/drawingml/2006/table">
            <a:tbl>
              <a:tblPr firstRow="1" bandRow="1">
                <a:tableStyleId>{5940675A-B579-460E-94D1-54222C63F5DA}</a:tableStyleId>
              </a:tblPr>
              <a:tblGrid>
                <a:gridCol w="2898140"/>
                <a:gridCol w="744220"/>
                <a:gridCol w="703580"/>
                <a:gridCol w="606425"/>
              </a:tblGrid>
              <a:tr h="212725">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Installation area</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Specification</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Torsion</a:t>
                      </a:r>
                      <a:r>
                        <a:rPr lang="en-US" altLang="zh-CN" sz="800" b="1">
                          <a:latin typeface="微软雅黑" panose="020B0503020204020204" charset="-122"/>
                          <a:ea typeface="微软雅黑" panose="020B0503020204020204" charset="-122"/>
                          <a:cs typeface="宋体" panose="02010600030101010101" pitchFamily="2" charset="-122"/>
                        </a:rPr>
                        <a:t> N.m</a:t>
                      </a:r>
                      <a:endParaRPr lang="en-US" altLang="zh-CN"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Note</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Inner six flower hexagonal flange face bolts for the connection of the rear disc brake disc to the wheel drum</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M6</a:t>
                      </a:r>
                      <a:endParaRPr 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12</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zh-CN" altLang="en-US" sz="800" u="none" strike="noStrike" dirty="0">
                          <a:solidFill>
                            <a:schemeClr val="tx1"/>
                          </a:solidFill>
                          <a:effectLst/>
                          <a:latin typeface="微软雅黑" panose="020B0503020204020204" charset="-122"/>
                          <a:ea typeface="微软雅黑" panose="020B0503020204020204" charset="-122"/>
                        </a:rPr>
                        <a:t>Threading glue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Inner hexagonal flower pan head step bolts for the connection of the rear water skin to the rear fuel tank</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M6</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微软雅黑" panose="020B0503020204020204" charset="-122"/>
                          <a:ea typeface="微软雅黑" panose="020B0503020204020204" charset="-122"/>
                        </a:rPr>
                        <a:t>10</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Hexagonal flange face bolts for rear ABS sensor bracket to rear caliper bracket connection</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M6</a:t>
                      </a:r>
                      <a:endParaRPr 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12</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Inner six flower hexagonal flange face bolts for the rear ABS sensor connected to the bracket</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M6</a:t>
                      </a:r>
                      <a:endParaRPr 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8</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Inner six flower hexagonal flange face bolts for chain guide connection to flat fork</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M6</a:t>
                      </a:r>
                      <a:endParaRPr 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10</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Inner hexagonal flange face bolt of headlight bracket connected to headlight module</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M6</a:t>
                      </a:r>
                      <a:endParaRPr 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12</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Inner six hexagonal flange face bolts connecting the shift lever to the engine</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M6</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12</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Inner hexagonal flange surface bolts of ABS and ABS bracket</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M6</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12</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Inner hexagonal flange bolts of the left and right hood brackets connected to the frame</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M8</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22</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marR="0" lvl="0" indent="0" algn="ctr" defTabSz="716915" rtl="0" eaLnBrk="1" fontAlgn="ctr" latinLnBrk="0" hangingPunct="1">
                        <a:lnSpc>
                          <a:spcPct val="100000"/>
                        </a:lnSpc>
                        <a:spcBef>
                          <a:spcPts val="0"/>
                        </a:spcBef>
                        <a:spcAft>
                          <a:spcPts val="0"/>
                        </a:spcAft>
                        <a:buClrTx/>
                        <a:buSzTx/>
                        <a:buFontTx/>
                        <a:buNone/>
                        <a:defRPr/>
                      </a:pPr>
                      <a:r>
                        <a:rPr lang="zh-CN" altLang="en-US" sz="800" u="none" strike="noStrike" dirty="0">
                          <a:solidFill>
                            <a:schemeClr val="tx1"/>
                          </a:solidFill>
                          <a:effectLst/>
                          <a:latin typeface="微软雅黑" panose="020B0503020204020204" charset="-122"/>
                          <a:ea typeface="微软雅黑" panose="020B0503020204020204" charset="-122"/>
                        </a:rPr>
                        <a:t>Threading glue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Hexagonal bolts connecting left and right chain adjustment</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M8</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10</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Hexagonal bolts with inner hexagonal flange for connecting the middle part of the muffler to the frame</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M8</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22</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Hexagonal bolts with inner hexagonal flange for connecting the rear part of muffler to the frame</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M8</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22</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Hexagonal bolts with inner hexagonal flange for connecting the lower coupling plate to the shock absorber</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M8</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微软雅黑" panose="020B0503020204020204" charset="-122"/>
                          <a:ea typeface="微软雅黑" panose="020B0503020204020204" charset="-122"/>
                        </a:rPr>
                        <a:t>22</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endParaRPr lang="zh-CN" altLang="en-US" sz="800" b="0" i="0" u="none" strike="noStrike" dirty="0">
                        <a:solidFill>
                          <a:schemeClr val="tx1"/>
                        </a:solidFill>
                        <a:effectLst/>
                        <a:highlight>
                          <a:srgbClr val="FFFF00"/>
                        </a:highligh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Rear bag mounting bolts connecting rear end cover and rear fender to rear fuel tank</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M8</a:t>
                      </a:r>
                      <a:endParaRPr 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b="0" i="0" u="none" strike="noStrike" dirty="0">
                          <a:solidFill>
                            <a:schemeClr val="tx1"/>
                          </a:solidFill>
                          <a:effectLst/>
                          <a:latin typeface="微软雅黑" panose="020B0503020204020204" charset="-122"/>
                          <a:ea typeface="微软雅黑" panose="020B0503020204020204" charset="-122"/>
                        </a:rPr>
                        <a:t>22</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sz="800" u="none" strike="noStrike" dirty="0">
                          <a:solidFill>
                            <a:schemeClr val="tx1"/>
                          </a:solidFill>
                          <a:effectLst/>
                          <a:latin typeface="微软雅黑" panose="020B0503020204020204" charset="-122"/>
                          <a:ea typeface="微软雅黑" panose="020B0503020204020204" charset="-122"/>
                        </a:rPr>
                        <a:t>Inner hexagonal flange bolts connecting the upper suspension plate to the frame</a:t>
                      </a:r>
                      <a:endParaRPr sz="8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M8</a:t>
                      </a:r>
                      <a:endParaRPr 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微软雅黑" panose="020B0503020204020204" charset="-122"/>
                          <a:ea typeface="微软雅黑" panose="020B0503020204020204" charset="-122"/>
                        </a:rPr>
                        <a:t>35</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marR="0" lvl="0" indent="0" algn="ctr" defTabSz="716915" rtl="0" eaLnBrk="1" fontAlgn="ctr" latinLnBrk="0" hangingPunct="1">
                        <a:lnSpc>
                          <a:spcPct val="100000"/>
                        </a:lnSpc>
                        <a:spcBef>
                          <a:spcPts val="0"/>
                        </a:spcBef>
                        <a:spcAft>
                          <a:spcPts val="0"/>
                        </a:spcAft>
                        <a:buClrTx/>
                        <a:buSzTx/>
                        <a:buFontTx/>
                        <a:buNone/>
                        <a:defRPr/>
                      </a:pPr>
                      <a:r>
                        <a:rPr lang="zh-CN" altLang="en-US" sz="800" u="none" strike="noStrike" dirty="0">
                          <a:solidFill>
                            <a:schemeClr val="tx1"/>
                          </a:solidFill>
                          <a:effectLst/>
                          <a:latin typeface="微软雅黑" panose="020B0503020204020204" charset="-122"/>
                          <a:ea typeface="微软雅黑" panose="020B0503020204020204" charset="-122"/>
                        </a:rPr>
                        <a:t>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Inner hexagonal flange bolts of the upper coupling plate to the shock absorber</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M8</a:t>
                      </a:r>
                      <a:endParaRPr lang="en-US" sz="800" b="0" i="0" u="none" strike="noStrike">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微软雅黑" panose="020B0503020204020204" charset="-122"/>
                          <a:ea typeface="微软雅黑" panose="020B0503020204020204" charset="-122"/>
                        </a:rPr>
                        <a:t>22</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微软雅黑" panose="020B0503020204020204" charset="-122"/>
                          <a:ea typeface="微软雅黑" panose="020B0503020204020204" charset="-122"/>
                        </a:rPr>
                        <a:t>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5077" marR="5077" marT="507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Inner six hexagonal flange face bolts connecting the upper mount to the lower mount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M8</a:t>
                      </a:r>
                      <a:endParaRPr 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22</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Inner hexagonal flange face bolts of the front brake caliper connected to the front shock absorber</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M8</a:t>
                      </a:r>
                      <a:endParaRPr 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微软雅黑" panose="020B0503020204020204" charset="-122"/>
                          <a:ea typeface="微软雅黑" panose="020B0503020204020204" charset="-122"/>
                        </a:rPr>
                        <a:t>32</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zh-CN" altLang="en-US" sz="800" u="none" strike="noStrike" dirty="0">
                          <a:solidFill>
                            <a:schemeClr val="tx1"/>
                          </a:solidFill>
                          <a:effectLst/>
                          <a:latin typeface="微软雅黑" panose="020B0503020204020204" charset="-122"/>
                          <a:ea typeface="微软雅黑" panose="020B0503020204020204" charset="-122"/>
                        </a:rPr>
                        <a:t>Threading glue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Inner hexagonal flange face bolts of the front shock absorber connected to the front axle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M8</a:t>
                      </a:r>
                      <a:endParaRPr 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22</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Brake arm bolts for the rear brake arm connected to the frame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M8</a:t>
                      </a:r>
                      <a:endParaRPr 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22</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zh-CN" altLang="en-US" sz="800" u="none" strike="noStrike" dirty="0">
                          <a:solidFill>
                            <a:schemeClr val="tx1"/>
                          </a:solidFill>
                          <a:effectLst/>
                          <a:latin typeface="微软雅黑" panose="020B0503020204020204" charset="-122"/>
                          <a:ea typeface="微软雅黑" panose="020B0503020204020204" charset="-122"/>
                        </a:rPr>
                        <a:t>Threading glue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Rear fuel tank mounting bolts connecting the rear fuel tank to the frame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M8</a:t>
                      </a:r>
                      <a:endParaRPr 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22</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dirty="0">
                          <a:solidFill>
                            <a:schemeClr val="tx1"/>
                          </a:solidFill>
                          <a:effectLst/>
                          <a:highlight>
                            <a:srgbClr val="FEFEFE"/>
                          </a:highlight>
                          <a:latin typeface="微软雅黑" panose="020B0503020204020204" charset="-122"/>
                          <a:ea typeface="微软雅黑" panose="020B0503020204020204" charset="-122"/>
                          <a:sym typeface="+mn-ea"/>
                        </a:rPr>
                        <a:t>Threading glue</a:t>
                      </a:r>
                      <a:r>
                        <a:rPr lang="zh-CN" altLang="en-US" sz="800" dirty="0">
                          <a:solidFill>
                            <a:schemeClr val="tx1"/>
                          </a:solidFill>
                          <a:effectLst/>
                          <a:highlight>
                            <a:srgbClr val="FFFF00"/>
                          </a:highlight>
                          <a:latin typeface="微软雅黑" panose="020B0503020204020204" charset="-122"/>
                          <a:ea typeface="微软雅黑" panose="020B0503020204020204" charset="-122"/>
                          <a:sym typeface="+mn-ea"/>
                        </a:rPr>
                        <a:t>　</a:t>
                      </a:r>
                      <a:r>
                        <a:rPr lang="zh-CN" altLang="en-US" sz="800" u="none" strike="noStrike" dirty="0">
                          <a:solidFill>
                            <a:schemeClr val="tx1"/>
                          </a:solidFill>
                          <a:effectLst/>
                          <a:latin typeface="微软雅黑" panose="020B0503020204020204" charset="-122"/>
                          <a:ea typeface="微软雅黑" panose="020B0503020204020204" charset="-122"/>
                        </a:rPr>
                        <a:t>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Hexagonal flange face bolts connecting the rear section of the rear fender to the rear fuel tank</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M8</a:t>
                      </a:r>
                      <a:endParaRPr 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22</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Inner hexagonal flange face bolts of the front engine suspension plate connected to the fuel tank mounting bracket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M8</a:t>
                      </a:r>
                      <a:endParaRPr 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微软雅黑" panose="020B0503020204020204" charset="-122"/>
                          <a:ea typeface="微软雅黑" panose="020B0503020204020204" charset="-122"/>
                        </a:rPr>
                        <a:t>15</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Hexagonal flange face bolts of the front engine suspension plate connected to the frame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M8</a:t>
                      </a:r>
                      <a:endParaRPr 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22</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Sprocket bolt connecting sprocket to U-shaped rocker</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M8</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微软雅黑" panose="020B0503020204020204" charset="-122"/>
                          <a:ea typeface="微软雅黑" panose="020B0503020204020204" charset="-122"/>
                        </a:rPr>
                        <a:t>22</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微软雅黑" panose="020B0503020204020204" charset="-122"/>
                          <a:ea typeface="微软雅黑" panose="020B0503020204020204" charset="-122"/>
                        </a:rPr>
                        <a:t>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buNone/>
                      </a:pPr>
                      <a:r>
                        <a:rPr lang="zh-CN" altLang="en-US" sz="800" b="0" i="0" u="none" strike="noStrike" dirty="0">
                          <a:solidFill>
                            <a:schemeClr val="tx1"/>
                          </a:solidFill>
                          <a:effectLst/>
                          <a:latin typeface="微软雅黑" panose="020B0503020204020204" charset="-122"/>
                          <a:ea typeface="微软雅黑" panose="020B0503020204020204" charset="-122"/>
                        </a:rPr>
                        <a:t>Hexagonal bolt connecting oil level sensor to mounting plate</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72000"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buNone/>
                      </a:pPr>
                      <a:r>
                        <a:rPr lang="en-US" altLang="en-US" sz="800" b="0" i="0" u="none" strike="noStrike" dirty="0">
                          <a:solidFill>
                            <a:schemeClr val="tx1"/>
                          </a:solidFill>
                          <a:effectLst/>
                          <a:latin typeface="微软雅黑" panose="020B0503020204020204" charset="-122"/>
                          <a:ea typeface="微软雅黑" panose="020B0503020204020204" charset="-122"/>
                        </a:rPr>
                        <a:t>M10</a:t>
                      </a:r>
                      <a:endParaRPr lang="en-US" altLang="en-US"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buNone/>
                      </a:pPr>
                      <a:r>
                        <a:rPr lang="en-US" altLang="zh-CN" sz="800" b="0" i="0" u="none" strike="noStrike">
                          <a:solidFill>
                            <a:schemeClr val="tx1"/>
                          </a:solidFill>
                          <a:effectLst/>
                          <a:latin typeface="微软雅黑" panose="020B0503020204020204" charset="-122"/>
                          <a:ea typeface="微软雅黑" panose="020B0503020204020204" charset="-122"/>
                        </a:rPr>
                        <a:t>22</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buNone/>
                      </a:pP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Hexagonal bolts with inner hexagonal flanges connecting the lower mount to the upper coupling plate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M10</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35</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zh-CN" altLang="en-US" sz="800" u="none" strike="noStrike" dirty="0">
                          <a:solidFill>
                            <a:schemeClr val="tx1"/>
                          </a:solidFill>
                          <a:effectLst/>
                          <a:latin typeface="微软雅黑" panose="020B0503020204020204" charset="-122"/>
                          <a:ea typeface="微软雅黑" panose="020B0503020204020204" charset="-122"/>
                        </a:rPr>
                        <a:t>Threading glue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Flat head bolts connecting the rear shock to the triangular rocker</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M10</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微软雅黑" panose="020B0503020204020204" charset="-122"/>
                          <a:ea typeface="微软雅黑" panose="020B0503020204020204" charset="-122"/>
                        </a:rPr>
                        <a:t>44</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a:solidFill>
                            <a:schemeClr val="tx1"/>
                          </a:solidFill>
                          <a:effectLst/>
                          <a:latin typeface="微软雅黑" panose="020B0503020204020204" charset="-122"/>
                          <a:ea typeface="微软雅黑" panose="020B0503020204020204" charset="-122"/>
                        </a:rPr>
                        <a:t>Hexagonal bolts with inner hexagonal flange for connecting the rear shock absorber to the frame</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M10</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微软雅黑" panose="020B0503020204020204" charset="-122"/>
                          <a:ea typeface="微软雅黑" panose="020B0503020204020204" charset="-122"/>
                        </a:rPr>
                        <a:t>44</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a:solidFill>
                            <a:schemeClr val="tx1"/>
                          </a:solidFill>
                          <a:effectLst/>
                          <a:latin typeface="微软雅黑" panose="020B0503020204020204" charset="-122"/>
                          <a:ea typeface="微软雅黑" panose="020B0503020204020204" charset="-122"/>
                        </a:rPr>
                        <a:t>Hexagonal flange face bolts connecting the lower engine suspension to the engine</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M10</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54</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object 13"/>
          <p:cNvSpPr txBox="1"/>
          <p:nvPr>
            <p:custDataLst>
              <p:tags r:id="rId3"/>
            </p:custDataLst>
          </p:nvPr>
        </p:nvSpPr>
        <p:spPr>
          <a:xfrm>
            <a:off x="586740" y="812165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37020" y="1088136"/>
            <a:ext cx="106680" cy="8498205"/>
          </a:xfrm>
          <a:custGeom>
            <a:avLst/>
            <a:gdLst/>
            <a:ahLst/>
            <a:cxnLst/>
            <a:rect l="l" t="t" r="r" b="b"/>
            <a:pathLst>
              <a:path w="106679" h="8498205">
                <a:moveTo>
                  <a:pt x="0" y="0"/>
                </a:moveTo>
                <a:lnTo>
                  <a:pt x="106679" y="0"/>
                </a:lnTo>
                <a:lnTo>
                  <a:pt x="106679" y="8497824"/>
                </a:lnTo>
                <a:lnTo>
                  <a:pt x="0" y="8497824"/>
                </a:lnTo>
                <a:lnTo>
                  <a:pt x="0" y="0"/>
                </a:lnTo>
                <a:close/>
              </a:path>
            </a:pathLst>
          </a:custGeom>
          <a:solidFill>
            <a:srgbClr val="EEEEEE"/>
          </a:solidFill>
        </p:spPr>
        <p:txBody>
          <a:bodyPr wrap="square" lIns="0" tIns="0" rIns="0" bIns="0" rtlCol="0"/>
          <a:lstStyle/>
          <a:p/>
        </p:txBody>
      </p:sp>
      <p:sp>
        <p:nvSpPr>
          <p:cNvPr id="3" name="object 3"/>
          <p:cNvSpPr/>
          <p:nvPr/>
        </p:nvSpPr>
        <p:spPr>
          <a:xfrm>
            <a:off x="705611" y="1088136"/>
            <a:ext cx="5925820" cy="8502650"/>
          </a:xfrm>
          <a:custGeom>
            <a:avLst/>
            <a:gdLst/>
            <a:ahLst/>
            <a:cxnLst/>
            <a:rect l="l" t="t" r="r" b="b"/>
            <a:pathLst>
              <a:path w="5925820" h="8502650">
                <a:moveTo>
                  <a:pt x="0" y="0"/>
                </a:moveTo>
                <a:lnTo>
                  <a:pt x="5925312" y="0"/>
                </a:lnTo>
                <a:lnTo>
                  <a:pt x="5925312" y="8502396"/>
                </a:lnTo>
                <a:lnTo>
                  <a:pt x="0" y="8502396"/>
                </a:lnTo>
                <a:lnTo>
                  <a:pt x="0" y="0"/>
                </a:lnTo>
                <a:close/>
              </a:path>
            </a:pathLst>
          </a:custGeom>
          <a:solidFill>
            <a:srgbClr val="EEEEEE"/>
          </a:solidFill>
        </p:spPr>
        <p:txBody>
          <a:bodyPr wrap="square" lIns="0" tIns="0" rIns="0" bIns="0" rtlCol="0"/>
          <a:lstStyle/>
          <a:p/>
        </p:txBody>
      </p:sp>
      <p:sp>
        <p:nvSpPr>
          <p:cNvPr id="4" name="object 4"/>
          <p:cNvSpPr/>
          <p:nvPr/>
        </p:nvSpPr>
        <p:spPr>
          <a:xfrm>
            <a:off x="1339595" y="1635252"/>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lstStyle/>
          <a:p/>
        </p:txBody>
      </p:sp>
      <p:pic>
        <p:nvPicPr>
          <p:cNvPr id="18" name="图片 17" descr="图片4"/>
          <p:cNvPicPr>
            <a:picLocks noChangeAspect="1"/>
          </p:cNvPicPr>
          <p:nvPr/>
        </p:nvPicPr>
        <p:blipFill>
          <a:blip r:embed="rId1"/>
          <a:stretch>
            <a:fillRect/>
          </a:stretch>
        </p:blipFill>
        <p:spPr>
          <a:xfrm>
            <a:off x="4915535" y="1461135"/>
            <a:ext cx="1080000" cy="168108"/>
          </a:xfrm>
          <a:prstGeom prst="rect">
            <a:avLst/>
          </a:prstGeom>
        </p:spPr>
      </p:pic>
      <p:sp>
        <p:nvSpPr>
          <p:cNvPr id="17" name="object 5"/>
          <p:cNvSpPr/>
          <p:nvPr/>
        </p:nvSpPr>
        <p:spPr>
          <a:xfrm>
            <a:off x="6263766" y="8054975"/>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20" name="文本框 19"/>
          <p:cNvSpPr txBox="1"/>
          <p:nvPr/>
        </p:nvSpPr>
        <p:spPr>
          <a:xfrm>
            <a:off x="6272530" y="8771890"/>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18</a:t>
            </a:r>
            <a:endParaRPr lang="en-US" altLang="zh-CN" sz="1000">
              <a:solidFill>
                <a:schemeClr val="bg1"/>
              </a:solidFill>
              <a:latin typeface="黑体" panose="02010609060101010101" charset="-122"/>
              <a:ea typeface="黑体" panose="02010609060101010101" charset="-122"/>
            </a:endParaRPr>
          </a:p>
        </p:txBody>
      </p:sp>
      <p:graphicFrame>
        <p:nvGraphicFramePr>
          <p:cNvPr id="8" name="表格 7"/>
          <p:cNvGraphicFramePr/>
          <p:nvPr>
            <p:custDataLst>
              <p:tags r:id="rId2"/>
            </p:custDataLst>
          </p:nvPr>
        </p:nvGraphicFramePr>
        <p:xfrm>
          <a:off x="1412240" y="1836420"/>
          <a:ext cx="4514215" cy="6631305"/>
        </p:xfrm>
        <a:graphic>
          <a:graphicData uri="http://schemas.openxmlformats.org/drawingml/2006/table">
            <a:tbl>
              <a:tblPr firstRow="1" bandRow="1">
                <a:tableStyleId>{5940675A-B579-460E-94D1-54222C63F5DA}</a:tableStyleId>
              </a:tblPr>
              <a:tblGrid>
                <a:gridCol w="2446655"/>
                <a:gridCol w="871855"/>
                <a:gridCol w="697230"/>
                <a:gridCol w="498475"/>
              </a:tblGrid>
              <a:tr h="212725">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Installation area</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Specification</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Torsion</a:t>
                      </a:r>
                      <a:r>
                        <a:rPr lang="en-US" altLang="zh-CN" sz="800" b="1">
                          <a:latin typeface="微软雅黑" panose="020B0503020204020204" charset="-122"/>
                          <a:ea typeface="微软雅黑" panose="020B0503020204020204" charset="-122"/>
                          <a:cs typeface="宋体" panose="02010600030101010101" pitchFamily="2" charset="-122"/>
                        </a:rPr>
                        <a:t> N.m</a:t>
                      </a:r>
                      <a:endParaRPr lang="en-US" altLang="zh-CN"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Note</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a:solidFill>
                            <a:schemeClr val="tx1"/>
                          </a:solidFill>
                          <a:effectLst/>
                          <a:latin typeface="微软雅黑" panose="020B0503020204020204" charset="-122"/>
                          <a:ea typeface="微软雅黑" panose="020B0503020204020204" charset="-122"/>
                        </a:rPr>
                        <a:t>Hexagonal flange face bolts of the engine upper suspension connected to the bracket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M10</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微软雅黑" panose="020B0503020204020204" charset="-122"/>
                          <a:ea typeface="微软雅黑" panose="020B0503020204020204" charset="-122"/>
                        </a:rPr>
                        <a:t>60</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微软雅黑" panose="020B0503020204020204" charset="-122"/>
                          <a:ea typeface="微软雅黑" panose="020B0503020204020204" charset="-122"/>
                        </a:rPr>
                        <a:t>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a:solidFill>
                            <a:schemeClr val="tx1"/>
                          </a:solidFill>
                          <a:effectLst/>
                          <a:latin typeface="微软雅黑" panose="020B0503020204020204" charset="-122"/>
                          <a:ea typeface="微软雅黑" panose="020B0503020204020204" charset="-122"/>
                        </a:rPr>
                        <a:t>Hexagonal flange face bolts connecting the front engine suspension to the engine</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M10</a:t>
                      </a:r>
                      <a:endParaRPr 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微软雅黑" panose="020B0503020204020204" charset="-122"/>
                          <a:ea typeface="微软雅黑" panose="020B0503020204020204" charset="-122"/>
                        </a:rPr>
                        <a:t>54</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Special bolts for side brackets connected to the frame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M10</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altLang="zh-CN" sz="800" u="none" strike="noStrike" dirty="0">
                          <a:solidFill>
                            <a:schemeClr val="tx1"/>
                          </a:solidFill>
                          <a:effectLst/>
                          <a:latin typeface="微软雅黑" panose="020B0503020204020204" charset="-122"/>
                          <a:ea typeface="微软雅黑" panose="020B0503020204020204" charset="-122"/>
                        </a:rPr>
                        <a:t>2</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36000"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sz="800" u="none" strike="noStrike">
                          <a:solidFill>
                            <a:schemeClr val="tx1"/>
                          </a:solidFill>
                          <a:effectLst/>
                          <a:latin typeface="微软雅黑" panose="020B0503020204020204" charset="-122"/>
                          <a:ea typeface="微软雅黑" panose="020B0503020204020204" charset="-122"/>
                          <a:cs typeface="微软雅黑" panose="020B0503020204020204" charset="-122"/>
                        </a:rPr>
                        <a:t>Hexagonal flange face bolts for connecting the U-shaped rocker to the frame</a:t>
                      </a:r>
                      <a:endParaRPr sz="80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M10</a:t>
                      </a:r>
                      <a:endParaRPr 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微软雅黑" panose="020B0503020204020204" charset="-122"/>
                          <a:ea typeface="微软雅黑" panose="020B0503020204020204" charset="-122"/>
                        </a:rPr>
                        <a:t>60</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a:solidFill>
                            <a:schemeClr val="tx1"/>
                          </a:solidFill>
                          <a:effectLst/>
                          <a:latin typeface="微软雅黑" panose="020B0503020204020204" charset="-122"/>
                          <a:ea typeface="微软雅黑" panose="020B0503020204020204" charset="-122"/>
                        </a:rPr>
                        <a:t>Flat head bolts for connecting triangle rocker to flat fork</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M12</a:t>
                      </a:r>
                      <a:endParaRPr 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微软雅黑" panose="020B0503020204020204" charset="-122"/>
                          <a:ea typeface="微软雅黑" panose="020B0503020204020204" charset="-122"/>
                        </a:rPr>
                        <a:t>60</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Flat head bolts for connecting the U-shaped rocker to the triangular rocker</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M12</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微软雅黑" panose="020B0503020204020204" charset="-122"/>
                          <a:ea typeface="微软雅黑" panose="020B0503020204020204" charset="-122"/>
                        </a:rPr>
                        <a:t>60</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微软雅黑" panose="020B0503020204020204" charset="-122"/>
                          <a:ea typeface="微软雅黑" panose="020B0503020204020204" charset="-122"/>
                        </a:rPr>
                        <a:t>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5074" marR="5074" marT="507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Hexagonal flange surface bolts connecting upper coupling plate to steering column</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M14</a:t>
                      </a:r>
                      <a:endParaRPr lang="en-US" sz="800" b="0" i="0" u="none" strike="noStrike">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80</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微软雅黑" panose="020B0503020204020204" charset="-122"/>
                          <a:ea typeface="微软雅黑" panose="020B0503020204020204" charset="-122"/>
                        </a:rPr>
                        <a:t>Lubricate with grease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Hexagonal flange face nut connecting the rear license plate light to the rear part of the rear fender</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M5</a:t>
                      </a:r>
                      <a:endParaRPr lang="en-US" sz="800" b="0" i="0" u="none" strike="noStrike">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5</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zh-CN" altLang="en-US" sz="800" b="0">
                        <a:solidFill>
                          <a:schemeClr val="tx1"/>
                        </a:solidFill>
                        <a:highlight>
                          <a:srgbClr val="00FF00"/>
                        </a:highlight>
                        <a:latin typeface="微软雅黑" panose="020B0503020204020204" charset="-122"/>
                        <a:ea typeface="微软雅黑" panose="020B0503020204020204" charset="-122"/>
                        <a:cs typeface="宋体" panose="02010600030101010101" pitchFamily="2" charset="-122"/>
                        <a:sym typeface="+mn-ea"/>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Hexagonal flange face self-locking nut for connecting the rear section of muffler to the bracket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M8</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22</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zh-CN" altLang="en-US" sz="800" b="0">
                        <a:solidFill>
                          <a:schemeClr val="tx1"/>
                        </a:solidFill>
                        <a:highlight>
                          <a:srgbClr val="00FF00"/>
                        </a:highlight>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Hexagonal flange face self-locking nut connecting the front engine suspension plate to the frame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M8</a:t>
                      </a:r>
                      <a:endParaRPr lang="en-US" sz="800" b="0" i="0" u="none" strike="noStrike">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26</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zh-CN" altLang="en-US" sz="800" b="0">
                        <a:solidFill>
                          <a:schemeClr val="tx1"/>
                        </a:solidFill>
                        <a:highlight>
                          <a:srgbClr val="00FF00"/>
                        </a:highlight>
                        <a:latin typeface="微软雅黑" panose="020B0503020204020204" charset="-122"/>
                        <a:ea typeface="微软雅黑" panose="020B0503020204020204" charset="-122"/>
                        <a:cs typeface="宋体" panose="02010600030101010101" pitchFamily="2" charset="-122"/>
                        <a:sym typeface="+mn-ea"/>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Hexagonal flange face self-locking nut of the chain guide wheel and chain guide wheel bolt connection</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M8</a:t>
                      </a:r>
                      <a:endParaRPr lang="en-US" sz="800" b="0" i="0" u="none" strike="noStrike">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b="0" i="0" u="none" strike="noStrike" dirty="0">
                          <a:solidFill>
                            <a:schemeClr val="tx1"/>
                          </a:solidFill>
                          <a:effectLst/>
                          <a:latin typeface="微软雅黑" panose="020B0503020204020204" charset="-122"/>
                          <a:ea typeface="微软雅黑" panose="020B0503020204020204" charset="-122"/>
                        </a:rPr>
                        <a:t>22</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zh-CN" altLang="en-US" sz="800" b="0">
                        <a:solidFill>
                          <a:schemeClr val="tx1"/>
                        </a:solidFill>
                        <a:highlight>
                          <a:srgbClr val="00FF00"/>
                        </a:highlight>
                        <a:latin typeface="微软雅黑" panose="020B0503020204020204" charset="-122"/>
                        <a:ea typeface="微软雅黑" panose="020B0503020204020204" charset="-122"/>
                        <a:cs typeface="宋体" panose="02010600030101010101" pitchFamily="2" charset="-122"/>
                        <a:sym typeface="+mn-ea"/>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Hexagonal flange face self-locking nut of the rear shock absorber connected to the triangle rocker</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M10</a:t>
                      </a:r>
                      <a:endParaRPr lang="en-US" sz="800" b="0" i="0" u="none" strike="noStrike">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微软雅黑" panose="020B0503020204020204" charset="-122"/>
                          <a:ea typeface="微软雅黑" panose="020B0503020204020204" charset="-122"/>
                        </a:rPr>
                        <a:t>60</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zh-CN" altLang="en-US" sz="800" b="0">
                        <a:solidFill>
                          <a:schemeClr val="tx1"/>
                        </a:solidFill>
                        <a:highlight>
                          <a:srgbClr val="00FF00"/>
                        </a:highlight>
                        <a:latin typeface="微软雅黑" panose="020B0503020204020204" charset="-122"/>
                        <a:ea typeface="微软雅黑" panose="020B0503020204020204" charset="-122"/>
                        <a:cs typeface="宋体" panose="02010600030101010101" pitchFamily="2" charset="-122"/>
                        <a:sym typeface="+mn-ea"/>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Hexagonal flange face self-locking nut of the lower engine suspension connected to the engine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M10</a:t>
                      </a:r>
                      <a:endParaRPr lang="en-US" sz="800" b="0" i="0" u="none" strike="noStrike">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54</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zh-CN" altLang="en-US" sz="800" b="0">
                        <a:solidFill>
                          <a:schemeClr val="tx1"/>
                        </a:solidFill>
                        <a:highlight>
                          <a:srgbClr val="00FF00"/>
                        </a:highlight>
                        <a:latin typeface="微软雅黑" panose="020B0503020204020204" charset="-122"/>
                        <a:ea typeface="微软雅黑" panose="020B0503020204020204" charset="-122"/>
                        <a:cs typeface="宋体" panose="02010600030101010101" pitchFamily="2" charset="-122"/>
                        <a:sym typeface="+mn-ea"/>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Hexagonal flange face self-locking nut of the front engine suspension connected to the engine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M10</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54</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zh-CN" altLang="en-US" sz="800" b="0">
                        <a:solidFill>
                          <a:schemeClr val="tx1"/>
                        </a:solidFill>
                        <a:highlight>
                          <a:srgbClr val="00FF00"/>
                        </a:highlight>
                        <a:latin typeface="微软雅黑" panose="020B0503020204020204" charset="-122"/>
                        <a:ea typeface="微软雅黑" panose="020B0503020204020204" charset="-122"/>
                        <a:cs typeface="宋体" panose="02010600030101010101" pitchFamily="2" charset="-122"/>
                        <a:sym typeface="+mn-ea"/>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a:solidFill>
                            <a:schemeClr val="tx1"/>
                          </a:solidFill>
                          <a:effectLst/>
                          <a:latin typeface="微软雅黑" panose="020B0503020204020204" charset="-122"/>
                          <a:ea typeface="微软雅黑" panose="020B0503020204020204" charset="-122"/>
                        </a:rPr>
                        <a:t>Front wheel axle nut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M16</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a:solidFill>
                            <a:schemeClr val="tx1"/>
                          </a:solidFill>
                          <a:effectLst/>
                          <a:latin typeface="微软雅黑" panose="020B0503020204020204" charset="-122"/>
                          <a:ea typeface="微软雅黑" panose="020B0503020204020204" charset="-122"/>
                        </a:rPr>
                        <a:t>88</a:t>
                      </a:r>
                      <a:endParaRPr lang="en-US" altLang="zh-CN" sz="800" b="0" i="0" u="none" strike="noStrike">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zh-CN" altLang="en-US" sz="800" b="0">
                        <a:solidFill>
                          <a:schemeClr val="tx1"/>
                        </a:solidFill>
                        <a:highlight>
                          <a:srgbClr val="00FF00"/>
                        </a:highlight>
                        <a:latin typeface="微软雅黑" panose="020B0503020204020204" charset="-122"/>
                        <a:ea typeface="微软雅黑" panose="020B0503020204020204" charset="-122"/>
                        <a:cs typeface="宋体" panose="02010600030101010101" pitchFamily="2" charset="-122"/>
                        <a:sym typeface="+mn-ea"/>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a:solidFill>
                            <a:schemeClr val="tx1"/>
                          </a:solidFill>
                          <a:effectLst/>
                          <a:latin typeface="微软雅黑" panose="020B0503020204020204" charset="-122"/>
                          <a:ea typeface="微软雅黑" panose="020B0503020204020204" charset="-122"/>
                        </a:rPr>
                        <a:t>Flat fork axle nut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M16</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微软雅黑" panose="020B0503020204020204" charset="-122"/>
                          <a:ea typeface="微软雅黑" panose="020B0503020204020204" charset="-122"/>
                        </a:rPr>
                        <a:t>88</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zh-CN" altLang="en-US" sz="800" b="0">
                        <a:solidFill>
                          <a:schemeClr val="tx1"/>
                        </a:solidFill>
                        <a:latin typeface="微软雅黑" panose="020B0503020204020204" charset="-122"/>
                        <a:ea typeface="微软雅黑" panose="020B0503020204020204" charset="-122"/>
                        <a:cs typeface="宋体" panose="02010600030101010101" pitchFamily="2" charset="-122"/>
                        <a:sym typeface="+mn-ea"/>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lang="zh-CN" altLang="en-US" sz="800" u="none" strike="noStrike" dirty="0">
                          <a:solidFill>
                            <a:schemeClr val="tx1"/>
                          </a:solidFill>
                          <a:effectLst/>
                          <a:latin typeface="微软雅黑" panose="020B0503020204020204" charset="-122"/>
                          <a:ea typeface="微软雅黑" panose="020B0503020204020204" charset="-122"/>
                        </a:rPr>
                        <a:t>Rear axle nut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rPr>
                        <a:t>M22</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微软雅黑" panose="020B0503020204020204" charset="-122"/>
                          <a:ea typeface="微软雅黑" panose="020B0503020204020204" charset="-122"/>
                        </a:rPr>
                        <a:t>128</a:t>
                      </a:r>
                      <a:endParaRPr lang="en-US" altLang="zh-CN" sz="800" b="0" i="0" u="none" strike="noStrike" dirty="0">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zh-CN" altLang="en-US" sz="800" b="0">
                        <a:solidFill>
                          <a:schemeClr val="tx1"/>
                        </a:solidFill>
                        <a:highlight>
                          <a:srgbClr val="FFFF00"/>
                        </a:highlight>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4-slot adjusting nut for steering column locking connection</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M25</a:t>
                      </a:r>
                      <a:endParaRPr lang="en-US" sz="800" b="0" i="0" u="none" strike="noStrike">
                        <a:solidFill>
                          <a:schemeClr val="tx1"/>
                        </a:solidFill>
                        <a:effectLst/>
                        <a:latin typeface="微软雅黑" panose="020B0503020204020204" charset="-122"/>
                        <a:ea typeface="微软雅黑" panose="020B0503020204020204" charset="-122"/>
                      </a:endParaRPr>
                    </a:p>
                  </a:txBody>
                  <a:tcPr marL="6016"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40N-m, loose again 10N-m back 1/4 turn</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36000" marR="6016" marT="6016"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zh-CN" altLang="en-US" sz="800" b="0">
                        <a:solidFill>
                          <a:schemeClr val="tx1"/>
                        </a:solidFill>
                        <a:latin typeface="微软雅黑" panose="020B0503020204020204" charset="-122"/>
                        <a:ea typeface="微软雅黑" panose="020B0503020204020204" charset="-122"/>
                        <a:cs typeface="宋体" panose="02010600030101010101" pitchFamily="2" charset="-122"/>
                        <a:sym typeface="+mn-ea"/>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object 13"/>
          <p:cNvSpPr txBox="1"/>
          <p:nvPr>
            <p:custDataLst>
              <p:tags r:id="rId3"/>
            </p:custDataLst>
          </p:nvPr>
        </p:nvSpPr>
        <p:spPr>
          <a:xfrm>
            <a:off x="614426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130505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lstStyle/>
          <a:p/>
        </p:txBody>
      </p:sp>
      <p:sp>
        <p:nvSpPr>
          <p:cNvPr id="2" name="object 5"/>
          <p:cNvSpPr/>
          <p:nvPr/>
        </p:nvSpPr>
        <p:spPr>
          <a:xfrm>
            <a:off x="708151" y="80594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56" name="文本框 55"/>
          <p:cNvSpPr txBox="1"/>
          <p:nvPr/>
        </p:nvSpPr>
        <p:spPr>
          <a:xfrm>
            <a:off x="716915" y="87763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19</a:t>
            </a:r>
            <a:endParaRPr lang="en-US" altLang="zh-CN" sz="1000">
              <a:solidFill>
                <a:schemeClr val="bg1"/>
              </a:solidFill>
              <a:latin typeface="黑体" panose="02010609060101010101" charset="-122"/>
              <a:ea typeface="黑体" panose="02010609060101010101" charset="-122"/>
            </a:endParaRPr>
          </a:p>
        </p:txBody>
      </p:sp>
      <p:pic>
        <p:nvPicPr>
          <p:cNvPr id="3" name="图片 2" descr="图片4"/>
          <p:cNvPicPr>
            <a:picLocks noChangeAspect="1"/>
          </p:cNvPicPr>
          <p:nvPr/>
        </p:nvPicPr>
        <p:blipFill>
          <a:blip r:embed="rId1"/>
          <a:stretch>
            <a:fillRect/>
          </a:stretch>
        </p:blipFill>
        <p:spPr>
          <a:xfrm>
            <a:off x="1298575" y="1448435"/>
            <a:ext cx="1134110" cy="176530"/>
          </a:xfrm>
          <a:prstGeom prst="rect">
            <a:avLst/>
          </a:prstGeom>
        </p:spPr>
      </p:pic>
      <p:graphicFrame>
        <p:nvGraphicFramePr>
          <p:cNvPr id="7" name="表格 6"/>
          <p:cNvGraphicFramePr/>
          <p:nvPr>
            <p:custDataLst>
              <p:tags r:id="rId2"/>
            </p:custDataLst>
          </p:nvPr>
        </p:nvGraphicFramePr>
        <p:xfrm>
          <a:off x="1453515" y="1984375"/>
          <a:ext cx="4653915" cy="5954395"/>
        </p:xfrm>
        <a:graphic>
          <a:graphicData uri="http://schemas.openxmlformats.org/drawingml/2006/table">
            <a:tbl>
              <a:tblPr firstRow="1" bandRow="1">
                <a:tableStyleId>{5940675A-B579-460E-94D1-54222C63F5DA}</a:tableStyleId>
              </a:tblPr>
              <a:tblGrid>
                <a:gridCol w="1991360"/>
                <a:gridCol w="1327150"/>
                <a:gridCol w="697230"/>
                <a:gridCol w="638175"/>
              </a:tblGrid>
              <a:tr h="212725">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Installation area</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Specification</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Torsion</a:t>
                      </a:r>
                      <a:r>
                        <a:rPr lang="en-US" altLang="zh-CN" sz="800" b="1">
                          <a:latin typeface="微软雅黑" panose="020B0503020204020204" charset="-122"/>
                          <a:ea typeface="微软雅黑" panose="020B0503020204020204" charset="-122"/>
                          <a:cs typeface="宋体" panose="02010600030101010101" pitchFamily="2" charset="-122"/>
                        </a:rPr>
                        <a:t> N.m</a:t>
                      </a:r>
                      <a:endParaRPr lang="en-US" altLang="zh-CN"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Note</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Front brake oil pipe pressure plate and front shock trim attachment screw</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ST4.8X12</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3N·m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fontAlgn="b"/>
                      <a:r>
                        <a:rPr lang="zh-CN" altLang="en-US" sz="800" u="none" strike="noStrike" dirty="0">
                          <a:solidFill>
                            <a:schemeClr val="tx1"/>
                          </a:solidFill>
                          <a:effectLst/>
                          <a:latin typeface="微软雅黑" panose="020B0503020204020204" charset="-122"/>
                          <a:ea typeface="微软雅黑" panose="020B0503020204020204" charset="-122"/>
                        </a:rPr>
                        <a:t>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6237" marR="6237" marT="6237"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Rear mudguard lower cover and tail trim attachment screw</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ST4.8X15/16</a:t>
                      </a:r>
                      <a:endParaRPr 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2N·m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l" fontAlgn="b"/>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Front and rear oil cup filler cap fastening screws</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M4</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3N·m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OBD and electrical bracket connecting bolts</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M4.2X13</a:t>
                      </a:r>
                      <a:endParaRPr 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1N·m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sz="800" dirty="0">
                          <a:effectLst/>
                          <a:latin typeface="微软雅黑" panose="020B0503020204020204" charset="-122"/>
                          <a:ea typeface="微软雅黑" panose="020B0503020204020204" charset="-122"/>
                          <a:cs typeface="微软雅黑" panose="020B0503020204020204" charset="-122"/>
                          <a:sym typeface="+mn-ea"/>
                        </a:rPr>
                        <a:t>Front brake upper pump oil cup cover fastening screw</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72000"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M4x12</a:t>
                      </a:r>
                      <a:endParaRPr 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3N·m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Small instrument and road book bracket connection nut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M5X0.8X5*8</a:t>
                      </a:r>
                      <a:endParaRPr 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4N·m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Instrument indicator and road book bracket attachment nut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M5X0.8X5*8</a:t>
                      </a:r>
                      <a:endParaRPr 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4N·m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Rear position light/tail light mounting screw</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zh-CN" alt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Crossed pan head screws</a:t>
                      </a:r>
                      <a:r>
                        <a:rPr lang="en-US" altLang="zh-CN"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 M5X12</a:t>
                      </a:r>
                      <a:endParaRPr lang="en-US" altLang="zh-CN"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6N·m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微软雅黑" panose="020B0503020204020204" charset="-122"/>
                          <a:ea typeface="微软雅黑" panose="020B0503020204020204" charset="-122"/>
                        </a:rPr>
                        <a:t>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sz="800" dirty="0">
                          <a:effectLst/>
                          <a:latin typeface="微软雅黑" panose="020B0503020204020204" charset="-122"/>
                          <a:ea typeface="微软雅黑" panose="020B0503020204020204" charset="-122"/>
                          <a:cs typeface="微软雅黑" panose="020B0503020204020204" charset="-122"/>
                          <a:sym typeface="+mn-ea"/>
                        </a:rPr>
                        <a:t>Oil pump and fuel tank connecting bolt</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72000"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M5X20</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6N·m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Headlight adjustment controller and handlebar connection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M5x10</a:t>
                      </a:r>
                      <a:endParaRPr 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10N·m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Battery positive and negative cable bolts</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M5X10</a:t>
                      </a:r>
                      <a:endParaRPr 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4N·m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Oil pipe fitting mounting plate and left and right rear fuel tank connecting bolts</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M5X10</a:t>
                      </a:r>
                      <a:endParaRPr 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6N·m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Oil level sensor mounting plate and left fuel tank connection screw</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M5X10</a:t>
                      </a:r>
                      <a:endParaRPr 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2N·m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Hand windshield and hand windshield bracket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altLang="zh-CN"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M5X10(</a:t>
                      </a: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Step diameter 8X height 3.5</a:t>
                      </a:r>
                      <a:r>
                        <a:rPr lang="en-US" altLang="zh-CN"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a:t>
                      </a:r>
                      <a:endParaRPr lang="en-US" altLang="zh-CN"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5N·m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b"/>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Brake pedal and brake arm connecting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M5x12</a:t>
                      </a:r>
                      <a:endParaRPr 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5N·m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altLang="zh-CN"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Threading glue</a:t>
                      </a:r>
                      <a:r>
                        <a:rPr lang="en-US" altLang="zh-CN"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a:t>
                      </a: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Oil-cooling grille and lower shield connecting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M5x12</a:t>
                      </a:r>
                      <a:endParaRPr 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5N·m </a:t>
                      </a:r>
                      <a:endParaRPr 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Rear brake card oil pipe clamping screw</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M5X12</a:t>
                      </a:r>
                      <a:endParaRPr 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5N·m </a:t>
                      </a:r>
                      <a:endParaRPr 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Fuel filter bracket and left fuel tank attachment screw</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M5X12</a:t>
                      </a:r>
                      <a:endParaRPr 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4N·m </a:t>
                      </a:r>
                      <a:endParaRPr 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Side bracket hook bracket and fuel tank mounting bolts</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M5X12</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5N·m </a:t>
                      </a:r>
                      <a:endParaRPr lang="en-US" sz="800" b="0" i="0" u="none" strike="noStrike">
                        <a:solidFill>
                          <a:schemeClr val="tx1"/>
                        </a:solidFill>
                        <a:effectLst/>
                        <a:latin typeface="微软雅黑" panose="020B0503020204020204" charset="-122"/>
                        <a:ea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37" marR="6237" marT="6237"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Front fuel tank guard trim bracket left and right and fuel tank connecting bolts</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M5X12</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6N·m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Road book and road book bracket connecting bolts</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M5X16/25</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4N·m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9" name="文本框 8"/>
          <p:cNvSpPr txBox="1"/>
          <p:nvPr/>
        </p:nvSpPr>
        <p:spPr>
          <a:xfrm>
            <a:off x="1432560" y="1770380"/>
            <a:ext cx="4684395" cy="153670"/>
          </a:xfrm>
          <a:prstGeom prst="rect">
            <a:avLst/>
          </a:prstGeom>
          <a:noFill/>
        </p:spPr>
        <p:txBody>
          <a:bodyPr wrap="square" lIns="0" tIns="0" rIns="0" bIns="0" rtlCol="0">
            <a:spAutoFit/>
          </a:bodyPr>
          <a:p>
            <a:r>
              <a:rPr sz="1000" b="1">
                <a:latin typeface="微软雅黑" panose="020B0503020204020204" charset="-122"/>
                <a:ea typeface="微软雅黑" panose="020B0503020204020204" charset="-122"/>
              </a:rPr>
              <a:t>Note</a:t>
            </a:r>
            <a:r>
              <a:rPr lang="en-US" sz="1000" b="1">
                <a:latin typeface="微软雅黑" panose="020B0503020204020204" charset="-122"/>
                <a:ea typeface="微软雅黑" panose="020B0503020204020204" charset="-122"/>
              </a:rPr>
              <a:t>:</a:t>
            </a:r>
            <a:r>
              <a:rPr sz="1000" b="1">
                <a:latin typeface="微软雅黑" panose="020B0503020204020204" charset="-122"/>
                <a:ea typeface="微软雅黑" panose="020B0503020204020204" charset="-122"/>
              </a:rPr>
              <a:t> The following standard parts are for factory edition models only</a:t>
            </a:r>
            <a:endParaRPr sz="1000" b="1">
              <a:latin typeface="微软雅黑" panose="020B0503020204020204" charset="-122"/>
              <a:ea typeface="微软雅黑" panose="020B0503020204020204" charset="-122"/>
            </a:endParaRPr>
          </a:p>
        </p:txBody>
      </p:sp>
      <p:sp>
        <p:nvSpPr>
          <p:cNvPr id="5" name="object 13"/>
          <p:cNvSpPr txBox="1"/>
          <p:nvPr>
            <p:custDataLst>
              <p:tags r:id="rId3"/>
            </p:custDataLst>
          </p:nvPr>
        </p:nvSpPr>
        <p:spPr>
          <a:xfrm>
            <a:off x="57277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134188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p/>
        </p:txBody>
      </p:sp>
      <p:sp>
        <p:nvSpPr>
          <p:cNvPr id="5" name="object 5"/>
          <p:cNvSpPr/>
          <p:nvPr/>
        </p:nvSpPr>
        <p:spPr>
          <a:xfrm>
            <a:off x="6253606" y="8065135"/>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7" name="文本框 6"/>
          <p:cNvSpPr txBox="1"/>
          <p:nvPr/>
        </p:nvSpPr>
        <p:spPr>
          <a:xfrm>
            <a:off x="6262370" y="8782050"/>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20</a:t>
            </a:r>
            <a:endParaRPr lang="en-US" altLang="zh-CN" sz="1000">
              <a:solidFill>
                <a:schemeClr val="bg1"/>
              </a:solidFill>
              <a:latin typeface="黑体" panose="02010609060101010101" charset="-122"/>
              <a:ea typeface="黑体" panose="02010609060101010101" charset="-122"/>
            </a:endParaRPr>
          </a:p>
        </p:txBody>
      </p:sp>
      <p:pic>
        <p:nvPicPr>
          <p:cNvPr id="8" name="图片 7" descr="图片4"/>
          <p:cNvPicPr>
            <a:picLocks noChangeAspect="1"/>
          </p:cNvPicPr>
          <p:nvPr/>
        </p:nvPicPr>
        <p:blipFill>
          <a:blip r:embed="rId1"/>
          <a:stretch>
            <a:fillRect/>
          </a:stretch>
        </p:blipFill>
        <p:spPr>
          <a:xfrm>
            <a:off x="4873625" y="1448435"/>
            <a:ext cx="1134110" cy="176530"/>
          </a:xfrm>
          <a:prstGeom prst="rect">
            <a:avLst/>
          </a:prstGeom>
        </p:spPr>
      </p:pic>
      <p:graphicFrame>
        <p:nvGraphicFramePr>
          <p:cNvPr id="9" name="表格 8"/>
          <p:cNvGraphicFramePr/>
          <p:nvPr>
            <p:custDataLst>
              <p:tags r:id="rId2"/>
            </p:custDataLst>
          </p:nvPr>
        </p:nvGraphicFramePr>
        <p:xfrm>
          <a:off x="1453515" y="1759585"/>
          <a:ext cx="4704715" cy="6076950"/>
        </p:xfrm>
        <a:graphic>
          <a:graphicData uri="http://schemas.openxmlformats.org/drawingml/2006/table">
            <a:tbl>
              <a:tblPr firstRow="1" bandRow="1">
                <a:tableStyleId>{5940675A-B579-460E-94D1-54222C63F5DA}</a:tableStyleId>
              </a:tblPr>
              <a:tblGrid>
                <a:gridCol w="1663700"/>
                <a:gridCol w="1654810"/>
                <a:gridCol w="697230"/>
                <a:gridCol w="688975"/>
              </a:tblGrid>
              <a:tr h="212725">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Installation area</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Specification</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Torsion</a:t>
                      </a:r>
                      <a:r>
                        <a:rPr lang="en-US" altLang="zh-CN" sz="800" b="1">
                          <a:latin typeface="微软雅黑" panose="020B0503020204020204" charset="-122"/>
                          <a:ea typeface="微软雅黑" panose="020B0503020204020204" charset="-122"/>
                          <a:cs typeface="宋体" panose="02010600030101010101" pitchFamily="2" charset="-122"/>
                        </a:rPr>
                        <a:t> N.m</a:t>
                      </a:r>
                      <a:endParaRPr lang="en-US" altLang="zh-CN"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Note</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Air filter cotton and air filter housing fastening bolts</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M5X78</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4N·m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微软雅黑" panose="020B0503020204020204" charset="-122"/>
                          <a:ea typeface="微软雅黑" panose="020B0503020204020204" charset="-122"/>
                        </a:rPr>
                        <a:t>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Throttle cable adjusting nut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5N·m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Clutch handle adjusting nut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2N·m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Starter relay nut and main line connecting bolt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5N·m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Main wire tower wire and engine connection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10N·m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Chain retainer and flat fork attachment screw</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M6*12，</a:t>
                      </a:r>
                      <a:r>
                        <a:rPr lang="zh-CN" alt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Head diameter</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10.5</a:t>
                      </a:r>
                      <a:endParaRPr lang="en-US" altLang="zh-CN"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8N·m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Front windshield and windshield mounting bolts</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M6,</a:t>
                      </a:r>
                      <a:r>
                        <a:rPr lang="zh-CN" alt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self-locking nut</a:t>
                      </a:r>
                      <a:endParaRPr lang="zh-CN" alt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12N·m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Front reduction trim cover and front reduction attachment screw</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M6X10,</a:t>
                      </a:r>
                      <a:r>
                        <a:rPr lang="zh-CN" alt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step</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ping 8.5</a:t>
                      </a: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X3.5</a:t>
                      </a:r>
                      <a:endParaRPr 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8N·m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Front brake disc and wheel hub attachment bolt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M6x12</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12N·m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Threading glue</a:t>
                      </a: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Headlight module and cowl bracket attachment bolts</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M6x12</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12N·m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Air filter and frame attachment bolts</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M6X12</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10N·m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Horn and frame attachment bolts</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M6X12</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12N·m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0190">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Lower guard and emergency water bottle connecting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M6x12</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12N·m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Bolts connecting the front brake oil pipe clamp to the upper and lower coupling plate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M6X12</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10N·m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Rear fuel tank protective cover with rear fuel tank mounting screws</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M6X12</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6N·m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sz="800" u="none" strike="noStrike">
                          <a:solidFill>
                            <a:schemeClr val="tx1"/>
                          </a:solidFill>
                          <a:effectLst/>
                          <a:latin typeface="微软雅黑" panose="020B0503020204020204" charset="-122"/>
                          <a:ea typeface="微软雅黑" panose="020B0503020204020204" charset="-122"/>
                          <a:cs typeface="微软雅黑" panose="020B0503020204020204" charset="-122"/>
                        </a:rPr>
                        <a:t>Rear ABS sensor and bracket mounting screw</a:t>
                      </a:r>
                      <a:endParaRPr sz="80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p>
                      <a:pPr algn="l" rtl="0" fontAlgn="ctr"/>
                      <a:r>
                        <a:rPr sz="800" u="none" strike="noStrike">
                          <a:solidFill>
                            <a:schemeClr val="tx1"/>
                          </a:solidFill>
                          <a:effectLst/>
                          <a:latin typeface="微软雅黑" panose="020B0503020204020204" charset="-122"/>
                          <a:ea typeface="微软雅黑" panose="020B0503020204020204" charset="-122"/>
                          <a:cs typeface="微软雅黑" panose="020B0503020204020204" charset="-122"/>
                        </a:rPr>
                        <a:t>Head cover bracket and road book bracket attachment bolt</a:t>
                      </a:r>
                      <a:endParaRPr sz="80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M6X12</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8N·m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Head cover bracket and road book bracket attachment bolt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M6X12 </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nut </a:t>
                      </a: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M6X10.4</a:t>
                      </a:r>
                      <a:endParaRPr 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8N·m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Chain guide rear bolt and flat fork connecting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M6X12，</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pan </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11</a:t>
                      </a:r>
                      <a:endParaRPr lang="en-US" altLang="zh-CN"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10N·m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Rear water barrier rubber with rear fuel tank connecting bolt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M6X12,</a:t>
                      </a:r>
                      <a:r>
                        <a:rPr lang="zh-CN" altLang="en-US" sz="800">
                          <a:effectLst/>
                          <a:latin typeface="微软雅黑" panose="020B0503020204020204" charset="-122"/>
                          <a:ea typeface="微软雅黑" panose="020B0503020204020204" charset="-122"/>
                          <a:cs typeface="微软雅黑" panose="020B0503020204020204" charset="-122"/>
                          <a:sym typeface="+mn-ea"/>
                        </a:rPr>
                        <a:t>step</a:t>
                      </a:r>
                      <a:r>
                        <a:rPr lang="en-US" altLang="zh-CN" sz="800">
                          <a:effectLst/>
                          <a:latin typeface="微软雅黑" panose="020B0503020204020204" charset="-122"/>
                          <a:ea typeface="微软雅黑" panose="020B0503020204020204" charset="-122"/>
                          <a:cs typeface="微软雅黑" panose="020B0503020204020204" charset="-122"/>
                          <a:sym typeface="+mn-ea"/>
                        </a:rPr>
                        <a:t>ping</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8.5</a:t>
                      </a: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X3.5</a:t>
                      </a:r>
                      <a:endParaRPr 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8N·m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Headlight cover trim with headlight mounting bracket attachment bolt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M6X12,</a:t>
                      </a:r>
                      <a:r>
                        <a:rPr lang="zh-CN" altLang="en-US" sz="800">
                          <a:effectLst/>
                          <a:latin typeface="微软雅黑" panose="020B0503020204020204" charset="-122"/>
                          <a:ea typeface="微软雅黑" panose="020B0503020204020204" charset="-122"/>
                          <a:cs typeface="微软雅黑" panose="020B0503020204020204" charset="-122"/>
                          <a:sym typeface="+mn-ea"/>
                        </a:rPr>
                        <a:t>step</a:t>
                      </a:r>
                      <a:r>
                        <a:rPr lang="en-US" altLang="zh-CN" sz="800">
                          <a:effectLst/>
                          <a:latin typeface="微软雅黑" panose="020B0503020204020204" charset="-122"/>
                          <a:ea typeface="微软雅黑" panose="020B0503020204020204" charset="-122"/>
                          <a:cs typeface="微软雅黑" panose="020B0503020204020204" charset="-122"/>
                          <a:sym typeface="+mn-ea"/>
                        </a:rPr>
                        <a:t>ping</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8.5</a:t>
                      </a: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X3.5</a:t>
                      </a:r>
                      <a:endParaRPr 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8N·m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Bolts connecting the secondary water bottle to the frame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M6X12,</a:t>
                      </a:r>
                      <a:r>
                        <a:rPr lang="zh-CN" altLang="en-US" sz="800">
                          <a:effectLst/>
                          <a:latin typeface="微软雅黑" panose="020B0503020204020204" charset="-122"/>
                          <a:ea typeface="微软雅黑" panose="020B0503020204020204" charset="-122"/>
                          <a:cs typeface="微软雅黑" panose="020B0503020204020204" charset="-122"/>
                          <a:sym typeface="+mn-ea"/>
                        </a:rPr>
                        <a:t>step</a:t>
                      </a:r>
                      <a:r>
                        <a:rPr lang="en-US" altLang="zh-CN" sz="800">
                          <a:effectLst/>
                          <a:latin typeface="微软雅黑" panose="020B0503020204020204" charset="-122"/>
                          <a:ea typeface="微软雅黑" panose="020B0503020204020204" charset="-122"/>
                          <a:cs typeface="微软雅黑" panose="020B0503020204020204" charset="-122"/>
                          <a:sym typeface="+mn-ea"/>
                        </a:rPr>
                        <a:t>ping</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8.5</a:t>
                      </a: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X3.5</a:t>
                      </a:r>
                      <a:endParaRPr 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8N·m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Head cover bracket and road book bracket 1 connecting bolt</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M6x13</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10N·m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Muffler mounting bracket and rear fuel tank connecting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M6X13</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10N·m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Bolts connecting the lower shield to the frame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M6x13</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12N·m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object 13"/>
          <p:cNvSpPr txBox="1"/>
          <p:nvPr>
            <p:custDataLst>
              <p:tags r:id="rId3"/>
            </p:custDataLst>
          </p:nvPr>
        </p:nvSpPr>
        <p:spPr>
          <a:xfrm>
            <a:off x="6144260" y="813752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130505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p/>
        </p:txBody>
      </p:sp>
      <p:sp>
        <p:nvSpPr>
          <p:cNvPr id="3" name="object 5"/>
          <p:cNvSpPr/>
          <p:nvPr/>
        </p:nvSpPr>
        <p:spPr>
          <a:xfrm>
            <a:off x="712596" y="8071485"/>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6" name="文本框 5"/>
          <p:cNvSpPr txBox="1"/>
          <p:nvPr/>
        </p:nvSpPr>
        <p:spPr>
          <a:xfrm>
            <a:off x="721360" y="8788400"/>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21</a:t>
            </a:r>
            <a:endParaRPr lang="en-US" altLang="zh-CN" sz="1000">
              <a:solidFill>
                <a:schemeClr val="bg1"/>
              </a:solidFill>
              <a:latin typeface="黑体" panose="02010609060101010101" charset="-122"/>
              <a:ea typeface="黑体" panose="02010609060101010101" charset="-122"/>
            </a:endParaRPr>
          </a:p>
        </p:txBody>
      </p:sp>
      <p:pic>
        <p:nvPicPr>
          <p:cNvPr id="7" name="图片 6" descr="图片4"/>
          <p:cNvPicPr>
            <a:picLocks noChangeAspect="1"/>
          </p:cNvPicPr>
          <p:nvPr/>
        </p:nvPicPr>
        <p:blipFill>
          <a:blip r:embed="rId1"/>
          <a:stretch>
            <a:fillRect/>
          </a:stretch>
        </p:blipFill>
        <p:spPr>
          <a:xfrm>
            <a:off x="1457960" y="1448435"/>
            <a:ext cx="1134110" cy="176530"/>
          </a:xfrm>
          <a:prstGeom prst="rect">
            <a:avLst/>
          </a:prstGeom>
        </p:spPr>
      </p:pic>
      <p:graphicFrame>
        <p:nvGraphicFramePr>
          <p:cNvPr id="8" name="表格 7"/>
          <p:cNvGraphicFramePr/>
          <p:nvPr>
            <p:custDataLst>
              <p:tags r:id="rId2"/>
            </p:custDataLst>
          </p:nvPr>
        </p:nvGraphicFramePr>
        <p:xfrm>
          <a:off x="1381760" y="1835785"/>
          <a:ext cx="4672965" cy="6711315"/>
        </p:xfrm>
        <a:graphic>
          <a:graphicData uri="http://schemas.openxmlformats.org/drawingml/2006/table">
            <a:tbl>
              <a:tblPr firstRow="1" bandRow="1">
                <a:tableStyleId>{5940675A-B579-460E-94D1-54222C63F5DA}</a:tableStyleId>
              </a:tblPr>
              <a:tblGrid>
                <a:gridCol w="2478405"/>
                <a:gridCol w="1136650"/>
                <a:gridCol w="390525"/>
                <a:gridCol w="667385"/>
              </a:tblGrid>
              <a:tr h="212725">
                <a:tc>
                  <a:txBody>
                    <a:bodyPr/>
                    <a:p>
                      <a:pPr indent="0" algn="ctr">
                        <a:buNone/>
                      </a:pPr>
                      <a:r>
                        <a:rPr lang="en-US" sz="800" b="1">
                          <a:solidFill>
                            <a:schemeClr val="tx1"/>
                          </a:solidFill>
                          <a:latin typeface="微软雅黑" panose="020B0503020204020204" charset="-122"/>
                          <a:ea typeface="微软雅黑" panose="020B0503020204020204" charset="-122"/>
                          <a:cs typeface="宋体" panose="02010600030101010101" pitchFamily="2" charset="-122"/>
                        </a:rPr>
                        <a:t>Installation area</a:t>
                      </a:r>
                      <a:endParaRPr lang="en-US" altLang="en-US" sz="800" b="1">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solidFill>
                            <a:schemeClr val="tx1"/>
                          </a:solidFill>
                          <a:latin typeface="微软雅黑" panose="020B0503020204020204" charset="-122"/>
                          <a:ea typeface="微软雅黑" panose="020B0503020204020204" charset="-122"/>
                          <a:cs typeface="宋体" panose="02010600030101010101" pitchFamily="2" charset="-122"/>
                        </a:rPr>
                        <a:t>Specification</a:t>
                      </a:r>
                      <a:endParaRPr lang="en-US" altLang="en-US" sz="800" b="1">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solidFill>
                            <a:schemeClr val="tx1"/>
                          </a:solidFill>
                          <a:latin typeface="微软雅黑" panose="020B0503020204020204" charset="-122"/>
                          <a:ea typeface="微软雅黑" panose="020B0503020204020204" charset="-122"/>
                          <a:cs typeface="微软雅黑" panose="020B0503020204020204" charset="-122"/>
                        </a:rPr>
                        <a:t>Torsion</a:t>
                      </a:r>
                      <a:r>
                        <a:rPr lang="en-US" altLang="zh-CN" sz="800" b="1">
                          <a:solidFill>
                            <a:schemeClr val="tx1"/>
                          </a:solidFill>
                          <a:latin typeface="微软雅黑" panose="020B0503020204020204" charset="-122"/>
                          <a:ea typeface="微软雅黑" panose="020B0503020204020204" charset="-122"/>
                          <a:cs typeface="微软雅黑" panose="020B0503020204020204" charset="-122"/>
                        </a:rPr>
                        <a:t> N.m</a:t>
                      </a:r>
                      <a:endParaRPr lang="en-US" altLang="zh-CN" sz="800" b="1">
                        <a:solidFill>
                          <a:schemeClr val="tx1"/>
                        </a:solidFill>
                        <a:latin typeface="微软雅黑" panose="020B0503020204020204" charset="-122"/>
                        <a:ea typeface="微软雅黑" panose="020B0503020204020204" charset="-122"/>
                        <a:cs typeface="微软雅黑" panose="020B0503020204020204"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solidFill>
                            <a:schemeClr val="tx1"/>
                          </a:solidFill>
                          <a:latin typeface="微软雅黑" panose="020B0503020204020204" charset="-122"/>
                          <a:ea typeface="微软雅黑" panose="020B0503020204020204" charset="-122"/>
                          <a:cs typeface="宋体" panose="02010600030101010101" pitchFamily="2" charset="-122"/>
                        </a:rPr>
                        <a:t>Note</a:t>
                      </a:r>
                      <a:endParaRPr lang="en-US" altLang="en-US" sz="800" b="1">
                        <a:solidFill>
                          <a:schemeClr val="tx1"/>
                        </a:solidFill>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Headlight mounting bracket and cowl bracket attachment bolt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M6X13</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10N·m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Rear brake disc trim and flat fork attachment bolts</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M6X13</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10N·m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Rear brake caliper trim and rear caliper attachment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M6X13，</a:t>
                      </a:r>
                      <a:endParaRPr 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10N·m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Rear fuel tank mounting bracket and rear fuel tank attachment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M6X13，</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pam</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14</a:t>
                      </a:r>
                      <a:endParaRPr lang="en-US" altLang="zh-CN"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10N·m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Rear fuel tank lower mounting bracket and rear fuel tank attachment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M6X13，</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pan</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14</a:t>
                      </a:r>
                      <a:endParaRPr lang="en-US" altLang="zh-CN"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10N·m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Steering damper bracket and frame attachment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M6x16</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12N·m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Rear brake master cylinder to frame attachment bolt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M6x16</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12N·m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Rear brake disc and rear wheel hub attachment bolts</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M6X16</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12N·m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sz="800" u="none" strike="noStrike">
                          <a:solidFill>
                            <a:schemeClr val="tx1"/>
                          </a:solidFill>
                          <a:effectLst/>
                          <a:latin typeface="微软雅黑" panose="020B0503020204020204" charset="-122"/>
                          <a:ea typeface="微软雅黑" panose="020B0503020204020204" charset="-122"/>
                          <a:cs typeface="微软雅黑" panose="020B0503020204020204" charset="-122"/>
                        </a:rPr>
                        <a:t>Hand windshield bracket and clutch handle bracket/brake handle bracket attachment bolts</a:t>
                      </a:r>
                      <a:endParaRPr sz="80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M6X20</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8N·m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Bolts connecting steering damper to upper connecting plate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M6x20</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10N·m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Front brake pump and brake handle mount attachment bolt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M6x20</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10N·m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Fuel filler and handle bolts</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M6x20</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10N·m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Clutch handle mount bolt with handlebar</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M6x20</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10N·m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Instrument operation switch and handgrip connecting bolt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M6x20</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10N·m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Shifter and engine connecting bolt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M6X20</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12N·m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Front mudguard and lower connecting plate connecting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M6X20</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10N·m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Injector cap and throttle fastening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M6X20</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8N·m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Seat cushion lock and rear fuel tank mounting bolts</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M6X20</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8N·m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Electrical mounting bracket and frame attachment bolt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M6X20，</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pan</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11</a:t>
                      </a:r>
                      <a:endParaRPr lang="en-US" altLang="zh-CN"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12N·m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Oil cooler and frame bolts</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M6X25</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12N·m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Bolts connecting the left and right radiators to the frame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M6X25</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12N·m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Bolts connecting the regulator to the electrical bracket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M6X25</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12N·m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Left and right radiator lower bolts to frame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M6X25</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12N·m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Small sprocket cover and engine mounting bolts</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M6X30</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10N·m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Chain guide box front bolt and flat fork attachment bolt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M6X48，</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pan </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11</a:t>
                      </a:r>
                      <a:endParaRPr lang="en-US" altLang="zh-CN"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10N·m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Head cover bracket and road book bracket fastening nut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GB/T 6187 </a:t>
                      </a:r>
                      <a:r>
                        <a:rPr lang="zh-CN" alt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self-locking nut</a:t>
                      </a:r>
                      <a:r>
                        <a:rPr lang="zh-CN" alt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a:t>
                      </a: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M6</a:t>
                      </a:r>
                      <a:endParaRPr 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8N·m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微软雅黑" panose="020B0503020204020204" charset="-122"/>
                          <a:ea typeface="微软雅黑" panose="020B0503020204020204" charset="-122"/>
                        </a:rPr>
                        <a:t>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object 13"/>
          <p:cNvSpPr txBox="1"/>
          <p:nvPr>
            <p:custDataLst>
              <p:tags r:id="rId3"/>
            </p:custDataLst>
          </p:nvPr>
        </p:nvSpPr>
        <p:spPr>
          <a:xfrm>
            <a:off x="572770" y="81705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133045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p/>
        </p:txBody>
      </p:sp>
      <p:sp>
        <p:nvSpPr>
          <p:cNvPr id="3" name="object 5"/>
          <p:cNvSpPr/>
          <p:nvPr/>
        </p:nvSpPr>
        <p:spPr>
          <a:xfrm>
            <a:off x="6261226" y="8065135"/>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6" name="文本框 5"/>
          <p:cNvSpPr txBox="1"/>
          <p:nvPr/>
        </p:nvSpPr>
        <p:spPr>
          <a:xfrm>
            <a:off x="6269990" y="8782050"/>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22</a:t>
            </a:r>
            <a:endParaRPr lang="en-US" altLang="zh-CN" sz="1000">
              <a:solidFill>
                <a:schemeClr val="bg1"/>
              </a:solidFill>
              <a:latin typeface="黑体" panose="02010609060101010101" charset="-122"/>
              <a:ea typeface="黑体" panose="02010609060101010101" charset="-122"/>
            </a:endParaRPr>
          </a:p>
        </p:txBody>
      </p:sp>
      <p:pic>
        <p:nvPicPr>
          <p:cNvPr id="7" name="图片 6" descr="图片4"/>
          <p:cNvPicPr>
            <a:picLocks noChangeAspect="1"/>
          </p:cNvPicPr>
          <p:nvPr/>
        </p:nvPicPr>
        <p:blipFill>
          <a:blip r:embed="rId1"/>
          <a:stretch>
            <a:fillRect/>
          </a:stretch>
        </p:blipFill>
        <p:spPr>
          <a:xfrm>
            <a:off x="4862195" y="1448435"/>
            <a:ext cx="1134110" cy="176530"/>
          </a:xfrm>
          <a:prstGeom prst="rect">
            <a:avLst/>
          </a:prstGeom>
        </p:spPr>
      </p:pic>
      <p:graphicFrame>
        <p:nvGraphicFramePr>
          <p:cNvPr id="8" name="表格 7"/>
          <p:cNvGraphicFramePr/>
          <p:nvPr>
            <p:custDataLst>
              <p:tags r:id="rId2"/>
            </p:custDataLst>
          </p:nvPr>
        </p:nvGraphicFramePr>
        <p:xfrm>
          <a:off x="1336040" y="1759585"/>
          <a:ext cx="4780915" cy="5085715"/>
        </p:xfrm>
        <a:graphic>
          <a:graphicData uri="http://schemas.openxmlformats.org/drawingml/2006/table">
            <a:tbl>
              <a:tblPr firstRow="1" bandRow="1">
                <a:tableStyleId>{5940675A-B579-460E-94D1-54222C63F5DA}</a:tableStyleId>
              </a:tblPr>
              <a:tblGrid>
                <a:gridCol w="2012950"/>
                <a:gridCol w="1400810"/>
                <a:gridCol w="697230"/>
                <a:gridCol w="669925"/>
              </a:tblGrid>
              <a:tr h="212725">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Installation area</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Specification</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Torsion</a:t>
                      </a:r>
                      <a:r>
                        <a:rPr lang="en-US" altLang="zh-CN" sz="800" b="1">
                          <a:latin typeface="微软雅黑" panose="020B0503020204020204" charset="-122"/>
                          <a:ea typeface="微软雅黑" panose="020B0503020204020204" charset="-122"/>
                          <a:cs typeface="宋体" panose="02010600030101010101" pitchFamily="2" charset="-122"/>
                        </a:rPr>
                        <a:t> N.m</a:t>
                      </a:r>
                      <a:endParaRPr lang="en-US" altLang="zh-CN"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Note</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Rear tank vent fitting screws</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sz="800" u="none" strike="noStrike">
                          <a:solidFill>
                            <a:schemeClr val="tx1"/>
                          </a:solidFill>
                          <a:effectLst/>
                          <a:latin typeface="微软雅黑" panose="020B0503020204020204" charset="-122"/>
                          <a:ea typeface="微软雅黑" panose="020B0503020204020204" charset="-122"/>
                          <a:cs typeface="微软雅黑" panose="020B0503020204020204" charset="-122"/>
                        </a:rPr>
                        <a:t>Screw thread with M6</a:t>
                      </a:r>
                      <a:endParaRPr sz="80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4N·m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微软雅黑" panose="020B0503020204020204" charset="-122"/>
                          <a:ea typeface="微软雅黑" panose="020B0503020204020204" charset="-122"/>
                        </a:rPr>
                        <a:t>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Headlamp bracket and head cover bracket connection bolt (rubber)</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zh-CN" alt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Rubber bolt </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M6X12 nut </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M6X10</a:t>
                      </a:r>
                      <a:endParaRPr lang="en-US" altLang="zh-CN"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8N·m </a:t>
                      </a:r>
                      <a:endParaRPr 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Frame and air filter housing connection bolt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zh-CN" alt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Rubber bolt </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M6X12 nut </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M6X10</a:t>
                      </a:r>
                      <a:endParaRPr lang="en-US" altLang="zh-CN"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8N·m </a:t>
                      </a:r>
                      <a:endParaRPr 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The left and right sides of the front fuel tank are connected to the underframe nut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zh-CN" alt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Rubber bolt </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M8X20 nut </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M8</a:t>
                      </a:r>
                      <a:endParaRPr lang="en-US" altLang="zh-CN"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22N·m </a:t>
                      </a:r>
                      <a:endParaRPr 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Guide sprocket self-locking nut and guide sprocket connecting bolt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zh-CN" alt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self-locking nut，</a:t>
                      </a: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M8X1.25</a:t>
                      </a:r>
                      <a:endParaRPr 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22N·m </a:t>
                      </a:r>
                      <a:endParaRPr 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Connection bolts under front fuel tank to frame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Inside M8, outside M16*1*11, length 35.5mm</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rPr>
                        <a:t>22N·m </a:t>
                      </a:r>
                      <a:endParaRPr 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Tail trim piece with tank 2 mounting bolts</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Hex shaped Step Bolt M8X15 Step 5.5</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22N·m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Flat fork chain adjustment lock nut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M8</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22N·m </a:t>
                      </a:r>
                      <a:endParaRPr 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Clutch cable lower adjustment nut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M8</a:t>
                      </a:r>
                      <a:endParaRPr 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8N·m </a:t>
                      </a:r>
                      <a:endParaRPr 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Muffler collar</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M8</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22N·m </a:t>
                      </a:r>
                      <a:endParaRPr 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Oil cooler overoiling bolt installation</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M10/</a:t>
                      </a:r>
                      <a:r>
                        <a:rPr lang="zh-CN" alt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copper packing</a:t>
                      </a:r>
                      <a:endParaRPr lang="zh-CN" alt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25N·m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Brake arm bolt to frame connection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M8 x 16 Step 18.2 Hex Socket Step Bolts</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22N·m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Threading glue</a:t>
                      </a:r>
                      <a:r>
                        <a:rPr lang="en-US" altLang="zh-CN"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 </a:t>
                      </a: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A cap nut for connecting the front muffler segment to the engine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M8X1.25X14</a:t>
                      </a:r>
                      <a:endParaRPr 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22N·m </a:t>
                      </a:r>
                      <a:endParaRPr 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Front tank mounting bracket bolts left and right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M8X10</a:t>
                      </a:r>
                      <a:endParaRPr 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15N·m </a:t>
                      </a:r>
                      <a:endParaRPr 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Rear tank mounting bolts</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M8X11 </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stepping </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25</a:t>
                      </a: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mm </a:t>
                      </a:r>
                      <a:endParaRPr 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22N·m </a:t>
                      </a:r>
                      <a:endParaRPr 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The front engine suspension is bolted to the frame</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M8x115</a:t>
                      </a:r>
                      <a:endParaRPr 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26N·m </a:t>
                      </a:r>
                      <a:endParaRPr 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Engine suspension with frame connection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M8x16</a:t>
                      </a:r>
                      <a:endParaRPr 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36N·m </a:t>
                      </a:r>
                      <a:endParaRPr 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Mounting point on front tank with frame connection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M8X20</a:t>
                      </a:r>
                      <a:endParaRPr 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22N·m </a:t>
                      </a:r>
                      <a:endParaRPr 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Front bottom reduction barrel locking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M8x25</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22N·m </a:t>
                      </a:r>
                      <a:endParaRPr 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Bolts are connected to rear oil tank in rear block</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M8X25</a:t>
                      </a:r>
                      <a:endParaRPr lang="en-US" sz="800" b="0" i="0" u="none" strike="noStrike">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22N·m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28" marR="6228" marT="622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object 13"/>
          <p:cNvSpPr txBox="1"/>
          <p:nvPr>
            <p:custDataLst>
              <p:tags r:id="rId3"/>
            </p:custDataLst>
          </p:nvPr>
        </p:nvSpPr>
        <p:spPr>
          <a:xfrm>
            <a:off x="614426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130505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p/>
        </p:txBody>
      </p:sp>
      <p:sp>
        <p:nvSpPr>
          <p:cNvPr id="5" name="object 5"/>
          <p:cNvSpPr/>
          <p:nvPr/>
        </p:nvSpPr>
        <p:spPr>
          <a:xfrm>
            <a:off x="712596" y="8071485"/>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7" name="文本框 6"/>
          <p:cNvSpPr txBox="1"/>
          <p:nvPr/>
        </p:nvSpPr>
        <p:spPr>
          <a:xfrm>
            <a:off x="721360" y="8788400"/>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23</a:t>
            </a:r>
            <a:endParaRPr lang="en-US" altLang="zh-CN" sz="1000">
              <a:solidFill>
                <a:schemeClr val="bg1"/>
              </a:solidFill>
              <a:latin typeface="黑体" panose="02010609060101010101" charset="-122"/>
              <a:ea typeface="黑体" panose="02010609060101010101" charset="-122"/>
            </a:endParaRPr>
          </a:p>
        </p:txBody>
      </p:sp>
      <p:pic>
        <p:nvPicPr>
          <p:cNvPr id="8" name="图片 7" descr="图片4"/>
          <p:cNvPicPr>
            <a:picLocks noChangeAspect="1"/>
          </p:cNvPicPr>
          <p:nvPr/>
        </p:nvPicPr>
        <p:blipFill>
          <a:blip r:embed="rId1"/>
          <a:stretch>
            <a:fillRect/>
          </a:stretch>
        </p:blipFill>
        <p:spPr>
          <a:xfrm>
            <a:off x="1457960" y="1448435"/>
            <a:ext cx="1134110" cy="176530"/>
          </a:xfrm>
          <a:prstGeom prst="rect">
            <a:avLst/>
          </a:prstGeom>
        </p:spPr>
      </p:pic>
      <p:graphicFrame>
        <p:nvGraphicFramePr>
          <p:cNvPr id="3" name="表格 2"/>
          <p:cNvGraphicFramePr/>
          <p:nvPr>
            <p:custDataLst>
              <p:tags r:id="rId2"/>
            </p:custDataLst>
          </p:nvPr>
        </p:nvGraphicFramePr>
        <p:xfrm>
          <a:off x="1453515" y="2060575"/>
          <a:ext cx="4647565" cy="4922520"/>
        </p:xfrm>
        <a:graphic>
          <a:graphicData uri="http://schemas.openxmlformats.org/drawingml/2006/table">
            <a:tbl>
              <a:tblPr firstRow="1" bandRow="1">
                <a:tableStyleId>{5940675A-B579-460E-94D1-54222C63F5DA}</a:tableStyleId>
              </a:tblPr>
              <a:tblGrid>
                <a:gridCol w="1663700"/>
                <a:gridCol w="1565910"/>
                <a:gridCol w="741680"/>
                <a:gridCol w="676275"/>
              </a:tblGrid>
              <a:tr h="212725">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Installation area</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Specification</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Torsion</a:t>
                      </a:r>
                      <a:r>
                        <a:rPr lang="en-US" altLang="zh-CN" sz="800" b="1">
                          <a:latin typeface="微软雅黑" panose="020B0503020204020204" charset="-122"/>
                          <a:ea typeface="微软雅黑" panose="020B0503020204020204" charset="-122"/>
                          <a:cs typeface="宋体" panose="02010600030101010101" pitchFamily="2" charset="-122"/>
                        </a:rPr>
                        <a:t> N.m</a:t>
                      </a:r>
                      <a:endParaRPr lang="en-US" altLang="zh-CN"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Note</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Front tank side mounting point with frame connection bolt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M8X30</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22N·m </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Upper connecting plate and damping fastening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M8x35</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22N·m </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Front brake caliper with bottom barrel bracket connection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M8x35</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32N·m </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altLang="zh-CN"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a:t>
                      </a:r>
                      <a:r>
                        <a:rPr lang="zh-CN" alt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Threading glue</a:t>
                      </a:r>
                      <a:r>
                        <a:rPr lang="en-US" altLang="zh-CN"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a:t>
                      </a: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Muffler middle section and frame connection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M8X35</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22N·m </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Lower connecting plate with damping fastening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M8x40</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22N·m </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Muffler rear section and bracket connection bolt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M8X45</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22N·m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Hand windscreen bracket left and right handlebar connection bolts</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M8X45</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22N·m </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Fasten the upper and lower bracket bolts in the direction</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M8x50</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22N·m </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Head cover bracket and frame connection bolt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M8x50</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22N·m </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Connecting bolt between guide sprocket and U-shaped shake frame</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sz="800" u="none" strike="noStrike">
                          <a:solidFill>
                            <a:schemeClr val="tx1"/>
                          </a:solidFill>
                          <a:effectLst/>
                          <a:latin typeface="微软雅黑" panose="020B0503020204020204" charset="-122"/>
                          <a:ea typeface="微软雅黑" panose="020B0503020204020204" charset="-122"/>
                          <a:cs typeface="微软雅黑" panose="020B0503020204020204" charset="-122"/>
                        </a:rPr>
                        <a:t>Inner hole M10, length 61,</a:t>
                      </a:r>
                      <a:endParaRPr sz="80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60N·m </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Triangle shake frame and rear reducer lower connection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M10 x 45 flat head bolt Shaped bolt Ducro</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60N·m </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Front engine suspension with engine connection bolts</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M10x1.25x115</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54N·m </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b="0" i="0" u="none" strike="noStrike" dirty="0">
                          <a:solidFill>
                            <a:schemeClr val="tx1"/>
                          </a:solidFill>
                          <a:effectLst/>
                          <a:latin typeface="微软雅黑" panose="020B0503020204020204" charset="-122"/>
                          <a:ea typeface="微软雅黑" panose="020B0503020204020204" charset="-122"/>
                        </a:rPr>
                        <a:t>Lower engine rear suspension with frame connection bolts</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72000"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M10x1.25x130</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54N·m </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U-shaped shaking frame and frame connection bolt</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M10x1.25x130</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60N·m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Lower engine front suspension with frame connection bolts</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M10x1.25x145</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54N·m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Brake tubing to front brake caliper connection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M10x1.25x22</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30N·m </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The brake tubing is bolted to the front brake upper pump</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M10x1.25x22</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22N·m </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Brake tubing and rear brake pump, caliper connection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M10X1.25x22</a:t>
                      </a:r>
                      <a:endParaRPr lang="en-US" sz="800" b="0" i="0" u="none" strike="noStrike">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22N·m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1" marR="6241" marT="6241"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object 13"/>
          <p:cNvSpPr txBox="1"/>
          <p:nvPr>
            <p:custDataLst>
              <p:tags r:id="rId3"/>
            </p:custDataLst>
          </p:nvPr>
        </p:nvSpPr>
        <p:spPr>
          <a:xfrm>
            <a:off x="57277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object 2"/>
          <p:cNvSpPr/>
          <p:nvPr/>
        </p:nvSpPr>
        <p:spPr>
          <a:xfrm>
            <a:off x="133045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p/>
        </p:txBody>
      </p:sp>
      <p:sp>
        <p:nvSpPr>
          <p:cNvPr id="10" name="object 5"/>
          <p:cNvSpPr/>
          <p:nvPr/>
        </p:nvSpPr>
        <p:spPr>
          <a:xfrm>
            <a:off x="6261226" y="8065135"/>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2" name="文本框 11"/>
          <p:cNvSpPr txBox="1"/>
          <p:nvPr/>
        </p:nvSpPr>
        <p:spPr>
          <a:xfrm>
            <a:off x="6269990" y="8782050"/>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24</a:t>
            </a:r>
            <a:endParaRPr lang="en-US" altLang="zh-CN" sz="1000">
              <a:solidFill>
                <a:schemeClr val="bg1"/>
              </a:solidFill>
              <a:latin typeface="黑体" panose="02010609060101010101" charset="-122"/>
              <a:ea typeface="黑体" panose="02010609060101010101" charset="-122"/>
            </a:endParaRPr>
          </a:p>
        </p:txBody>
      </p:sp>
      <p:pic>
        <p:nvPicPr>
          <p:cNvPr id="13" name="图片 12" descr="图片4"/>
          <p:cNvPicPr>
            <a:picLocks noChangeAspect="1"/>
          </p:cNvPicPr>
          <p:nvPr/>
        </p:nvPicPr>
        <p:blipFill>
          <a:blip r:embed="rId1"/>
          <a:stretch>
            <a:fillRect/>
          </a:stretch>
        </p:blipFill>
        <p:spPr>
          <a:xfrm>
            <a:off x="4871720" y="1448435"/>
            <a:ext cx="1134110" cy="176530"/>
          </a:xfrm>
          <a:prstGeom prst="rect">
            <a:avLst/>
          </a:prstGeom>
        </p:spPr>
      </p:pic>
      <p:graphicFrame>
        <p:nvGraphicFramePr>
          <p:cNvPr id="3" name="表格 2"/>
          <p:cNvGraphicFramePr/>
          <p:nvPr>
            <p:custDataLst>
              <p:tags r:id="rId2"/>
            </p:custDataLst>
          </p:nvPr>
        </p:nvGraphicFramePr>
        <p:xfrm>
          <a:off x="1453515" y="2060575"/>
          <a:ext cx="4679315" cy="4606290"/>
        </p:xfrm>
        <a:graphic>
          <a:graphicData uri="http://schemas.openxmlformats.org/drawingml/2006/table">
            <a:tbl>
              <a:tblPr firstRow="1" bandRow="1">
                <a:tableStyleId>{5940675A-B579-460E-94D1-54222C63F5DA}</a:tableStyleId>
              </a:tblPr>
              <a:tblGrid>
                <a:gridCol w="1663700"/>
                <a:gridCol w="1654810"/>
                <a:gridCol w="697230"/>
                <a:gridCol w="663575"/>
              </a:tblGrid>
              <a:tr h="212725">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Installation area</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Specification</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Torsion</a:t>
                      </a:r>
                      <a:r>
                        <a:rPr lang="en-US" altLang="zh-CN" sz="800" b="1">
                          <a:latin typeface="微软雅黑" panose="020B0503020204020204" charset="-122"/>
                          <a:ea typeface="微软雅黑" panose="020B0503020204020204" charset="-122"/>
                          <a:cs typeface="宋体" panose="02010600030101010101" pitchFamily="2" charset="-122"/>
                        </a:rPr>
                        <a:t> N.m</a:t>
                      </a:r>
                      <a:endParaRPr lang="en-US" altLang="zh-CN"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Note</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Brake tubing and rear brake upper pump connection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M10X1.25x22</a:t>
                      </a:r>
                      <a:endParaRPr lang="en-US" sz="800" b="0" i="0" u="none" strike="noStrike">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22N·m </a:t>
                      </a:r>
                      <a:endParaRPr lang="en-US" sz="800" b="0" i="0" u="none" strike="noStrike">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Engine sprocket fastening nut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M10X22</a:t>
                      </a:r>
                      <a:endParaRPr lang="en-US" sz="800" b="0" i="0" u="none" strike="noStrike">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45N·m </a:t>
                      </a:r>
                      <a:endParaRPr lang="en-US" sz="800" b="0" i="0" u="none" strike="noStrike">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Engine suspension with engine connection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M10x30x1.25</a:t>
                      </a:r>
                      <a:endParaRPr lang="en-US" sz="800" b="0" i="0" u="none" strike="noStrike">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54N·m </a:t>
                      </a:r>
                      <a:endParaRPr lang="en-US" sz="800" b="0" i="0" u="none" strike="noStrike">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Direction handle lower holder connection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M10x35</a:t>
                      </a:r>
                      <a:endParaRPr lang="en-US" sz="800" b="0" i="0" u="none" strike="noStrike">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34N·m </a:t>
                      </a:r>
                      <a:endParaRPr lang="en-US" sz="800" b="0" i="0" u="none" strike="noStrike">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Side bracket and frame connection special bolt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M10x42.3 </a:t>
                      </a:r>
                      <a:endParaRPr lang="en-US" sz="800" b="0" i="0" u="none" strike="noStrike">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First 10N·m, then loosen 1/3 turn, clamping bolt and nut 60N·m</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b"/>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Connecting bolt to frame above rear shock absorption</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M10x52</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44N·m </a:t>
                      </a:r>
                      <a:endParaRPr lang="en-US" sz="800" b="0" i="0" u="none" strike="noStrike">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sz="800" u="none" strike="noStrike">
                          <a:solidFill>
                            <a:schemeClr val="tx1"/>
                          </a:solidFill>
                          <a:effectLst/>
                          <a:latin typeface="微软雅黑" panose="020B0503020204020204" charset="-122"/>
                          <a:ea typeface="微软雅黑" panose="020B0503020204020204" charset="-122"/>
                          <a:cs typeface="微软雅黑" panose="020B0503020204020204" charset="-122"/>
                        </a:rPr>
                        <a:t>U-shaped shaking frame and triangle shaking frame connection bolt</a:t>
                      </a:r>
                      <a:endParaRPr sz="80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altLang="zh-CN"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M12X105 </a:t>
                      </a:r>
                      <a:r>
                        <a:rPr lang="zh-CN" alt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Flat head bolt shaped bolt</a:t>
                      </a:r>
                      <a:r>
                        <a:rPr lang="zh-CN" alt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 </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60N·m </a:t>
                      </a:r>
                      <a:endParaRPr lang="en-US" sz="800" b="0" i="0" u="none" strike="noStrike">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marR="0" lvl="0" indent="0" algn="ctr" defTabSz="716915" rtl="0" eaLnBrk="1" fontAlgn="ctr" latinLnBrk="0" hangingPunct="1">
                        <a:lnSpc>
                          <a:spcPct val="100000"/>
                        </a:lnSpc>
                        <a:spcBef>
                          <a:spcPts val="0"/>
                        </a:spcBef>
                        <a:spcAft>
                          <a:spcPts val="0"/>
                        </a:spcAft>
                        <a:buClrTx/>
                        <a:buSzTx/>
                        <a:buFontTx/>
                        <a:buNone/>
                        <a:defRPr/>
                      </a:pPr>
                      <a:r>
                        <a:rPr lang="en-US" altLang="zh-CN"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r>
                        <a:rPr lang="zh-CN" alt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　</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Connecting bolt between flat fork and triangular rocking frame</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altLang="zh-CN"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M12X85 </a:t>
                      </a:r>
                      <a:r>
                        <a:rPr lang="zh-CN" alt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Flat head bolt shaped bolt</a:t>
                      </a:r>
                      <a:endParaRPr lang="zh-CN" alt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60N·m </a:t>
                      </a:r>
                      <a:endParaRPr lang="en-US" sz="800" b="0" i="0" u="none" strike="noStrike">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marR="0" lvl="0" indent="0" algn="ctr" defTabSz="716915" rtl="0" eaLnBrk="1" fontAlgn="ctr" latinLnBrk="0" hangingPunct="1">
                        <a:lnSpc>
                          <a:spcPct val="100000"/>
                        </a:lnSpc>
                        <a:spcBef>
                          <a:spcPts val="0"/>
                        </a:spcBef>
                        <a:spcAft>
                          <a:spcPts val="0"/>
                        </a:spcAft>
                        <a:buClrTx/>
                        <a:buSzTx/>
                        <a:buFontTx/>
                        <a:buNone/>
                        <a:defRPr/>
                      </a:pPr>
                      <a:r>
                        <a:rPr lang="en-US" altLang="zh-CN"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r>
                        <a:rPr lang="zh-CN" alt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　</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Upper coupling plate and direction column fastening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M14x1.5x30</a:t>
                      </a:r>
                      <a:endParaRPr lang="en-US" sz="800" b="0" i="0" u="none" strike="noStrike">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80N·m </a:t>
                      </a:r>
                      <a:endParaRPr lang="en-US" sz="800" b="0" i="0" u="none" strike="noStrike">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zh-CN" altLang="en-US" sz="800" u="none" strike="noStrike" dirty="0">
                          <a:solidFill>
                            <a:schemeClr val="tx1"/>
                          </a:solidFill>
                          <a:effectLst/>
                          <a:latin typeface="微软雅黑" panose="020B0503020204020204" charset="-122"/>
                          <a:ea typeface="微软雅黑" panose="020B0503020204020204" charset="-122"/>
                        </a:rPr>
                        <a:t>（Thread</a:t>
                      </a:r>
                      <a:r>
                        <a:rPr lang="en-US" altLang="zh-CN" sz="800" u="none" strike="noStrike" dirty="0">
                          <a:solidFill>
                            <a:schemeClr val="tx1"/>
                          </a:solidFill>
                          <a:effectLst/>
                          <a:latin typeface="微软雅黑" panose="020B0503020204020204" charset="-122"/>
                          <a:ea typeface="微软雅黑" panose="020B0503020204020204" charset="-122"/>
                        </a:rPr>
                        <a:t> </a:t>
                      </a:r>
                      <a:r>
                        <a:rPr lang="zh-CN" altLang="en-US" sz="800" u="none" strike="noStrike" dirty="0">
                          <a:solidFill>
                            <a:schemeClr val="tx1"/>
                          </a:solidFill>
                          <a:effectLst/>
                          <a:latin typeface="微软雅黑" panose="020B0503020204020204" charset="-122"/>
                          <a:ea typeface="微软雅黑" panose="020B0503020204020204" charset="-122"/>
                        </a:rPr>
                        <a:t>oiling）</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The front oil tank is fitted with hexagonal nuts and connected to the frame</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M16X1，3mm</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 thickness</a:t>
                      </a:r>
                      <a:endPar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35N·m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Front axle lock nut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M16x1.5</a:t>
                      </a:r>
                      <a:endParaRPr lang="en-US" sz="800" b="0" i="0" u="none" strike="noStrike">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88N·m </a:t>
                      </a:r>
                      <a:endParaRPr lang="en-US" sz="800" b="0" i="0" u="none" strike="noStrike">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7810">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Flat fork shaft fastening nut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M16x1.5</a:t>
                      </a:r>
                      <a:endParaRPr lang="en-US" sz="800" b="0" i="0" u="none" strike="noStrike">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88N·m </a:t>
                      </a:r>
                      <a:endParaRPr lang="en-US" sz="800" b="0" i="0" u="none" strike="noStrike">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Oxygen sensor and muffler front section connection bolt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M18</a:t>
                      </a:r>
                      <a:endParaRPr lang="en-US" sz="800" b="0" i="0" u="none" strike="noStrike">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44N·m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dirty="0">
                          <a:solidFill>
                            <a:schemeClr val="tx1"/>
                          </a:solidFill>
                          <a:effectLst/>
                          <a:latin typeface="微软雅黑" panose="020B0503020204020204" charset="-122"/>
                          <a:ea typeface="微软雅黑" panose="020B0503020204020204" charset="-122"/>
                        </a:rPr>
                        <a:t>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Rear axle lock nut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M22X1.5</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128N·m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zh-CN" altLang="en-US" sz="800" u="none" strike="noStrike">
                          <a:solidFill>
                            <a:schemeClr val="tx1"/>
                          </a:solidFill>
                          <a:effectLst/>
                          <a:latin typeface="微软雅黑" panose="020B0503020204020204" charset="-122"/>
                          <a:ea typeface="微软雅黑" panose="020B0503020204020204" charset="-122"/>
                        </a:rPr>
                        <a:t>　</a:t>
                      </a:r>
                      <a:endParaRPr lang="zh-CN" altLang="en-US" sz="800" b="0" i="0" u="none" strike="noStrike">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The directional post locks the four-slot nut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M25x1</a:t>
                      </a:r>
                      <a:endParaRPr lang="en-US" sz="800" b="0" i="0" u="none" strike="noStrike">
                        <a:solidFill>
                          <a:schemeClr val="tx1"/>
                        </a:solidFill>
                        <a:effectLst/>
                        <a:latin typeface="微软雅黑" panose="020B0503020204020204" charset="-122"/>
                        <a:ea typeface="微软雅黑" panose="020B0503020204020204" charset="-122"/>
                      </a:endParaRPr>
                    </a:p>
                  </a:txBody>
                  <a:tcPr marL="7604"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pt-B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40N·m first, 10N·m loose, and then a quarter turn</a:t>
                      </a:r>
                      <a:endParaRPr lang="pt-B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7604" marT="7604"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b"/>
                      <a:r>
                        <a:rPr lang="zh-CN" altLang="en-US" sz="800" u="none" strike="noStrike" dirty="0">
                          <a:solidFill>
                            <a:schemeClr val="tx1"/>
                          </a:solidFill>
                          <a:effectLst/>
                          <a:latin typeface="微软雅黑" panose="020B0503020204020204" charset="-122"/>
                          <a:ea typeface="微软雅黑" panose="020B0503020204020204" charset="-122"/>
                        </a:rPr>
                        <a:t>　</a:t>
                      </a:r>
                      <a:endParaRPr lang="zh-CN" altLang="en-US" sz="800" b="0" i="0" u="none" strike="noStrike" dirty="0">
                        <a:solidFill>
                          <a:schemeClr val="tx1"/>
                        </a:solidFill>
                        <a:effectLst/>
                        <a:latin typeface="微软雅黑" panose="020B0503020204020204" charset="-122"/>
                        <a:ea typeface="微软雅黑" panose="020B0503020204020204" charset="-122"/>
                      </a:endParaRPr>
                    </a:p>
                  </a:txBody>
                  <a:tcPr marL="7604" marR="7604" marT="7604" marB="0" anchor="b">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object 13"/>
          <p:cNvSpPr txBox="1"/>
          <p:nvPr>
            <p:custDataLst>
              <p:tags r:id="rId3"/>
            </p:custDataLst>
          </p:nvPr>
        </p:nvSpPr>
        <p:spPr>
          <a:xfrm>
            <a:off x="614426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object 2"/>
          <p:cNvSpPr/>
          <p:nvPr/>
        </p:nvSpPr>
        <p:spPr>
          <a:xfrm>
            <a:off x="130505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p/>
        </p:txBody>
      </p:sp>
      <p:sp>
        <p:nvSpPr>
          <p:cNvPr id="5" name="object 5"/>
          <p:cNvSpPr/>
          <p:nvPr/>
        </p:nvSpPr>
        <p:spPr>
          <a:xfrm>
            <a:off x="712596" y="8071485"/>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7" name="文本框 6"/>
          <p:cNvSpPr txBox="1"/>
          <p:nvPr/>
        </p:nvSpPr>
        <p:spPr>
          <a:xfrm>
            <a:off x="721360" y="8788400"/>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25</a:t>
            </a:r>
            <a:endParaRPr lang="en-US" altLang="zh-CN" sz="1000">
              <a:solidFill>
                <a:schemeClr val="bg1"/>
              </a:solidFill>
              <a:latin typeface="黑体" panose="02010609060101010101" charset="-122"/>
              <a:ea typeface="黑体" panose="02010609060101010101" charset="-122"/>
            </a:endParaRPr>
          </a:p>
        </p:txBody>
      </p:sp>
      <p:pic>
        <p:nvPicPr>
          <p:cNvPr id="8" name="图片 7" descr="图片4"/>
          <p:cNvPicPr>
            <a:picLocks noChangeAspect="1"/>
          </p:cNvPicPr>
          <p:nvPr/>
        </p:nvPicPr>
        <p:blipFill>
          <a:blip r:embed="rId1"/>
          <a:stretch>
            <a:fillRect/>
          </a:stretch>
        </p:blipFill>
        <p:spPr>
          <a:xfrm>
            <a:off x="1457960" y="1457960"/>
            <a:ext cx="1134110" cy="176530"/>
          </a:xfrm>
          <a:prstGeom prst="rect">
            <a:avLst/>
          </a:prstGeom>
        </p:spPr>
      </p:pic>
      <p:graphicFrame>
        <p:nvGraphicFramePr>
          <p:cNvPr id="3" name="表格 2"/>
          <p:cNvGraphicFramePr/>
          <p:nvPr>
            <p:custDataLst>
              <p:tags r:id="rId2"/>
            </p:custDataLst>
          </p:nvPr>
        </p:nvGraphicFramePr>
        <p:xfrm>
          <a:off x="1453515" y="2060575"/>
          <a:ext cx="4514215" cy="6594475"/>
        </p:xfrm>
        <a:graphic>
          <a:graphicData uri="http://schemas.openxmlformats.org/drawingml/2006/table">
            <a:tbl>
              <a:tblPr firstRow="1" bandRow="1">
                <a:tableStyleId>{5940675A-B579-460E-94D1-54222C63F5DA}</a:tableStyleId>
              </a:tblPr>
              <a:tblGrid>
                <a:gridCol w="1663700"/>
                <a:gridCol w="1654810"/>
                <a:gridCol w="697230"/>
                <a:gridCol w="498475"/>
              </a:tblGrid>
              <a:tr h="212725">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Installation area</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Specification</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Torsion</a:t>
                      </a:r>
                      <a:r>
                        <a:rPr lang="en-US" altLang="zh-CN" sz="800" b="1">
                          <a:latin typeface="微软雅黑" panose="020B0503020204020204" charset="-122"/>
                          <a:ea typeface="微软雅黑" panose="020B0503020204020204" charset="-122"/>
                          <a:cs typeface="宋体" panose="02010600030101010101" pitchFamily="2" charset="-122"/>
                        </a:rPr>
                        <a:t> N.m</a:t>
                      </a:r>
                      <a:endParaRPr lang="en-US" altLang="zh-CN"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800" b="1">
                          <a:latin typeface="微软雅黑" panose="020B0503020204020204" charset="-122"/>
                          <a:ea typeface="微软雅黑" panose="020B0503020204020204" charset="-122"/>
                          <a:cs typeface="宋体" panose="02010600030101010101" pitchFamily="2" charset="-122"/>
                        </a:rPr>
                        <a:t>Note</a:t>
                      </a:r>
                      <a:endParaRPr lang="en-US" altLang="en-US" sz="800" b="1">
                        <a:latin typeface="微软雅黑" panose="020B0503020204020204" charset="-122"/>
                        <a:ea typeface="微软雅黑" panose="020B0503020204020204" charset="-122"/>
                        <a:cs typeface="宋体" panose="02010600030101010101" pitchFamily="2" charset="-122"/>
                      </a:endParaRPr>
                    </a:p>
                  </a:txBody>
                  <a:tcPr marL="0" marR="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dirty="0">
                          <a:solidFill>
                            <a:schemeClr val="tx1"/>
                          </a:solidFill>
                          <a:effectLst/>
                          <a:latin typeface="微软雅黑" panose="020B0503020204020204" charset="-122"/>
                          <a:ea typeface="微软雅黑" panose="020B0503020204020204" charset="-122"/>
                        </a:rPr>
                        <a:t>Headlamp bracket press plate mounting bolt</a:t>
                      </a:r>
                      <a:endParaRPr lang="zh-CN" altLang="en-US" sz="800" u="none" strike="noStrike" dirty="0">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M5X12</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4N·m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Headlight and headlight bracket mounting bolts</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M5X12</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5N·m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sz="800" u="none" strike="noStrike">
                          <a:solidFill>
                            <a:schemeClr val="tx1"/>
                          </a:solidFill>
                          <a:effectLst/>
                          <a:latin typeface="微软雅黑" panose="020B0503020204020204" charset="-122"/>
                          <a:ea typeface="微软雅黑" panose="020B0503020204020204" charset="-122"/>
                          <a:cs typeface="微软雅黑" panose="020B0503020204020204" charset="-122"/>
                        </a:rPr>
                        <a:t>ECU to rear tank connection bolt</a:t>
                      </a:r>
                      <a:endParaRPr sz="80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M5X12</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4N·m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Radiator grille with radiator connection bolt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M5X12</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5N·m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rPr>
                        <a:t>Rear tail cover with fuel tank 1 Mounting screws</a:t>
                      </a:r>
                      <a:endParaRPr sz="800" u="none" strike="noStrike" dirty="0">
                        <a:solidFill>
                          <a:schemeClr val="tx1"/>
                        </a:solidFill>
                        <a:effectLst/>
                        <a:latin typeface="微软雅黑" panose="020B0503020204020204" charset="-122"/>
                        <a:ea typeface="微软雅黑" panose="020B0503020204020204" charset="-122"/>
                        <a:cs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M5X13,</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stepping </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8</a:t>
                      </a: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X3.5</a:t>
                      </a:r>
                      <a:endParaRPr 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5N·m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Connecting screw between side guard plate and windshield glass</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M5X13,</a:t>
                      </a:r>
                      <a:r>
                        <a:rPr lang="en-US" altLang="zh-CN" sz="800">
                          <a:effectLst/>
                          <a:latin typeface="微软雅黑" panose="020B0503020204020204" charset="-122"/>
                          <a:ea typeface="微软雅黑" panose="020B0503020204020204" charset="-122"/>
                          <a:cs typeface="微软雅黑" panose="020B0503020204020204" charset="-122"/>
                          <a:sym typeface="+mn-ea"/>
                        </a:rPr>
                        <a:t>stepping </a:t>
                      </a:r>
                      <a:r>
                        <a:rPr lang="en-US" altLang="zh-CN" sz="800" u="none" strike="noStrike">
                          <a:solidFill>
                            <a:schemeClr val="tx1"/>
                          </a:solidFill>
                          <a:effectLst/>
                          <a:latin typeface="微软雅黑" panose="020B0503020204020204" charset="-122"/>
                          <a:ea typeface="微软雅黑" panose="020B0503020204020204" charset="-122"/>
                          <a:cs typeface="微软雅黑" panose="020B0503020204020204" charset="-122"/>
                        </a:rPr>
                        <a:t>8</a:t>
                      </a: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X3.5</a:t>
                      </a:r>
                      <a:endParaRPr 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dirty="0">
                          <a:solidFill>
                            <a:schemeClr val="tx1"/>
                          </a:solidFill>
                          <a:effectLst/>
                          <a:latin typeface="微软雅黑" panose="020B0503020204020204" charset="-122"/>
                          <a:ea typeface="微软雅黑" panose="020B0503020204020204" charset="-122"/>
                        </a:rPr>
                        <a:t>4N·m </a:t>
                      </a:r>
                      <a:endParaRPr lang="en-US" sz="800" b="0" i="0" u="none" strike="noStrike" dirty="0">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725">
                <a:tc>
                  <a:txBody>
                    <a:bodyPr/>
                    <a:p>
                      <a:pPr algn="l" rtl="0" fontAlgn="ctr"/>
                      <a:r>
                        <a:rPr lang="zh-CN" altLang="en-US" sz="800" u="none" strike="noStrike">
                          <a:solidFill>
                            <a:schemeClr val="tx1"/>
                          </a:solidFill>
                          <a:effectLst/>
                          <a:latin typeface="微软雅黑" panose="020B0503020204020204" charset="-122"/>
                          <a:ea typeface="微软雅黑" panose="020B0503020204020204" charset="-122"/>
                        </a:rPr>
                        <a:t>Roll sensor and electrical mounting bracket connection bolt</a:t>
                      </a:r>
                      <a:endParaRPr lang="zh-CN" altLang="en-US" sz="800" u="none" strike="noStrike">
                        <a:solidFill>
                          <a:schemeClr val="tx1"/>
                        </a:solidFill>
                        <a:effectLst/>
                        <a:latin typeface="微软雅黑" panose="020B0503020204020204" charset="-122"/>
                        <a:ea typeface="微软雅黑" panose="020B0503020204020204" charset="-122"/>
                      </a:endParaRPr>
                    </a:p>
                  </a:txBody>
                  <a:tcPr marL="72000"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M5X16</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rtl="0" fontAlgn="ctr"/>
                      <a:r>
                        <a:rPr lang="en-US" sz="800" u="none" strike="noStrike">
                          <a:solidFill>
                            <a:schemeClr val="tx1"/>
                          </a:solidFill>
                          <a:effectLst/>
                          <a:latin typeface="微软雅黑" panose="020B0503020204020204" charset="-122"/>
                          <a:ea typeface="微软雅黑" panose="020B0503020204020204" charset="-122"/>
                        </a:rPr>
                        <a:t>4N·m </a:t>
                      </a:r>
                      <a:endParaRPr lang="en-US" sz="800" b="0" i="0" u="none" strike="noStrike">
                        <a:solidFill>
                          <a:schemeClr val="tx1"/>
                        </a:solidFill>
                        <a:effectLst/>
                        <a:latin typeface="微软雅黑" panose="020B0503020204020204" charset="-122"/>
                        <a:ea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fontAlgn="ctr"/>
                      <a:r>
                        <a:rPr lang="en-US" sz="800" u="none" strike="noStrike">
                          <a:solidFill>
                            <a:schemeClr val="tx1"/>
                          </a:solidFill>
                          <a:effectLst/>
                          <a:latin typeface="微软雅黑" panose="020B0503020204020204" charset="-122"/>
                          <a:ea typeface="微软雅黑" panose="020B0503020204020204" charset="-122"/>
                          <a:cs typeface="微软雅黑" panose="020B0503020204020204" charset="-122"/>
                        </a:rPr>
                        <a:t>TC4 titanium alloy</a:t>
                      </a:r>
                      <a:endParaRPr lang="zh-CN" altLang="en-US" sz="800" b="0" i="0" u="none" strike="noStrike">
                        <a:solidFill>
                          <a:schemeClr val="tx1"/>
                        </a:solidFill>
                        <a:effectLst/>
                        <a:latin typeface="微软雅黑" panose="020B0503020204020204" charset="-122"/>
                        <a:ea typeface="微软雅黑" panose="020B0503020204020204" charset="-122"/>
                        <a:cs typeface="微软雅黑" panose="020B0503020204020204" charset="-122"/>
                      </a:endParaRPr>
                    </a:p>
                  </a:txBody>
                  <a:tcPr marL="6248" marR="6248" marT="6248"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object 13"/>
          <p:cNvSpPr txBox="1"/>
          <p:nvPr>
            <p:custDataLst>
              <p:tags r:id="rId3"/>
            </p:custDataLst>
          </p:nvPr>
        </p:nvSpPr>
        <p:spPr>
          <a:xfrm>
            <a:off x="57277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0505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lstStyle/>
          <a:p/>
        </p:txBody>
      </p:sp>
      <p:sp>
        <p:nvSpPr>
          <p:cNvPr id="15" name="object 15"/>
          <p:cNvSpPr txBox="1"/>
          <p:nvPr/>
        </p:nvSpPr>
        <p:spPr>
          <a:xfrm>
            <a:off x="1448435" y="1782445"/>
            <a:ext cx="4521200" cy="166370"/>
          </a:xfrm>
          <a:prstGeom prst="rect">
            <a:avLst/>
          </a:prstGeom>
        </p:spPr>
        <p:txBody>
          <a:bodyPr vert="horz" wrap="square" lIns="0" tIns="12700" rIns="0" bIns="0" rtlCol="0">
            <a:spAutoFit/>
          </a:bodyPr>
          <a:lstStyle/>
          <a:p>
            <a:pPr marL="12700" algn="ctr">
              <a:lnSpc>
                <a:spcPct val="100000"/>
              </a:lnSpc>
              <a:spcBef>
                <a:spcPts val="100"/>
              </a:spcBef>
            </a:pPr>
            <a:r>
              <a:rPr sz="1000" b="1" dirty="0">
                <a:latin typeface="微软雅黑" panose="020B0503020204020204" charset="-122"/>
                <a:ea typeface="微软雅黑" panose="020B0503020204020204" charset="-122"/>
                <a:cs typeface="微软雅黑" panose="020B0503020204020204" charset="-122"/>
              </a:rPr>
              <a:t>Lubrication and sealing point - Engine</a:t>
            </a:r>
            <a:r>
              <a:rPr lang="en-US" sz="1000" b="1" dirty="0">
                <a:latin typeface="微软雅黑" panose="020B0503020204020204" charset="-122"/>
                <a:ea typeface="微软雅黑" panose="020B0503020204020204" charset="-122"/>
                <a:cs typeface="微软雅黑" panose="020B0503020204020204" charset="-122"/>
              </a:rPr>
              <a:t> part</a:t>
            </a:r>
            <a:endParaRPr lang="en-US" sz="1000" b="1" dirty="0">
              <a:latin typeface="微软雅黑" panose="020B0503020204020204" charset="-122"/>
              <a:ea typeface="微软雅黑" panose="020B0503020204020204" charset="-122"/>
              <a:cs typeface="微软雅黑" panose="020B0503020204020204" charset="-122"/>
            </a:endParaRPr>
          </a:p>
        </p:txBody>
      </p:sp>
      <p:sp>
        <p:nvSpPr>
          <p:cNvPr id="16" name="object 16"/>
          <p:cNvSpPr/>
          <p:nvPr/>
        </p:nvSpPr>
        <p:spPr>
          <a:xfrm>
            <a:off x="1455928" y="2548763"/>
            <a:ext cx="1565275" cy="4584700"/>
          </a:xfrm>
          <a:custGeom>
            <a:avLst/>
            <a:gdLst/>
            <a:ahLst/>
            <a:cxnLst/>
            <a:rect l="l" t="t" r="r" b="b"/>
            <a:pathLst>
              <a:path w="1565275" h="4584700">
                <a:moveTo>
                  <a:pt x="0" y="4584700"/>
                </a:moveTo>
                <a:lnTo>
                  <a:pt x="1565148" y="4584700"/>
                </a:lnTo>
                <a:lnTo>
                  <a:pt x="1565148" y="0"/>
                </a:lnTo>
                <a:lnTo>
                  <a:pt x="0" y="0"/>
                </a:lnTo>
                <a:lnTo>
                  <a:pt x="0" y="4584700"/>
                </a:lnTo>
                <a:close/>
              </a:path>
            </a:pathLst>
          </a:custGeom>
          <a:solidFill>
            <a:srgbClr val="FFFFFF"/>
          </a:solidFill>
        </p:spPr>
        <p:txBody>
          <a:bodyPr wrap="square" lIns="0" tIns="0" rIns="0" bIns="0" rtlCol="0"/>
          <a:lstStyle/>
          <a:p/>
        </p:txBody>
      </p:sp>
      <p:sp>
        <p:nvSpPr>
          <p:cNvPr id="17" name="object 17"/>
          <p:cNvSpPr/>
          <p:nvPr/>
        </p:nvSpPr>
        <p:spPr>
          <a:xfrm>
            <a:off x="1455928" y="2205863"/>
            <a:ext cx="1074420" cy="342900"/>
          </a:xfrm>
          <a:custGeom>
            <a:avLst/>
            <a:gdLst/>
            <a:ahLst/>
            <a:cxnLst/>
            <a:rect l="l" t="t" r="r" b="b"/>
            <a:pathLst>
              <a:path w="1074420" h="342900">
                <a:moveTo>
                  <a:pt x="0" y="342900"/>
                </a:moveTo>
                <a:lnTo>
                  <a:pt x="1074419" y="342900"/>
                </a:lnTo>
                <a:lnTo>
                  <a:pt x="1074419" y="0"/>
                </a:lnTo>
                <a:lnTo>
                  <a:pt x="0" y="0"/>
                </a:lnTo>
                <a:lnTo>
                  <a:pt x="0" y="342900"/>
                </a:lnTo>
                <a:close/>
              </a:path>
            </a:pathLst>
          </a:custGeom>
          <a:solidFill>
            <a:srgbClr val="FFFFFF"/>
          </a:solidFill>
        </p:spPr>
        <p:txBody>
          <a:bodyPr wrap="square" lIns="0" tIns="0" rIns="0" bIns="0" rtlCol="0"/>
          <a:lstStyle/>
          <a:p/>
        </p:txBody>
      </p:sp>
      <p:sp>
        <p:nvSpPr>
          <p:cNvPr id="18" name="object 18"/>
          <p:cNvSpPr/>
          <p:nvPr/>
        </p:nvSpPr>
        <p:spPr>
          <a:xfrm>
            <a:off x="1455928" y="2028063"/>
            <a:ext cx="1565275" cy="177800"/>
          </a:xfrm>
          <a:custGeom>
            <a:avLst/>
            <a:gdLst/>
            <a:ahLst/>
            <a:cxnLst/>
            <a:rect l="l" t="t" r="r" b="b"/>
            <a:pathLst>
              <a:path w="1565275" h="177800">
                <a:moveTo>
                  <a:pt x="0" y="177800"/>
                </a:moveTo>
                <a:lnTo>
                  <a:pt x="1565148" y="177800"/>
                </a:lnTo>
                <a:lnTo>
                  <a:pt x="1565148" y="0"/>
                </a:lnTo>
                <a:lnTo>
                  <a:pt x="0" y="0"/>
                </a:lnTo>
                <a:lnTo>
                  <a:pt x="0" y="177800"/>
                </a:lnTo>
                <a:close/>
              </a:path>
            </a:pathLst>
          </a:custGeom>
          <a:solidFill>
            <a:srgbClr val="FFFFFF"/>
          </a:solidFill>
        </p:spPr>
        <p:txBody>
          <a:bodyPr wrap="square" lIns="0" tIns="0" rIns="0" bIns="0" rtlCol="0"/>
          <a:lstStyle/>
          <a:p/>
        </p:txBody>
      </p:sp>
      <p:sp>
        <p:nvSpPr>
          <p:cNvPr id="19" name="object 19"/>
          <p:cNvSpPr/>
          <p:nvPr/>
        </p:nvSpPr>
        <p:spPr>
          <a:xfrm>
            <a:off x="3021075" y="2028444"/>
            <a:ext cx="1828800" cy="5105400"/>
          </a:xfrm>
          <a:custGeom>
            <a:avLst/>
            <a:gdLst/>
            <a:ahLst/>
            <a:cxnLst/>
            <a:rect l="l" t="t" r="r" b="b"/>
            <a:pathLst>
              <a:path w="1828800" h="5105400">
                <a:moveTo>
                  <a:pt x="1828799" y="0"/>
                </a:moveTo>
                <a:lnTo>
                  <a:pt x="0" y="0"/>
                </a:lnTo>
                <a:lnTo>
                  <a:pt x="0" y="5105400"/>
                </a:lnTo>
                <a:lnTo>
                  <a:pt x="1828799" y="5105400"/>
                </a:lnTo>
                <a:lnTo>
                  <a:pt x="1828799" y="0"/>
                </a:lnTo>
                <a:close/>
              </a:path>
            </a:pathLst>
          </a:custGeom>
          <a:solidFill>
            <a:srgbClr val="FFFFFF"/>
          </a:solidFill>
        </p:spPr>
        <p:txBody>
          <a:bodyPr wrap="square" lIns="0" tIns="0" rIns="0" bIns="0" rtlCol="0"/>
          <a:lstStyle/>
          <a:p/>
        </p:txBody>
      </p:sp>
      <p:sp>
        <p:nvSpPr>
          <p:cNvPr id="20" name="object 20"/>
          <p:cNvSpPr/>
          <p:nvPr/>
        </p:nvSpPr>
        <p:spPr>
          <a:xfrm>
            <a:off x="4849875" y="2028444"/>
            <a:ext cx="1132840" cy="5105400"/>
          </a:xfrm>
          <a:custGeom>
            <a:avLst/>
            <a:gdLst/>
            <a:ahLst/>
            <a:cxnLst/>
            <a:rect l="l" t="t" r="r" b="b"/>
            <a:pathLst>
              <a:path w="1132839" h="5105400">
                <a:moveTo>
                  <a:pt x="1132332" y="0"/>
                </a:moveTo>
                <a:lnTo>
                  <a:pt x="0" y="0"/>
                </a:lnTo>
                <a:lnTo>
                  <a:pt x="0" y="5105400"/>
                </a:lnTo>
                <a:lnTo>
                  <a:pt x="1132332" y="5105400"/>
                </a:lnTo>
                <a:lnTo>
                  <a:pt x="1132332" y="0"/>
                </a:lnTo>
                <a:close/>
              </a:path>
            </a:pathLst>
          </a:custGeom>
          <a:solidFill>
            <a:srgbClr val="FFFFFF"/>
          </a:solidFill>
        </p:spPr>
        <p:txBody>
          <a:bodyPr wrap="square" lIns="0" tIns="0" rIns="0" bIns="0" rtlCol="0"/>
          <a:lstStyle/>
          <a:p/>
        </p:txBody>
      </p:sp>
      <p:sp>
        <p:nvSpPr>
          <p:cNvPr id="21" name="object 21"/>
          <p:cNvSpPr/>
          <p:nvPr/>
        </p:nvSpPr>
        <p:spPr>
          <a:xfrm>
            <a:off x="2530347" y="2206244"/>
            <a:ext cx="490855" cy="342900"/>
          </a:xfrm>
          <a:custGeom>
            <a:avLst/>
            <a:gdLst/>
            <a:ahLst/>
            <a:cxnLst/>
            <a:rect l="l" t="t" r="r" b="b"/>
            <a:pathLst>
              <a:path w="490855" h="342900">
                <a:moveTo>
                  <a:pt x="490728" y="0"/>
                </a:moveTo>
                <a:lnTo>
                  <a:pt x="0" y="0"/>
                </a:lnTo>
                <a:lnTo>
                  <a:pt x="0" y="342900"/>
                </a:lnTo>
                <a:lnTo>
                  <a:pt x="490728" y="342900"/>
                </a:lnTo>
                <a:lnTo>
                  <a:pt x="490728" y="0"/>
                </a:lnTo>
                <a:close/>
              </a:path>
            </a:pathLst>
          </a:custGeom>
          <a:solidFill>
            <a:srgbClr val="FFFFFF"/>
          </a:solidFill>
        </p:spPr>
        <p:txBody>
          <a:bodyPr wrap="square" lIns="0" tIns="0" rIns="0" bIns="0" rtlCol="0"/>
          <a:lstStyle/>
          <a:p/>
        </p:txBody>
      </p:sp>
      <p:graphicFrame>
        <p:nvGraphicFramePr>
          <p:cNvPr id="22" name="object 22"/>
          <p:cNvGraphicFramePr>
            <a:graphicFrameLocks noGrp="1"/>
          </p:cNvGraphicFramePr>
          <p:nvPr>
            <p:custDataLst>
              <p:tags r:id="rId1"/>
            </p:custDataLst>
          </p:nvPr>
        </p:nvGraphicFramePr>
        <p:xfrm>
          <a:off x="1448308" y="2010156"/>
          <a:ext cx="4525010" cy="5351145"/>
        </p:xfrm>
        <a:graphic>
          <a:graphicData uri="http://schemas.openxmlformats.org/drawingml/2006/table">
            <a:tbl>
              <a:tblPr firstRow="1" bandRow="1">
                <a:tableStyleId>{2D5ABB26-0587-4C30-8999-92F81FD0307C}</a:tableStyleId>
              </a:tblPr>
              <a:tblGrid>
                <a:gridCol w="1075690"/>
                <a:gridCol w="490220"/>
                <a:gridCol w="1828164"/>
                <a:gridCol w="1130935"/>
              </a:tblGrid>
              <a:tr h="198755">
                <a:tc gridSpan="2">
                  <a:txBody>
                    <a:bodyPr/>
                    <a:lstStyle/>
                    <a:p>
                      <a:pPr algn="ctr">
                        <a:lnSpc>
                          <a:spcPct val="100000"/>
                        </a:lnSpc>
                        <a:spcBef>
                          <a:spcPts val="90"/>
                        </a:spcBef>
                      </a:pPr>
                      <a:r>
                        <a:rPr sz="1000" spc="-5" dirty="0">
                          <a:latin typeface="微软雅黑" panose="020B0503020204020204" charset="-122"/>
                          <a:ea typeface="微软雅黑" panose="020B0503020204020204" charset="-122"/>
                          <a:cs typeface="宋体" panose="02010600030101010101" pitchFamily="2" charset="-122"/>
                        </a:rPr>
                        <a:t>Materials</a:t>
                      </a:r>
                      <a:endParaRPr sz="10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cPr marL="0" marR="0" marT="0" marB="0"/>
                </a:tc>
                <a:tc>
                  <a:txBody>
                    <a:bodyPr/>
                    <a:lstStyle/>
                    <a:p>
                      <a:pPr algn="ctr">
                        <a:lnSpc>
                          <a:spcPct val="100000"/>
                        </a:lnSpc>
                        <a:spcBef>
                          <a:spcPts val="90"/>
                        </a:spcBef>
                      </a:pPr>
                      <a:r>
                        <a:rPr lang="en-US" sz="1000" spc="-5" dirty="0">
                          <a:latin typeface="微软雅黑" panose="020B0503020204020204" charset="-122"/>
                          <a:ea typeface="微软雅黑" panose="020B0503020204020204" charset="-122"/>
                          <a:cs typeface="宋体" panose="02010600030101010101" pitchFamily="2" charset="-122"/>
                        </a:rPr>
                        <a:t>L</a:t>
                      </a:r>
                      <a:r>
                        <a:rPr sz="1000" spc="-5" dirty="0">
                          <a:latin typeface="微软雅黑" panose="020B0503020204020204" charset="-122"/>
                          <a:ea typeface="微软雅黑" panose="020B0503020204020204" charset="-122"/>
                          <a:cs typeface="宋体" panose="02010600030101010101" pitchFamily="2" charset="-122"/>
                        </a:rPr>
                        <a:t>ocation</a:t>
                      </a:r>
                      <a:endParaRPr sz="10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90"/>
                        </a:spcBef>
                      </a:pPr>
                      <a:r>
                        <a:rPr sz="1000" spc="-5" dirty="0">
                          <a:latin typeface="微软雅黑" panose="020B0503020204020204" charset="-122"/>
                          <a:ea typeface="微软雅黑" panose="020B0503020204020204" charset="-122"/>
                          <a:cs typeface="宋体" panose="02010600030101010101" pitchFamily="2" charset="-122"/>
                        </a:rPr>
                        <a:t>Note</a:t>
                      </a:r>
                      <a:endParaRPr sz="10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69163">
                <a:tc rowSpan="2">
                  <a:txBody>
                    <a:bodyPr/>
                    <a:lstStyle/>
                    <a:p>
                      <a:pPr>
                        <a:lnSpc>
                          <a:spcPct val="100000"/>
                        </a:lnSpc>
                        <a:spcBef>
                          <a:spcPts val="25"/>
                        </a:spcBef>
                      </a:pPr>
                      <a:r>
                        <a:rPr sz="800" dirty="0">
                          <a:latin typeface="微软雅黑" panose="020B0503020204020204" charset="-122"/>
                          <a:ea typeface="微软雅黑" panose="020B0503020204020204" charset="-122"/>
                          <a:cs typeface="宋体" panose="02010600030101010101" pitchFamily="2" charset="-122"/>
                        </a:rPr>
                        <a:t>seal gum</a:t>
                      </a:r>
                      <a:endParaRPr sz="800" dirty="0">
                        <a:latin typeface="微软雅黑" panose="020B0503020204020204" charset="-122"/>
                        <a:ea typeface="微软雅黑" panose="020B0503020204020204" charset="-122"/>
                        <a:cs typeface="宋体" panose="02010600030101010101" pitchFamily="2" charset="-122"/>
                      </a:endParaRPr>
                    </a:p>
                  </a:txBody>
                  <a:tcPr marL="7175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60"/>
                        </a:spcBef>
                      </a:pPr>
                      <a:r>
                        <a:rPr sz="800" spc="-5" dirty="0">
                          <a:latin typeface="微软雅黑" panose="020B0503020204020204" charset="-122"/>
                          <a:ea typeface="微软雅黑" panose="020B0503020204020204" charset="-122"/>
                          <a:cs typeface="宋体" panose="02010600030101010101" pitchFamily="2" charset="-122"/>
                        </a:rPr>
                        <a:t>1596</a:t>
                      </a:r>
                      <a:endParaRPr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60"/>
                        </a:spcBef>
                      </a:pPr>
                      <a:r>
                        <a:rPr sz="800" dirty="0">
                          <a:latin typeface="微软雅黑" panose="020B0503020204020204" charset="-122"/>
                          <a:ea typeface="微软雅黑" panose="020B0503020204020204" charset="-122"/>
                          <a:cs typeface="宋体" panose="02010600030101010101" pitchFamily="2" charset="-122"/>
                        </a:rPr>
                        <a:t>Crankcase coupling surface</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0815">
                <a:tc vMerge="1">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60"/>
                        </a:spcBef>
                      </a:pPr>
                      <a:r>
                        <a:rPr sz="800" spc="-5" dirty="0">
                          <a:latin typeface="微软雅黑" panose="020B0503020204020204" charset="-122"/>
                          <a:ea typeface="微软雅黑" panose="020B0503020204020204" charset="-122"/>
                          <a:cs typeface="宋体" panose="02010600030101010101" pitchFamily="2" charset="-122"/>
                        </a:rPr>
                        <a:t>1590</a:t>
                      </a:r>
                      <a:endParaRPr sz="8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60"/>
                        </a:spcBef>
                      </a:pPr>
                      <a:r>
                        <a:rPr sz="800" dirty="0">
                          <a:latin typeface="微软雅黑" panose="020B0503020204020204" charset="-122"/>
                          <a:ea typeface="微软雅黑" panose="020B0503020204020204" charset="-122"/>
                          <a:cs typeface="宋体" panose="02010600030101010101" pitchFamily="2" charset="-122"/>
                        </a:rPr>
                        <a:t>Magneto outlet</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69164">
                <a:tc rowSpan="20" gridSpan="2">
                  <a:txBody>
                    <a:bodyPr/>
                    <a:lstStyle/>
                    <a:p>
                      <a:pPr>
                        <a:lnSpc>
                          <a:spcPct val="100000"/>
                        </a:lnSpc>
                      </a:pPr>
                      <a:r>
                        <a:rPr sz="800" dirty="0">
                          <a:latin typeface="微软雅黑" panose="020B0503020204020204" charset="-122"/>
                          <a:ea typeface="微软雅黑" panose="020B0503020204020204" charset="-122"/>
                          <a:cs typeface="宋体" panose="02010600030101010101" pitchFamily="2" charset="-122"/>
                        </a:rPr>
                        <a:t>engine oil</a:t>
                      </a:r>
                      <a:endParaRPr sz="800" dirty="0">
                        <a:latin typeface="微软雅黑" panose="020B0503020204020204" charset="-122"/>
                        <a:ea typeface="微软雅黑" panose="020B0503020204020204" charset="-122"/>
                        <a:cs typeface="宋体" panose="02010600030101010101" pitchFamily="2" charset="-122"/>
                      </a:endParaRPr>
                    </a:p>
                  </a:txBody>
                  <a:tcPr marL="7175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20" hMerge="1">
                  <a:tcPr marL="0" marR="0" marT="0" marB="0"/>
                </a:tc>
                <a:tc>
                  <a:txBody>
                    <a:bodyPr/>
                    <a:lstStyle/>
                    <a:p>
                      <a:pPr marL="17780">
                        <a:lnSpc>
                          <a:spcPct val="100000"/>
                        </a:lnSpc>
                        <a:spcBef>
                          <a:spcPts val="160"/>
                        </a:spcBef>
                      </a:pPr>
                      <a:r>
                        <a:rPr sz="800" dirty="0">
                          <a:latin typeface="微软雅黑" panose="020B0503020204020204" charset="-122"/>
                          <a:ea typeface="微软雅黑" panose="020B0503020204020204" charset="-122"/>
                          <a:cs typeface="宋体" panose="02010600030101010101" pitchFamily="2" charset="-122"/>
                        </a:rPr>
                        <a:t>The whole surface of the inner and outer rotors of the oil pump</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0687">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70"/>
                        </a:spcBef>
                      </a:pPr>
                      <a:r>
                        <a:rPr sz="800" dirty="0">
                          <a:latin typeface="微软雅黑" panose="020B0503020204020204" charset="-122"/>
                          <a:ea typeface="微软雅黑" panose="020B0503020204020204" charset="-122"/>
                          <a:cs typeface="宋体" panose="02010600030101010101" pitchFamily="2" charset="-122"/>
                        </a:rPr>
                        <a:t>Valve rod sliding face and rod end</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69545">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60"/>
                        </a:spcBef>
                      </a:pPr>
                      <a:r>
                        <a:rPr sz="800" dirty="0">
                          <a:latin typeface="微软雅黑" panose="020B0503020204020204" charset="-122"/>
                          <a:ea typeface="微软雅黑" panose="020B0503020204020204" charset="-122"/>
                          <a:cs typeface="宋体" panose="02010600030101010101" pitchFamily="2" charset="-122"/>
                        </a:rPr>
                        <a:t>Timing chain the entire surface</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69925">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65"/>
                        </a:spcBef>
                      </a:pPr>
                      <a:r>
                        <a:rPr sz="800" dirty="0">
                          <a:latin typeface="微软雅黑" panose="020B0503020204020204" charset="-122"/>
                          <a:ea typeface="微软雅黑" panose="020B0503020204020204" charset="-122"/>
                          <a:cs typeface="宋体" panose="02010600030101010101" pitchFamily="2" charset="-122"/>
                        </a:rPr>
                        <a:t>Camshaft rolling surface</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0688">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60"/>
                        </a:spcBef>
                      </a:pPr>
                      <a:r>
                        <a:rPr sz="800" dirty="0">
                          <a:latin typeface="微软雅黑" panose="020B0503020204020204" charset="-122"/>
                          <a:ea typeface="微软雅黑" panose="020B0503020204020204" charset="-122"/>
                          <a:cs typeface="宋体" panose="02010600030101010101" pitchFamily="2" charset="-122"/>
                        </a:rPr>
                        <a:t>Inner surface of cylinder bore</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69163">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60"/>
                        </a:spcBef>
                      </a:pPr>
                      <a:r>
                        <a:rPr sz="800" dirty="0">
                          <a:latin typeface="微软雅黑" panose="020B0503020204020204" charset="-122"/>
                          <a:ea typeface="微软雅黑" panose="020B0503020204020204" charset="-122"/>
                          <a:cs typeface="宋体" panose="02010600030101010101" pitchFamily="2" charset="-122"/>
                        </a:rPr>
                        <a:t>Piston outer surface, piston pin hole and piston ring groove</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0688">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60"/>
                        </a:spcBef>
                      </a:pPr>
                      <a:r>
                        <a:rPr sz="800" dirty="0">
                          <a:latin typeface="微软雅黑" panose="020B0503020204020204" charset="-122"/>
                          <a:ea typeface="微软雅黑" panose="020B0503020204020204" charset="-122"/>
                          <a:cs typeface="宋体" panose="02010600030101010101" pitchFamily="2" charset="-122"/>
                        </a:rPr>
                        <a:t>Outer surface of piston pin</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69163">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60"/>
                        </a:spcBef>
                      </a:pPr>
                      <a:r>
                        <a:rPr sz="800" dirty="0">
                          <a:latin typeface="微软雅黑" panose="020B0503020204020204" charset="-122"/>
                          <a:ea typeface="微软雅黑" panose="020B0503020204020204" charset="-122"/>
                          <a:cs typeface="宋体" panose="02010600030101010101" pitchFamily="2" charset="-122"/>
                        </a:rPr>
                        <a:t>The whole face of the piston ring</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0688">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70"/>
                        </a:spcBef>
                      </a:pPr>
                      <a:r>
                        <a:rPr sz="800" dirty="0">
                          <a:latin typeface="微软雅黑" panose="020B0503020204020204" charset="-122"/>
                          <a:ea typeface="微软雅黑" panose="020B0503020204020204" charset="-122"/>
                          <a:cs typeface="宋体" panose="02010600030101010101" pitchFamily="2" charset="-122"/>
                        </a:rPr>
                        <a:t>Clutch friction disc entire surface</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69925">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60"/>
                        </a:spcBef>
                      </a:pPr>
                      <a:r>
                        <a:rPr sz="800" dirty="0">
                          <a:latin typeface="微软雅黑" panose="020B0503020204020204" charset="-122"/>
                          <a:ea typeface="微软雅黑" panose="020B0503020204020204" charset="-122"/>
                          <a:cs typeface="宋体" panose="02010600030101010101" pitchFamily="2" charset="-122"/>
                        </a:rPr>
                        <a:t>Clutch pull rod sliding surface</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69925">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65"/>
                        </a:spcBef>
                      </a:pPr>
                      <a:r>
                        <a:rPr sz="800" dirty="0">
                          <a:latin typeface="微软雅黑" panose="020B0503020204020204" charset="-122"/>
                          <a:ea typeface="微软雅黑" panose="020B0503020204020204" charset="-122"/>
                          <a:cs typeface="宋体" panose="02010600030101010101" pitchFamily="2" charset="-122"/>
                        </a:rPr>
                        <a:t>Shift shaft rod part and dial plate</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0688">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60"/>
                        </a:spcBef>
                      </a:pPr>
                      <a:r>
                        <a:rPr sz="800" dirty="0">
                          <a:latin typeface="微软雅黑" panose="020B0503020204020204" charset="-122"/>
                          <a:ea typeface="微软雅黑" panose="020B0503020204020204" charset="-122"/>
                          <a:cs typeface="宋体" panose="02010600030101010101" pitchFamily="2" charset="-122"/>
                        </a:rPr>
                        <a:t>Double gear shaft whole face</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68910">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60"/>
                        </a:spcBef>
                      </a:pPr>
                      <a:r>
                        <a:rPr sz="800" dirty="0">
                          <a:latin typeface="微软雅黑" panose="020B0503020204020204" charset="-122"/>
                          <a:ea typeface="微软雅黑" panose="020B0503020204020204" charset="-122"/>
                          <a:cs typeface="宋体" panose="02010600030101010101" pitchFamily="2" charset="-122"/>
                        </a:rPr>
                        <a:t>Start clutch whole face</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0688">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70"/>
                        </a:spcBef>
                      </a:pPr>
                      <a:r>
                        <a:rPr sz="800" dirty="0">
                          <a:latin typeface="微软雅黑" panose="020B0503020204020204" charset="-122"/>
                          <a:ea typeface="微软雅黑" panose="020B0503020204020204" charset="-122"/>
                          <a:cs typeface="宋体" panose="02010600030101010101" pitchFamily="2" charset="-122"/>
                        </a:rPr>
                        <a:t>The entire surface of the fork shaft</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69163">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60"/>
                        </a:spcBef>
                      </a:pPr>
                      <a:r>
                        <a:rPr sz="800" dirty="0">
                          <a:latin typeface="微软雅黑" panose="020B0503020204020204" charset="-122"/>
                          <a:ea typeface="微软雅黑" panose="020B0503020204020204" charset="-122"/>
                          <a:cs typeface="宋体" panose="02010600030101010101" pitchFamily="2" charset="-122"/>
                        </a:rPr>
                        <a:t>Crankshaft connecting rod big end bearing inner surface</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0180">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70"/>
                        </a:spcBef>
                      </a:pPr>
                      <a:r>
                        <a:rPr sz="800" dirty="0">
                          <a:latin typeface="微软雅黑" panose="020B0503020204020204" charset="-122"/>
                          <a:ea typeface="微软雅黑" panose="020B0503020204020204" charset="-122"/>
                          <a:cs typeface="宋体" panose="02010600030101010101" pitchFamily="2" charset="-122"/>
                        </a:rPr>
                        <a:t>Crankshaft connecting rod small end hole</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0687">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60"/>
                        </a:spcBef>
                      </a:pPr>
                      <a:r>
                        <a:rPr sz="800" dirty="0">
                          <a:latin typeface="微软雅黑" panose="020B0503020204020204" charset="-122"/>
                          <a:ea typeface="微软雅黑" panose="020B0503020204020204" charset="-122"/>
                          <a:cs typeface="宋体" panose="02010600030101010101" pitchFamily="2" charset="-122"/>
                        </a:rPr>
                        <a:t>Gear teeth (primary drive, crankcase, starting reduction)</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69164">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60"/>
                        </a:spcBef>
                      </a:pPr>
                      <a:r>
                        <a:rPr sz="800" dirty="0">
                          <a:latin typeface="微软雅黑" panose="020B0503020204020204" charset="-122"/>
                          <a:ea typeface="微软雅黑" panose="020B0503020204020204" charset="-122"/>
                          <a:cs typeface="宋体" panose="02010600030101010101" pitchFamily="2" charset="-122"/>
                        </a:rPr>
                        <a:t>Disk tooth sliding surface</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0687">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60"/>
                        </a:spcBef>
                      </a:pPr>
                      <a:r>
                        <a:rPr sz="800" dirty="0">
                          <a:latin typeface="微软雅黑" panose="020B0503020204020204" charset="-122"/>
                          <a:ea typeface="微软雅黑" panose="020B0503020204020204" charset="-122"/>
                          <a:cs typeface="宋体" panose="02010600030101010101" pitchFamily="2" charset="-122"/>
                        </a:rPr>
                        <a:t>Each bearing rotation area</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69164">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60"/>
                        </a:spcBef>
                      </a:pPr>
                      <a:r>
                        <a:rPr sz="800" dirty="0">
                          <a:latin typeface="微软雅黑" panose="020B0503020204020204" charset="-122"/>
                          <a:ea typeface="微软雅黑" panose="020B0503020204020204" charset="-122"/>
                          <a:cs typeface="微软雅黑" panose="020B0503020204020204" charset="-122"/>
                        </a:rPr>
                        <a:t>Surface of each O-ring seal</a:t>
                      </a:r>
                      <a:endParaRPr sz="800" dirty="0">
                        <a:latin typeface="微软雅黑" panose="020B0503020204020204" charset="-122"/>
                        <a:ea typeface="微软雅黑" panose="020B0503020204020204" charset="-122"/>
                        <a:cs typeface="微软雅黑" panose="020B0503020204020204"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0687">
                <a:tc rowSpan="3" gridSpan="2">
                  <a:txBody>
                    <a:bodyPr/>
                    <a:lstStyle/>
                    <a:p>
                      <a:pPr>
                        <a:lnSpc>
                          <a:spcPct val="100000"/>
                        </a:lnSpc>
                      </a:pPr>
                      <a:r>
                        <a:rPr sz="800" dirty="0">
                          <a:latin typeface="微软雅黑" panose="020B0503020204020204" charset="-122"/>
                          <a:ea typeface="微软雅黑" panose="020B0503020204020204" charset="-122"/>
                          <a:cs typeface="宋体" panose="02010600030101010101" pitchFamily="2" charset="-122"/>
                        </a:rPr>
                        <a:t>Molybdenum disulfide oil</a:t>
                      </a:r>
                      <a:endParaRPr sz="800" dirty="0">
                        <a:latin typeface="微软雅黑" panose="020B0503020204020204" charset="-122"/>
                        <a:ea typeface="微软雅黑" panose="020B0503020204020204" charset="-122"/>
                        <a:cs typeface="宋体" panose="02010600030101010101" pitchFamily="2" charset="-122"/>
                      </a:endParaRPr>
                    </a:p>
                  </a:txBody>
                  <a:tcPr marL="7175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3" hMerge="1">
                  <a:tcPr marL="0" marR="0" marT="0" marB="0"/>
                </a:tc>
                <a:tc>
                  <a:txBody>
                    <a:bodyPr/>
                    <a:lstStyle/>
                    <a:p>
                      <a:pPr marL="17780">
                        <a:lnSpc>
                          <a:spcPct val="100000"/>
                        </a:lnSpc>
                        <a:spcBef>
                          <a:spcPts val="170"/>
                        </a:spcBef>
                      </a:pPr>
                      <a:r>
                        <a:rPr sz="800" dirty="0">
                          <a:latin typeface="微软雅黑" panose="020B0503020204020204" charset="-122"/>
                          <a:ea typeface="微软雅黑" panose="020B0503020204020204" charset="-122"/>
                          <a:cs typeface="宋体" panose="02010600030101010101" pitchFamily="2" charset="-122"/>
                        </a:rPr>
                        <a:t>tappet column</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69163">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60"/>
                        </a:spcBef>
                      </a:pPr>
                      <a:r>
                        <a:rPr sz="800" dirty="0">
                          <a:latin typeface="微软雅黑" panose="020B0503020204020204" charset="-122"/>
                          <a:ea typeface="微软雅黑" panose="020B0503020204020204" charset="-122"/>
                          <a:cs typeface="宋体" panose="02010600030101010101" pitchFamily="2" charset="-122"/>
                        </a:rPr>
                        <a:t>Camshaft surface</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0687">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70"/>
                        </a:spcBef>
                      </a:pPr>
                      <a:r>
                        <a:rPr sz="800" dirty="0">
                          <a:latin typeface="微软雅黑" panose="020B0503020204020204" charset="-122"/>
                          <a:ea typeface="微软雅黑" panose="020B0503020204020204" charset="-122"/>
                          <a:cs typeface="宋体" panose="02010600030101010101" pitchFamily="2" charset="-122"/>
                        </a:rPr>
                        <a:t>Cylinder head CAM shaft hole</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0687">
                <a:tc rowSpan="3" gridSpan="2">
                  <a:txBody>
                    <a:bodyPr/>
                    <a:lstStyle/>
                    <a:p>
                      <a:pPr>
                        <a:lnSpc>
                          <a:spcPct val="100000"/>
                        </a:lnSpc>
                      </a:pPr>
                      <a:r>
                        <a:rPr sz="800" dirty="0">
                          <a:latin typeface="微软雅黑" panose="020B0503020204020204" charset="-122"/>
                          <a:ea typeface="微软雅黑" panose="020B0503020204020204" charset="-122"/>
                          <a:cs typeface="宋体" panose="02010600030101010101" pitchFamily="2" charset="-122"/>
                        </a:rPr>
                        <a:t>Multi-purpose grease</a:t>
                      </a:r>
                      <a:endParaRPr sz="800" dirty="0">
                        <a:latin typeface="微软雅黑" panose="020B0503020204020204" charset="-122"/>
                        <a:ea typeface="微软雅黑" panose="020B0503020204020204" charset="-122"/>
                        <a:cs typeface="宋体" panose="02010600030101010101" pitchFamily="2" charset="-122"/>
                      </a:endParaRPr>
                    </a:p>
                  </a:txBody>
                  <a:tcPr marL="7175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rowSpan="3" hMerge="1">
                  <a:tcPr marL="0" marR="0" marT="0" marB="0"/>
                </a:tc>
                <a:tc>
                  <a:txBody>
                    <a:bodyPr/>
                    <a:lstStyle/>
                    <a:p>
                      <a:pPr marL="17780">
                        <a:lnSpc>
                          <a:spcPct val="100000"/>
                        </a:lnSpc>
                        <a:spcBef>
                          <a:spcPts val="160"/>
                        </a:spcBef>
                      </a:pPr>
                      <a:r>
                        <a:rPr sz="800" dirty="0">
                          <a:latin typeface="微软雅黑" panose="020B0503020204020204" charset="-122"/>
                          <a:ea typeface="微软雅黑" panose="020B0503020204020204" charset="-122"/>
                          <a:cs typeface="宋体" panose="02010600030101010101" pitchFamily="2" charset="-122"/>
                        </a:rPr>
                        <a:t>Starter motor seal ring</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69164">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60"/>
                        </a:spcBef>
                      </a:pPr>
                      <a:r>
                        <a:rPr sz="800" dirty="0">
                          <a:latin typeface="微软雅黑" panose="020B0503020204020204" charset="-122"/>
                          <a:ea typeface="微软雅黑" panose="020B0503020204020204" charset="-122"/>
                          <a:cs typeface="宋体" panose="02010600030101010101" pitchFamily="2" charset="-122"/>
                        </a:rPr>
                        <a:t>Speed sensor seal ring</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70687">
                <a:tc vMerge="1" gridSpan="2">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vMerge="1" hMerge="1">
                  <a:tcPr marL="0" marR="0" marT="0" marB="0"/>
                </a:tc>
                <a:tc>
                  <a:txBody>
                    <a:bodyPr/>
                    <a:lstStyle/>
                    <a:p>
                      <a:pPr marL="17780">
                        <a:lnSpc>
                          <a:spcPct val="100000"/>
                        </a:lnSpc>
                        <a:spcBef>
                          <a:spcPts val="160"/>
                        </a:spcBef>
                      </a:pPr>
                      <a:r>
                        <a:rPr sz="800" dirty="0">
                          <a:latin typeface="微软雅黑" panose="020B0503020204020204" charset="-122"/>
                          <a:ea typeface="微软雅黑" panose="020B0503020204020204" charset="-122"/>
                          <a:cs typeface="宋体" panose="02010600030101010101" pitchFamily="2" charset="-122"/>
                        </a:rPr>
                        <a:t>Large and small decorative cover seals</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69164">
                <a:tc gridSpan="2">
                  <a:txBody>
                    <a:bodyPr/>
                    <a:lstStyle/>
                    <a:p>
                      <a:pPr marL="19685">
                        <a:lnSpc>
                          <a:spcPct val="100000"/>
                        </a:lnSpc>
                        <a:spcBef>
                          <a:spcPts val="160"/>
                        </a:spcBef>
                      </a:pPr>
                      <a:r>
                        <a:rPr sz="800" dirty="0">
                          <a:latin typeface="微软雅黑" panose="020B0503020204020204" charset="-122"/>
                          <a:ea typeface="微软雅黑" panose="020B0503020204020204" charset="-122"/>
                          <a:cs typeface="宋体" panose="02010600030101010101" pitchFamily="2" charset="-122"/>
                        </a:rPr>
                        <a:t>Degreasing agent</a:t>
                      </a:r>
                      <a:endParaRPr sz="800" dirty="0">
                        <a:latin typeface="微软雅黑" panose="020B0503020204020204" charset="-122"/>
                        <a:ea typeface="微软雅黑" panose="020B0503020204020204" charset="-122"/>
                        <a:cs typeface="宋体" panose="02010600030101010101" pitchFamily="2" charset="-122"/>
                      </a:endParaRPr>
                    </a:p>
                  </a:txBody>
                  <a:tcPr marL="7175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cPr marL="0" marR="0" marT="0" marB="0"/>
                </a:tc>
                <a:tc>
                  <a:txBody>
                    <a:bodyPr/>
                    <a:lstStyle/>
                    <a:p>
                      <a:pPr marL="17780">
                        <a:lnSpc>
                          <a:spcPct val="100000"/>
                        </a:lnSpc>
                        <a:spcBef>
                          <a:spcPts val="160"/>
                        </a:spcBef>
                      </a:pPr>
                      <a:r>
                        <a:rPr sz="800" dirty="0">
                          <a:latin typeface="微软雅黑" panose="020B0503020204020204" charset="-122"/>
                          <a:ea typeface="微软雅黑" panose="020B0503020204020204" charset="-122"/>
                          <a:cs typeface="宋体" panose="02010600030101010101" pitchFamily="2" charset="-122"/>
                        </a:rPr>
                        <a:t>All joint surfaces</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bl>
          </a:graphicData>
        </a:graphic>
      </p:graphicFrame>
      <p:pic>
        <p:nvPicPr>
          <p:cNvPr id="23" name="图片 22" descr="图片4"/>
          <p:cNvPicPr>
            <a:picLocks noChangeAspect="1"/>
          </p:cNvPicPr>
          <p:nvPr/>
        </p:nvPicPr>
        <p:blipFill>
          <a:blip r:embed="rId2"/>
          <a:stretch>
            <a:fillRect/>
          </a:stretch>
        </p:blipFill>
        <p:spPr>
          <a:xfrm>
            <a:off x="4871085" y="1456055"/>
            <a:ext cx="1080000" cy="168108"/>
          </a:xfrm>
          <a:prstGeom prst="rect">
            <a:avLst/>
          </a:prstGeom>
        </p:spPr>
      </p:pic>
      <p:sp>
        <p:nvSpPr>
          <p:cNvPr id="12" name="object 5"/>
          <p:cNvSpPr/>
          <p:nvPr/>
        </p:nvSpPr>
        <p:spPr>
          <a:xfrm>
            <a:off x="6261861" y="806323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25" name="文本框 24"/>
          <p:cNvSpPr txBox="1"/>
          <p:nvPr/>
        </p:nvSpPr>
        <p:spPr>
          <a:xfrm>
            <a:off x="6270625" y="878014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26</a:t>
            </a:r>
            <a:endParaRPr lang="en-US" altLang="zh-CN" sz="1000">
              <a:solidFill>
                <a:schemeClr val="bg1"/>
              </a:solidFill>
              <a:latin typeface="黑体" panose="02010609060101010101" charset="-122"/>
              <a:ea typeface="黑体" panose="02010609060101010101" charset="-122"/>
            </a:endParaRPr>
          </a:p>
        </p:txBody>
      </p:sp>
      <p:sp>
        <p:nvSpPr>
          <p:cNvPr id="4" name="object 13"/>
          <p:cNvSpPr txBox="1"/>
          <p:nvPr>
            <p:custDataLst>
              <p:tags r:id="rId3"/>
            </p:custDataLst>
          </p:nvPr>
        </p:nvSpPr>
        <p:spPr>
          <a:xfrm>
            <a:off x="613156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98067" y="163906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lstStyle/>
          <a:p/>
        </p:txBody>
      </p:sp>
      <p:sp>
        <p:nvSpPr>
          <p:cNvPr id="11" name="object 11"/>
          <p:cNvSpPr/>
          <p:nvPr/>
        </p:nvSpPr>
        <p:spPr>
          <a:xfrm>
            <a:off x="4992623" y="1438656"/>
            <a:ext cx="961644" cy="190500"/>
          </a:xfrm>
          <a:prstGeom prst="rect">
            <a:avLst/>
          </a:prstGeom>
          <a:blipFill>
            <a:blip r:embed="rId1" cstate="print"/>
            <a:stretch>
              <a:fillRect/>
            </a:stretch>
          </a:blipFill>
        </p:spPr>
        <p:txBody>
          <a:bodyPr wrap="square" lIns="0" tIns="0" rIns="0" bIns="0" rtlCol="0"/>
          <a:lstStyle/>
          <a:p/>
        </p:txBody>
      </p:sp>
      <p:sp>
        <p:nvSpPr>
          <p:cNvPr id="14" name="object 14"/>
          <p:cNvSpPr/>
          <p:nvPr/>
        </p:nvSpPr>
        <p:spPr>
          <a:xfrm>
            <a:off x="4616196" y="1278636"/>
            <a:ext cx="1350645" cy="349250"/>
          </a:xfrm>
          <a:custGeom>
            <a:avLst/>
            <a:gdLst/>
            <a:ahLst/>
            <a:cxnLst/>
            <a:rect l="l" t="t" r="r" b="b"/>
            <a:pathLst>
              <a:path w="1350645" h="349250">
                <a:moveTo>
                  <a:pt x="0" y="0"/>
                </a:moveTo>
                <a:lnTo>
                  <a:pt x="1350264" y="0"/>
                </a:lnTo>
                <a:lnTo>
                  <a:pt x="1350264" y="348996"/>
                </a:lnTo>
                <a:lnTo>
                  <a:pt x="0" y="348996"/>
                </a:lnTo>
                <a:lnTo>
                  <a:pt x="0" y="0"/>
                </a:lnTo>
                <a:close/>
              </a:path>
            </a:pathLst>
          </a:custGeom>
          <a:solidFill>
            <a:srgbClr val="EEEEEE"/>
          </a:solidFill>
        </p:spPr>
        <p:txBody>
          <a:bodyPr wrap="square" lIns="0" tIns="0" rIns="0" bIns="0" rtlCol="0"/>
          <a:lstStyle/>
          <a:p/>
        </p:txBody>
      </p:sp>
      <p:sp>
        <p:nvSpPr>
          <p:cNvPr id="17" name="文本框 16"/>
          <p:cNvSpPr txBox="1"/>
          <p:nvPr/>
        </p:nvSpPr>
        <p:spPr>
          <a:xfrm>
            <a:off x="1284605" y="1638935"/>
            <a:ext cx="4814570" cy="5398770"/>
          </a:xfrm>
          <a:prstGeom prst="rect">
            <a:avLst/>
          </a:prstGeom>
          <a:noFill/>
        </p:spPr>
        <p:txBody>
          <a:bodyPr wrap="square" rtlCol="0">
            <a:noAutofit/>
          </a:bodyPr>
          <a:p>
            <a:pPr>
              <a:lnSpc>
                <a:spcPct val="150000"/>
              </a:lnSpc>
            </a:pPr>
            <a:r>
              <a:rPr lang="en-US" altLang="zh-CN" sz="1000">
                <a:latin typeface="微软雅黑" panose="020B0503020204020204" charset="-122"/>
                <a:ea typeface="微软雅黑" panose="020B0503020204020204" charset="-122"/>
                <a:cs typeface="微软雅黑" panose="020B0503020204020204" charset="-122"/>
                <a:sym typeface="+mn-ea"/>
              </a:rPr>
              <a:t>                                               </a:t>
            </a:r>
            <a:r>
              <a:rPr lang="en-US" altLang="zh-CN" sz="1000" b="1">
                <a:latin typeface="微软雅黑" panose="020B0503020204020204" charset="-122"/>
                <a:ea typeface="微软雅黑" panose="020B0503020204020204" charset="-122"/>
                <a:cs typeface="微软雅黑" panose="020B0503020204020204" charset="-122"/>
                <a:sym typeface="+mn-ea"/>
              </a:rPr>
              <a:t>          </a:t>
            </a:r>
            <a:r>
              <a:rPr lang="zh-CN" altLang="en-US" sz="1000" b="1">
                <a:latin typeface="微软雅黑" panose="020B0503020204020204" charset="-122"/>
                <a:ea typeface="微软雅黑" panose="020B0503020204020204" charset="-122"/>
                <a:cs typeface="微软雅黑" panose="020B0503020204020204" charset="-122"/>
                <a:sym typeface="+mn-ea"/>
              </a:rPr>
              <a:t>Contents</a:t>
            </a:r>
            <a:endParaRPr lang="zh-CN" altLang="en-US" sz="1000" b="1">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1000">
                <a:latin typeface="微软雅黑" panose="020B0503020204020204" charset="-122"/>
                <a:ea typeface="微软雅黑" panose="020B0503020204020204" charset="-122"/>
                <a:cs typeface="微软雅黑" panose="020B0503020204020204" charset="-122"/>
              </a:rPr>
              <a:t>I</a:t>
            </a:r>
            <a:r>
              <a:rPr lang="zh-CN" altLang="en-US" sz="1000">
                <a:latin typeface="微软雅黑" panose="020B0503020204020204" charset="-122"/>
                <a:ea typeface="微软雅黑" panose="020B0503020204020204" charset="-122"/>
                <a:cs typeface="微软雅黑" panose="020B0503020204020204" charset="-122"/>
              </a:rPr>
              <a:t>ntroduction</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000">
                <a:latin typeface="微软雅黑" panose="020B0503020204020204" charset="-122"/>
                <a:ea typeface="微软雅黑" panose="020B0503020204020204" charset="-122"/>
                <a:cs typeface="微软雅黑" panose="020B0503020204020204" charset="-122"/>
              </a:rPr>
              <a:t>C</a:t>
            </a:r>
            <a:r>
              <a:rPr lang="zh-CN" altLang="en-US" sz="1000">
                <a:latin typeface="微软雅黑" panose="020B0503020204020204" charset="-122"/>
                <a:ea typeface="微软雅黑" panose="020B0503020204020204" charset="-122"/>
                <a:cs typeface="微软雅黑" panose="020B0503020204020204" charset="-122"/>
              </a:rPr>
              <a:t>hapter </a:t>
            </a:r>
            <a:r>
              <a:rPr lang="en-US" sz="1000">
                <a:latin typeface="微软雅黑" panose="020B0503020204020204" charset="-122"/>
                <a:ea typeface="微软雅黑" panose="020B0503020204020204" charset="-122"/>
                <a:cs typeface="微软雅黑" panose="020B0503020204020204" charset="-122"/>
              </a:rPr>
              <a:t>1</a:t>
            </a:r>
            <a:r>
              <a:rPr lang="zh-CN" altLang="en-US" sz="1000">
                <a:latin typeface="微软雅黑" panose="020B0503020204020204" charset="-122"/>
                <a:ea typeface="微软雅黑" panose="020B0503020204020204" charset="-122"/>
                <a:cs typeface="微软雅黑" panose="020B0503020204020204" charset="-122"/>
              </a:rPr>
              <a:t> </a:t>
            </a:r>
            <a:r>
              <a:rPr lang="en-US" altLang="zh-CN" sz="1000">
                <a:latin typeface="微软雅黑" panose="020B0503020204020204" charset="-122"/>
                <a:ea typeface="微软雅黑" panose="020B0503020204020204" charset="-122"/>
                <a:cs typeface="微软雅黑" panose="020B0503020204020204" charset="-122"/>
              </a:rPr>
              <a:t>O</a:t>
            </a:r>
            <a:r>
              <a:rPr lang="zh-CN" altLang="en-US" sz="1000">
                <a:latin typeface="微软雅黑" panose="020B0503020204020204" charset="-122"/>
                <a:ea typeface="微软雅黑" panose="020B0503020204020204" charset="-122"/>
                <a:cs typeface="微软雅黑" panose="020B0503020204020204" charset="-122"/>
              </a:rPr>
              <a:t>verview</a:t>
            </a:r>
            <a:r>
              <a:rPr lang="en-US" altLang="zh-CN" sz="1000">
                <a:latin typeface="微软雅黑" panose="020B0503020204020204" charset="-122"/>
                <a:ea typeface="微软雅黑" panose="020B0503020204020204" charset="-122"/>
                <a:cs typeface="微软雅黑" panose="020B0503020204020204" charset="-122"/>
              </a:rPr>
              <a:t> </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 1</a:t>
            </a:r>
            <a:r>
              <a:rPr lang="zh-CN" altLang="en-US" sz="1000">
                <a:latin typeface="微软雅黑" panose="020B0503020204020204" charset="-122"/>
                <a:ea typeface="微软雅黑" panose="020B0503020204020204" charset="-122"/>
                <a:cs typeface="微软雅黑" panose="020B0503020204020204" charset="-122"/>
              </a:rPr>
              <a:t>  </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000">
                <a:latin typeface="微软雅黑" panose="020B0503020204020204" charset="-122"/>
                <a:ea typeface="微软雅黑" panose="020B0503020204020204" charset="-122"/>
                <a:cs typeface="微软雅黑" panose="020B0503020204020204" charset="-122"/>
                <a:sym typeface="+mn-ea"/>
              </a:rPr>
              <a:t>C</a:t>
            </a:r>
            <a:r>
              <a:rPr lang="zh-CN" altLang="en-US" sz="1000">
                <a:latin typeface="微软雅黑" panose="020B0503020204020204" charset="-122"/>
                <a:ea typeface="微软雅黑" panose="020B0503020204020204" charset="-122"/>
                <a:cs typeface="微软雅黑" panose="020B0503020204020204" charset="-122"/>
                <a:sym typeface="+mn-ea"/>
              </a:rPr>
              <a:t>hapter </a:t>
            </a:r>
            <a:r>
              <a:rPr lang="en-US" altLang="zh-CN" sz="1000">
                <a:latin typeface="微软雅黑" panose="020B0503020204020204" charset="-122"/>
                <a:ea typeface="微软雅黑" panose="020B0503020204020204" charset="-122"/>
                <a:cs typeface="微软雅黑" panose="020B0503020204020204" charset="-122"/>
                <a:sym typeface="+mn-ea"/>
              </a:rPr>
              <a:t>2</a:t>
            </a:r>
            <a:r>
              <a:rPr lang="zh-CN" altLang="en-US" sz="1000">
                <a:latin typeface="微软雅黑" panose="020B0503020204020204" charset="-122"/>
                <a:ea typeface="微软雅黑" panose="020B0503020204020204" charset="-122"/>
                <a:cs typeface="微软雅黑" panose="020B0503020204020204" charset="-122"/>
              </a:rPr>
              <a:t> Basic information</a:t>
            </a:r>
            <a:r>
              <a:rPr lang="en-US" altLang="zh-CN" sz="1000">
                <a:latin typeface="微软雅黑" panose="020B0503020204020204" charset="-122"/>
                <a:ea typeface="微软雅黑" panose="020B0503020204020204" charset="-122"/>
                <a:cs typeface="微软雅黑" panose="020B0503020204020204" charset="-122"/>
              </a:rPr>
              <a:t> </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 3</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000">
                <a:latin typeface="微软雅黑" panose="020B0503020204020204" charset="-122"/>
                <a:ea typeface="微软雅黑" panose="020B0503020204020204" charset="-122"/>
                <a:cs typeface="微软雅黑" panose="020B0503020204020204" charset="-122"/>
              </a:rPr>
              <a:t>C</a:t>
            </a:r>
            <a:r>
              <a:rPr lang="zh-CN" altLang="en-US" sz="1000">
                <a:latin typeface="微软雅黑" panose="020B0503020204020204" charset="-122"/>
                <a:ea typeface="微软雅黑" panose="020B0503020204020204" charset="-122"/>
                <a:cs typeface="微软雅黑" panose="020B0503020204020204" charset="-122"/>
              </a:rPr>
              <a:t>hapter </a:t>
            </a:r>
            <a:r>
              <a:rPr lang="en-US" sz="1000">
                <a:latin typeface="微软雅黑" panose="020B0503020204020204" charset="-122"/>
                <a:ea typeface="微软雅黑" panose="020B0503020204020204" charset="-122"/>
                <a:cs typeface="微软雅黑" panose="020B0503020204020204" charset="-122"/>
              </a:rPr>
              <a:t>3</a:t>
            </a:r>
            <a:r>
              <a:rPr lang="zh-CN" altLang="en-US" sz="1000">
                <a:latin typeface="微软雅黑" panose="020B0503020204020204" charset="-122"/>
                <a:ea typeface="微软雅黑" panose="020B0503020204020204" charset="-122"/>
                <a:cs typeface="微软雅黑" panose="020B0503020204020204" charset="-122"/>
              </a:rPr>
              <a:t> Regular maintenance and adjustment ..............</a:t>
            </a:r>
            <a:r>
              <a:rPr lang="en-US" altLang="zh-CN" sz="1000">
                <a:latin typeface="微软雅黑" panose="020B0503020204020204" charset="-122"/>
                <a:ea typeface="微软雅黑" panose="020B0503020204020204" charset="-122"/>
                <a:cs typeface="微软雅黑" panose="020B0503020204020204" charset="-122"/>
              </a:rPr>
              <a:t>.............................</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 28</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000">
                <a:latin typeface="微软雅黑" panose="020B0503020204020204" charset="-122"/>
                <a:ea typeface="微软雅黑" panose="020B0503020204020204" charset="-122"/>
                <a:cs typeface="微软雅黑" panose="020B0503020204020204" charset="-122"/>
              </a:rPr>
              <a:t>C</a:t>
            </a:r>
            <a:r>
              <a:rPr lang="zh-CN" altLang="en-US" sz="1000">
                <a:latin typeface="微软雅黑" panose="020B0503020204020204" charset="-122"/>
                <a:ea typeface="微软雅黑" panose="020B0503020204020204" charset="-122"/>
                <a:cs typeface="微软雅黑" panose="020B0503020204020204" charset="-122"/>
              </a:rPr>
              <a:t>hapter </a:t>
            </a:r>
            <a:r>
              <a:rPr lang="en-US" sz="1000">
                <a:latin typeface="微软雅黑" panose="020B0503020204020204" charset="-122"/>
                <a:ea typeface="微软雅黑" panose="020B0503020204020204" charset="-122"/>
                <a:cs typeface="微软雅黑" panose="020B0503020204020204" charset="-122"/>
              </a:rPr>
              <a:t>4</a:t>
            </a:r>
            <a:r>
              <a:rPr lang="zh-CN" altLang="en-US" sz="1000">
                <a:latin typeface="微软雅黑" panose="020B0503020204020204" charset="-122"/>
                <a:ea typeface="微软雅黑" panose="020B0503020204020204" charset="-122"/>
                <a:cs typeface="微软雅黑" panose="020B0503020204020204" charset="-122"/>
              </a:rPr>
              <a:t> Frame, body trim, exhaust system</a:t>
            </a:r>
            <a:r>
              <a:rPr lang="en-US" altLang="zh-CN" sz="1000">
                <a:latin typeface="微软雅黑" panose="020B0503020204020204" charset="-122"/>
                <a:ea typeface="微软雅黑" panose="020B0503020204020204" charset="-122"/>
                <a:cs typeface="微软雅黑" panose="020B0503020204020204" charset="-122"/>
              </a:rPr>
              <a:t> </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 72</a:t>
            </a:r>
            <a:r>
              <a:rPr lang="zh-CN" altLang="en-US" sz="1000">
                <a:latin typeface="微软雅黑" panose="020B0503020204020204" charset="-122"/>
                <a:ea typeface="微软雅黑" panose="020B0503020204020204" charset="-122"/>
                <a:cs typeface="微软雅黑" panose="020B0503020204020204" charset="-122"/>
              </a:rPr>
              <a:t> </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000">
                <a:latin typeface="微软雅黑" panose="020B0503020204020204" charset="-122"/>
                <a:ea typeface="微软雅黑" panose="020B0503020204020204" charset="-122"/>
                <a:cs typeface="微软雅黑" panose="020B0503020204020204" charset="-122"/>
              </a:rPr>
              <a:t>Chapter </a:t>
            </a:r>
            <a:r>
              <a:rPr lang="en-US" altLang="zh-CN" sz="1000">
                <a:latin typeface="微软雅黑" panose="020B0503020204020204" charset="-122"/>
                <a:ea typeface="微软雅黑" panose="020B0503020204020204" charset="-122"/>
                <a:cs typeface="微软雅黑" panose="020B0503020204020204" charset="-122"/>
              </a:rPr>
              <a:t>5</a:t>
            </a:r>
            <a:r>
              <a:rPr lang="zh-CN" altLang="en-US" sz="1000">
                <a:latin typeface="微软雅黑" panose="020B0503020204020204" charset="-122"/>
                <a:ea typeface="微软雅黑" panose="020B0503020204020204" charset="-122"/>
                <a:cs typeface="微软雅黑" panose="020B0503020204020204" charset="-122"/>
              </a:rPr>
              <a:t> </a:t>
            </a:r>
            <a:r>
              <a:rPr lang="en-US" altLang="zh-CN" sz="1000">
                <a:latin typeface="微软雅黑" panose="020B0503020204020204" charset="-122"/>
                <a:ea typeface="微软雅黑" panose="020B0503020204020204" charset="-122"/>
                <a:cs typeface="微软雅黑" panose="020B0503020204020204" charset="-122"/>
              </a:rPr>
              <a:t>EFI</a:t>
            </a:r>
            <a:r>
              <a:rPr lang="en-US" altLang="zh-CN" sz="1000">
                <a:latin typeface="微软雅黑" panose="020B0503020204020204" charset="-122"/>
                <a:ea typeface="微软雅黑" panose="020B0503020204020204" charset="-122"/>
                <a:cs typeface="微软雅黑" panose="020B0503020204020204" charset="-122"/>
              </a:rPr>
              <a:t> </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 89</a:t>
            </a:r>
            <a:r>
              <a:rPr lang="zh-CN" altLang="en-US" sz="1000">
                <a:latin typeface="微软雅黑" panose="020B0503020204020204" charset="-122"/>
                <a:ea typeface="微软雅黑" panose="020B0503020204020204" charset="-122"/>
                <a:cs typeface="微软雅黑" panose="020B0503020204020204" charset="-122"/>
              </a:rPr>
              <a:t>  </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000">
                <a:latin typeface="微软雅黑" panose="020B0503020204020204" charset="-122"/>
                <a:ea typeface="微软雅黑" panose="020B0503020204020204" charset="-122"/>
                <a:cs typeface="微软雅黑" panose="020B0503020204020204" charset="-122"/>
              </a:rPr>
              <a:t>Chapter </a:t>
            </a:r>
            <a:r>
              <a:rPr lang="en-US" altLang="zh-CN" sz="1000">
                <a:latin typeface="微软雅黑" panose="020B0503020204020204" charset="-122"/>
                <a:ea typeface="微软雅黑" panose="020B0503020204020204" charset="-122"/>
                <a:cs typeface="微软雅黑" panose="020B0503020204020204" charset="-122"/>
              </a:rPr>
              <a:t>6</a:t>
            </a:r>
            <a:r>
              <a:rPr lang="zh-CN" altLang="en-US" sz="1000">
                <a:latin typeface="微软雅黑" panose="020B0503020204020204" charset="-122"/>
                <a:ea typeface="微软雅黑" panose="020B0503020204020204" charset="-122"/>
                <a:cs typeface="微软雅黑" panose="020B0503020204020204" charset="-122"/>
              </a:rPr>
              <a:t>  Fuel System</a:t>
            </a:r>
            <a:r>
              <a:rPr lang="en-US" altLang="zh-CN" sz="1000">
                <a:latin typeface="微软雅黑" panose="020B0503020204020204" charset="-122"/>
                <a:ea typeface="微软雅黑" panose="020B0503020204020204" charset="-122"/>
                <a:cs typeface="微软雅黑" panose="020B0503020204020204" charset="-122"/>
              </a:rPr>
              <a:t> </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 124</a:t>
            </a:r>
            <a:r>
              <a:rPr lang="zh-CN" altLang="en-US" sz="1000">
                <a:latin typeface="微软雅黑" panose="020B0503020204020204" charset="-122"/>
                <a:ea typeface="微软雅黑" panose="020B0503020204020204" charset="-122"/>
                <a:cs typeface="微软雅黑" panose="020B0503020204020204" charset="-122"/>
              </a:rPr>
              <a:t>  </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000">
                <a:latin typeface="微软雅黑" panose="020B0503020204020204" charset="-122"/>
                <a:ea typeface="微软雅黑" panose="020B0503020204020204" charset="-122"/>
                <a:cs typeface="微软雅黑" panose="020B0503020204020204" charset="-122"/>
              </a:rPr>
              <a:t>Chapter </a:t>
            </a:r>
            <a:r>
              <a:rPr lang="en-US" altLang="zh-CN" sz="1000">
                <a:latin typeface="微软雅黑" panose="020B0503020204020204" charset="-122"/>
                <a:ea typeface="微软雅黑" panose="020B0503020204020204" charset="-122"/>
                <a:cs typeface="微软雅黑" panose="020B0503020204020204" charset="-122"/>
              </a:rPr>
              <a:t>7</a:t>
            </a:r>
            <a:r>
              <a:rPr lang="zh-CN" altLang="en-US" sz="1000">
                <a:latin typeface="微软雅黑" panose="020B0503020204020204" charset="-122"/>
                <a:ea typeface="微软雅黑" panose="020B0503020204020204" charset="-122"/>
                <a:cs typeface="微软雅黑" panose="020B0503020204020204" charset="-122"/>
              </a:rPr>
              <a:t> Cooling System</a:t>
            </a:r>
            <a:r>
              <a:rPr lang="en-US" altLang="zh-CN" sz="1000">
                <a:latin typeface="微软雅黑" panose="020B0503020204020204" charset="-122"/>
                <a:ea typeface="微软雅黑" panose="020B0503020204020204" charset="-122"/>
                <a:cs typeface="微软雅黑" panose="020B0503020204020204" charset="-122"/>
              </a:rPr>
              <a:t> </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 139</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000">
                <a:latin typeface="微软雅黑" panose="020B0503020204020204" charset="-122"/>
                <a:ea typeface="微软雅黑" panose="020B0503020204020204" charset="-122"/>
                <a:cs typeface="微软雅黑" panose="020B0503020204020204" charset="-122"/>
                <a:sym typeface="+mn-ea"/>
              </a:rPr>
              <a:t>Chapter </a:t>
            </a:r>
            <a:r>
              <a:rPr lang="en-US" altLang="zh-CN" sz="1000">
                <a:latin typeface="微软雅黑" panose="020B0503020204020204" charset="-122"/>
                <a:ea typeface="微软雅黑" panose="020B0503020204020204" charset="-122"/>
                <a:cs typeface="微软雅黑" panose="020B0503020204020204" charset="-122"/>
                <a:sym typeface="+mn-ea"/>
              </a:rPr>
              <a:t>8</a:t>
            </a:r>
            <a:r>
              <a:rPr lang="en-US" altLang="zh-CN" sz="1000">
                <a:latin typeface="微软雅黑" panose="020B0503020204020204" charset="-122"/>
                <a:ea typeface="微软雅黑" panose="020B0503020204020204" charset="-122"/>
                <a:cs typeface="微软雅黑" panose="020B0503020204020204" charset="-122"/>
                <a:sym typeface="+mn-ea"/>
              </a:rPr>
              <a:t> E</a:t>
            </a:r>
            <a:r>
              <a:rPr lang="zh-CN" altLang="en-US" sz="1000">
                <a:latin typeface="微软雅黑" panose="020B0503020204020204" charset="-122"/>
                <a:ea typeface="微软雅黑" panose="020B0503020204020204" charset="-122"/>
                <a:cs typeface="微软雅黑" panose="020B0503020204020204" charset="-122"/>
                <a:sym typeface="+mn-ea"/>
              </a:rPr>
              <a:t>ngine</a:t>
            </a:r>
            <a:r>
              <a:rPr lang="en-US" altLang="zh-CN" sz="1000">
                <a:latin typeface="微软雅黑" panose="020B0503020204020204" charset="-122"/>
                <a:ea typeface="微软雅黑" panose="020B0503020204020204" charset="-122"/>
                <a:cs typeface="微软雅黑" panose="020B0503020204020204" charset="-122"/>
                <a:sym typeface="+mn-ea"/>
              </a:rPr>
              <a:t> </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 150</a:t>
            </a:r>
            <a:endParaRPr lang="zh-CN" altLang="en-US" sz="10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000">
                <a:latin typeface="微软雅黑" panose="020B0503020204020204" charset="-122"/>
                <a:ea typeface="微软雅黑" panose="020B0503020204020204" charset="-122"/>
                <a:cs typeface="微软雅黑" panose="020B0503020204020204" charset="-122"/>
                <a:sym typeface="+mn-ea"/>
              </a:rPr>
              <a:t>Chapter </a:t>
            </a:r>
            <a:r>
              <a:rPr lang="en-US" altLang="zh-CN" sz="1000">
                <a:latin typeface="微软雅黑" panose="020B0503020204020204" charset="-122"/>
                <a:ea typeface="微软雅黑" panose="020B0503020204020204" charset="-122"/>
                <a:cs typeface="微软雅黑" panose="020B0503020204020204" charset="-122"/>
                <a:sym typeface="+mn-ea"/>
              </a:rPr>
              <a:t>9</a:t>
            </a:r>
            <a:r>
              <a:rPr lang="zh-CN" altLang="en-US" sz="1000">
                <a:latin typeface="微软雅黑" panose="020B0503020204020204" charset="-122"/>
                <a:ea typeface="微软雅黑" panose="020B0503020204020204" charset="-122"/>
                <a:cs typeface="微软雅黑" panose="020B0503020204020204" charset="-122"/>
                <a:sym typeface="+mn-ea"/>
              </a:rPr>
              <a:t> </a:t>
            </a:r>
            <a:r>
              <a:rPr lang="en-US" altLang="zh-CN" sz="1000">
                <a:latin typeface="微软雅黑" panose="020B0503020204020204" charset="-122"/>
                <a:ea typeface="微软雅黑" panose="020B0503020204020204" charset="-122"/>
                <a:cs typeface="微软雅黑" panose="020B0503020204020204" charset="-122"/>
                <a:sym typeface="+mn-ea"/>
              </a:rPr>
              <a:t> </a:t>
            </a:r>
            <a:r>
              <a:rPr lang="zh-CN" altLang="en-US" sz="1000">
                <a:latin typeface="微软雅黑" panose="020B0503020204020204" charset="-122"/>
                <a:ea typeface="微软雅黑" panose="020B0503020204020204" charset="-122"/>
                <a:cs typeface="微软雅黑" panose="020B0503020204020204" charset="-122"/>
                <a:sym typeface="+mn-ea"/>
              </a:rPr>
              <a:t>Cylinder head assy</a:t>
            </a:r>
            <a:r>
              <a:rPr lang="en-US" altLang="zh-CN" sz="1000">
                <a:latin typeface="微软雅黑" panose="020B0503020204020204" charset="-122"/>
                <a:ea typeface="微软雅黑" panose="020B0503020204020204" charset="-122"/>
                <a:cs typeface="微软雅黑" panose="020B0503020204020204" charset="-122"/>
                <a:sym typeface="+mn-ea"/>
              </a:rPr>
              <a:t> </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 158</a:t>
            </a:r>
            <a:endParaRPr lang="zh-CN" altLang="en-US" sz="10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000">
                <a:latin typeface="微软雅黑" panose="020B0503020204020204" charset="-122"/>
                <a:ea typeface="微软雅黑" panose="020B0503020204020204" charset="-122"/>
                <a:cs typeface="微软雅黑" panose="020B0503020204020204" charset="-122"/>
              </a:rPr>
              <a:t>Chapter </a:t>
            </a:r>
            <a:r>
              <a:rPr lang="en-US" altLang="zh-CN" sz="1000">
                <a:latin typeface="微软雅黑" panose="020B0503020204020204" charset="-122"/>
                <a:ea typeface="微软雅黑" panose="020B0503020204020204" charset="-122"/>
                <a:cs typeface="微软雅黑" panose="020B0503020204020204" charset="-122"/>
              </a:rPr>
              <a:t>10</a:t>
            </a:r>
            <a:r>
              <a:rPr lang="zh-CN" altLang="en-US" sz="1000">
                <a:latin typeface="微软雅黑" panose="020B0503020204020204" charset="-122"/>
                <a:ea typeface="微软雅黑" panose="020B0503020204020204" charset="-122"/>
                <a:cs typeface="微软雅黑" panose="020B0503020204020204" charset="-122"/>
              </a:rPr>
              <a:t> </a:t>
            </a:r>
            <a:r>
              <a:rPr lang="zh-CN" altLang="en-US" sz="1000">
                <a:latin typeface="微软雅黑" panose="020B0503020204020204" charset="-122"/>
                <a:ea typeface="微软雅黑" panose="020B0503020204020204" charset="-122"/>
                <a:cs typeface="微软雅黑" panose="020B0503020204020204" charset="-122"/>
                <a:sym typeface="+mn-ea"/>
              </a:rPr>
              <a:t>Cylinder block and piston</a:t>
            </a:r>
            <a:r>
              <a:rPr lang="en-US" altLang="zh-CN" sz="1000">
                <a:latin typeface="微软雅黑" panose="020B0503020204020204" charset="-122"/>
                <a:ea typeface="微软雅黑" panose="020B0503020204020204" charset="-122"/>
                <a:cs typeface="微软雅黑" panose="020B0503020204020204" charset="-122"/>
                <a:sym typeface="+mn-ea"/>
              </a:rPr>
              <a:t> </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 169</a:t>
            </a:r>
            <a:endParaRPr lang="zh-CN" altLang="en-US" sz="10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000">
                <a:latin typeface="微软雅黑" panose="020B0503020204020204" charset="-122"/>
                <a:ea typeface="微软雅黑" panose="020B0503020204020204" charset="-122"/>
                <a:cs typeface="微软雅黑" panose="020B0503020204020204" charset="-122"/>
                <a:sym typeface="+mn-ea"/>
              </a:rPr>
              <a:t>Chapter </a:t>
            </a:r>
            <a:r>
              <a:rPr lang="en-US" altLang="zh-CN" sz="1000">
                <a:latin typeface="微软雅黑" panose="020B0503020204020204" charset="-122"/>
                <a:ea typeface="微软雅黑" panose="020B0503020204020204" charset="-122"/>
                <a:cs typeface="微软雅黑" panose="020B0503020204020204" charset="-122"/>
                <a:sym typeface="+mn-ea"/>
              </a:rPr>
              <a:t>11</a:t>
            </a:r>
            <a:r>
              <a:rPr lang="zh-CN" altLang="en-US" sz="1000">
                <a:latin typeface="微软雅黑" panose="020B0503020204020204" charset="-122"/>
                <a:ea typeface="微软雅黑" panose="020B0503020204020204" charset="-122"/>
                <a:cs typeface="微软雅黑" panose="020B0503020204020204" charset="-122"/>
                <a:sym typeface="+mn-ea"/>
              </a:rPr>
              <a:t> Clutch, </a:t>
            </a:r>
            <a:r>
              <a:rPr lang="en-US" altLang="zh-CN" sz="1000">
                <a:latin typeface="微软雅黑" panose="020B0503020204020204" charset="-122"/>
                <a:ea typeface="微软雅黑" panose="020B0503020204020204" charset="-122"/>
                <a:cs typeface="微软雅黑" panose="020B0503020204020204" charset="-122"/>
                <a:sym typeface="+mn-ea"/>
              </a:rPr>
              <a:t>driving</a:t>
            </a:r>
            <a:r>
              <a:rPr lang="zh-CN" altLang="en-US" sz="1000">
                <a:latin typeface="微软雅黑" panose="020B0503020204020204" charset="-122"/>
                <a:ea typeface="微软雅黑" panose="020B0503020204020204" charset="-122"/>
                <a:cs typeface="微软雅黑" panose="020B0503020204020204" charset="-122"/>
                <a:sym typeface="+mn-ea"/>
              </a:rPr>
              <a:t> gear, overrunning clutch, oil pump, gearshift </a:t>
            </a:r>
            <a:r>
              <a:rPr lang="en-US" altLang="zh-CN" sz="1000">
                <a:latin typeface="微软雅黑" panose="020B0503020204020204" charset="-122"/>
                <a:ea typeface="微软雅黑" panose="020B0503020204020204" charset="-122"/>
                <a:cs typeface="微软雅黑" panose="020B0503020204020204" charset="-122"/>
                <a:sym typeface="+mn-ea"/>
              </a:rPr>
              <a:t>             </a:t>
            </a:r>
            <a:r>
              <a:rPr lang="zh-CN" altLang="en-US" sz="1000">
                <a:latin typeface="微软雅黑" panose="020B0503020204020204" charset="-122"/>
                <a:ea typeface="微软雅黑" panose="020B0503020204020204" charset="-122"/>
                <a:cs typeface="微软雅黑" panose="020B0503020204020204" charset="-122"/>
                <a:sym typeface="+mn-ea"/>
              </a:rPr>
              <a:t>mechanism ..........</a:t>
            </a:r>
            <a:r>
              <a:rPr lang="en-US" altLang="zh-CN" sz="1000">
                <a:latin typeface="微软雅黑" panose="020B0503020204020204" charset="-122"/>
                <a:ea typeface="微软雅黑" panose="020B0503020204020204" charset="-122"/>
                <a:cs typeface="微软雅黑" panose="020B0503020204020204" charset="-122"/>
                <a:sym typeface="+mn-ea"/>
              </a:rPr>
              <a:t>..................................................................................................</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 175</a:t>
            </a:r>
            <a:r>
              <a:rPr lang="zh-CN" altLang="en-US" sz="1000">
                <a:latin typeface="微软雅黑" panose="020B0503020204020204" charset="-122"/>
                <a:ea typeface="微软雅黑" panose="020B0503020204020204" charset="-122"/>
                <a:cs typeface="微软雅黑" panose="020B0503020204020204" charset="-122"/>
                <a:sym typeface="+mn-ea"/>
              </a:rPr>
              <a:t> </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000">
                <a:latin typeface="微软雅黑" panose="020B0503020204020204" charset="-122"/>
                <a:ea typeface="微软雅黑" panose="020B0503020204020204" charset="-122"/>
                <a:cs typeface="微软雅黑" panose="020B0503020204020204" charset="-122"/>
              </a:rPr>
              <a:t>Chapter</a:t>
            </a:r>
            <a:r>
              <a:rPr lang="en-US" altLang="zh-CN" sz="1000">
                <a:latin typeface="微软雅黑" panose="020B0503020204020204" charset="-122"/>
                <a:ea typeface="微软雅黑" panose="020B0503020204020204" charset="-122"/>
                <a:cs typeface="微软雅黑" panose="020B0503020204020204" charset="-122"/>
              </a:rPr>
              <a:t> 12</a:t>
            </a:r>
            <a:r>
              <a:rPr lang="zh-CN" altLang="en-US" sz="1000">
                <a:latin typeface="微软雅黑" panose="020B0503020204020204" charset="-122"/>
                <a:ea typeface="微软雅黑" panose="020B0503020204020204" charset="-122"/>
                <a:cs typeface="微软雅黑" panose="020B0503020204020204" charset="-122"/>
              </a:rPr>
              <a:t> </a:t>
            </a:r>
            <a:r>
              <a:rPr lang="zh-CN" altLang="en-US" sz="1000">
                <a:latin typeface="微软雅黑" panose="020B0503020204020204" charset="-122"/>
                <a:ea typeface="微软雅黑" panose="020B0503020204020204" charset="-122"/>
                <a:cs typeface="微软雅黑" panose="020B0503020204020204" charset="-122"/>
                <a:sym typeface="+mn-ea"/>
              </a:rPr>
              <a:t>Magneto and balance </a:t>
            </a:r>
            <a:r>
              <a:rPr lang="en-US" altLang="zh-CN" sz="1000">
                <a:latin typeface="微软雅黑" panose="020B0503020204020204" charset="-122"/>
                <a:ea typeface="微软雅黑" panose="020B0503020204020204" charset="-122"/>
                <a:cs typeface="微软雅黑" panose="020B0503020204020204" charset="-122"/>
                <a:sym typeface="+mn-ea"/>
              </a:rPr>
              <a:t>driving</a:t>
            </a:r>
            <a:r>
              <a:rPr lang="zh-CN" altLang="en-US" sz="1000">
                <a:latin typeface="微软雅黑" panose="020B0503020204020204" charset="-122"/>
                <a:ea typeface="微软雅黑" panose="020B0503020204020204" charset="-122"/>
                <a:cs typeface="微软雅黑" panose="020B0503020204020204" charset="-122"/>
                <a:sym typeface="+mn-ea"/>
              </a:rPr>
              <a:t> and driven </a:t>
            </a:r>
            <a:r>
              <a:rPr lang="en-US" altLang="zh-CN" sz="1000">
                <a:latin typeface="微软雅黑" panose="020B0503020204020204" charset="-122"/>
                <a:ea typeface="微软雅黑" panose="020B0503020204020204" charset="-122"/>
                <a:cs typeface="微软雅黑" panose="020B0503020204020204" charset="-122"/>
                <a:sym typeface="+mn-ea"/>
              </a:rPr>
              <a:t>gear</a:t>
            </a:r>
            <a:r>
              <a:rPr lang="zh-CN" altLang="en-US" sz="1000">
                <a:latin typeface="微软雅黑" panose="020B0503020204020204" charset="-122"/>
                <a:ea typeface="微软雅黑" panose="020B0503020204020204" charset="-122"/>
                <a:cs typeface="微软雅黑" panose="020B0503020204020204" charset="-122"/>
                <a:sym typeface="+mn-ea"/>
              </a:rPr>
              <a:t> ..</a:t>
            </a:r>
            <a:r>
              <a:rPr lang="en-US" altLang="zh-CN" sz="1000">
                <a:latin typeface="微软雅黑" panose="020B0503020204020204" charset="-122"/>
                <a:ea typeface="微软雅黑" panose="020B0503020204020204" charset="-122"/>
                <a:cs typeface="微软雅黑" panose="020B0503020204020204" charset="-122"/>
                <a:sym typeface="+mn-ea"/>
              </a:rPr>
              <a:t>..........</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 187</a:t>
            </a:r>
            <a:r>
              <a:rPr lang="zh-CN" altLang="en-US" sz="1000">
                <a:latin typeface="微软雅黑" panose="020B0503020204020204" charset="-122"/>
                <a:ea typeface="微软雅黑" panose="020B0503020204020204" charset="-122"/>
                <a:cs typeface="微软雅黑" panose="020B0503020204020204" charset="-122"/>
                <a:sym typeface="+mn-ea"/>
              </a:rPr>
              <a:t> </a:t>
            </a:r>
            <a:endParaRPr lang="zh-CN" altLang="en-US" sz="10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000">
                <a:latin typeface="微软雅黑" panose="020B0503020204020204" charset="-122"/>
                <a:ea typeface="微软雅黑" panose="020B0503020204020204" charset="-122"/>
                <a:cs typeface="微软雅黑" panose="020B0503020204020204" charset="-122"/>
              </a:rPr>
              <a:t>Chapter 13 </a:t>
            </a:r>
            <a:r>
              <a:rPr lang="zh-CN" altLang="en-US" sz="1000">
                <a:latin typeface="微软雅黑" panose="020B0503020204020204" charset="-122"/>
                <a:ea typeface="微软雅黑" panose="020B0503020204020204" charset="-122"/>
                <a:cs typeface="微软雅黑" panose="020B0503020204020204" charset="-122"/>
                <a:sym typeface="+mn-ea"/>
              </a:rPr>
              <a:t>Crankcase, crankshaft, variable speed drive, balance shaft</a:t>
            </a:r>
            <a:r>
              <a:rPr lang="en-US" altLang="zh-CN" sz="1000">
                <a:latin typeface="微软雅黑" panose="020B0503020204020204" charset="-122"/>
                <a:ea typeface="微软雅黑" panose="020B0503020204020204" charset="-122"/>
                <a:cs typeface="微软雅黑" panose="020B0503020204020204" charset="-122"/>
                <a:sym typeface="+mn-ea"/>
              </a:rPr>
              <a:t> </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 193</a:t>
            </a:r>
            <a:endParaRPr lang="zh-CN" altLang="en-US" sz="10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000">
                <a:latin typeface="微软雅黑" panose="020B0503020204020204" charset="-122"/>
                <a:ea typeface="微软雅黑" panose="020B0503020204020204" charset="-122"/>
                <a:cs typeface="微软雅黑" panose="020B0503020204020204" charset="-122"/>
                <a:sym typeface="+mn-ea"/>
              </a:rPr>
              <a:t>Chapter</a:t>
            </a:r>
            <a:r>
              <a:rPr lang="en-US" altLang="zh-CN" sz="1000">
                <a:latin typeface="微软雅黑" panose="020B0503020204020204" charset="-122"/>
                <a:ea typeface="微软雅黑" panose="020B0503020204020204" charset="-122"/>
                <a:cs typeface="微软雅黑" panose="020B0503020204020204" charset="-122"/>
                <a:sym typeface="+mn-ea"/>
              </a:rPr>
              <a:t> 14</a:t>
            </a:r>
            <a:r>
              <a:rPr lang="en-US" altLang="zh-CN" sz="1000">
                <a:latin typeface="微软雅黑" panose="020B0503020204020204" charset="-122"/>
                <a:ea typeface="微软雅黑" panose="020B0503020204020204" charset="-122"/>
                <a:cs typeface="微软雅黑" panose="020B0503020204020204" charset="-122"/>
                <a:sym typeface="+mn-ea"/>
              </a:rPr>
              <a:t> </a:t>
            </a:r>
            <a:r>
              <a:rPr lang="zh-CN" altLang="en-US" sz="1000">
                <a:latin typeface="微软雅黑" panose="020B0503020204020204" charset="-122"/>
                <a:ea typeface="微软雅黑" panose="020B0503020204020204" charset="-122"/>
                <a:cs typeface="微软雅黑" panose="020B0503020204020204" charset="-122"/>
                <a:sym typeface="+mn-ea"/>
              </a:rPr>
              <a:t>Front wheels, suspension, steering</a:t>
            </a:r>
            <a:r>
              <a:rPr lang="en-US" altLang="zh-CN" sz="1000">
                <a:latin typeface="微软雅黑" panose="020B0503020204020204" charset="-122"/>
                <a:ea typeface="微软雅黑" panose="020B0503020204020204" charset="-122"/>
                <a:cs typeface="微软雅黑" panose="020B0503020204020204" charset="-122"/>
                <a:sym typeface="+mn-ea"/>
              </a:rPr>
              <a:t> ................................................. 199</a:t>
            </a:r>
            <a:r>
              <a:rPr lang="zh-CN" altLang="en-US" sz="1000">
                <a:latin typeface="微软雅黑" panose="020B0503020204020204" charset="-122"/>
                <a:ea typeface="微软雅黑" panose="020B0503020204020204" charset="-122"/>
                <a:cs typeface="微软雅黑" panose="020B0503020204020204" charset="-122"/>
                <a:sym typeface="+mn-ea"/>
              </a:rPr>
              <a:t>  </a:t>
            </a:r>
            <a:endParaRPr lang="zh-CN" altLang="en-US" sz="10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000">
                <a:latin typeface="微软雅黑" panose="020B0503020204020204" charset="-122"/>
                <a:ea typeface="微软雅黑" panose="020B0503020204020204" charset="-122"/>
                <a:cs typeface="微软雅黑" panose="020B0503020204020204" charset="-122"/>
                <a:sym typeface="+mn-ea"/>
              </a:rPr>
              <a:t>Chapter</a:t>
            </a:r>
            <a:r>
              <a:rPr lang="en-US" altLang="zh-CN" sz="1000">
                <a:latin typeface="微软雅黑" panose="020B0503020204020204" charset="-122"/>
                <a:ea typeface="微软雅黑" panose="020B0503020204020204" charset="-122"/>
                <a:cs typeface="微软雅黑" panose="020B0503020204020204" charset="-122"/>
                <a:sym typeface="+mn-ea"/>
              </a:rPr>
              <a:t> 15</a:t>
            </a:r>
            <a:r>
              <a:rPr lang="en-US" altLang="zh-CN" sz="1000">
                <a:latin typeface="微软雅黑" panose="020B0503020204020204" charset="-122"/>
                <a:ea typeface="微软雅黑" panose="020B0503020204020204" charset="-122"/>
                <a:cs typeface="微软雅黑" panose="020B0503020204020204" charset="-122"/>
                <a:sym typeface="+mn-ea"/>
              </a:rPr>
              <a:t> </a:t>
            </a:r>
            <a:r>
              <a:rPr sz="1000">
                <a:latin typeface="微软雅黑" panose="020B0503020204020204" charset="-122"/>
                <a:ea typeface="微软雅黑" panose="020B0503020204020204" charset="-122"/>
                <a:cs typeface="微软雅黑" panose="020B0503020204020204" charset="-122"/>
                <a:sym typeface="+mn-ea"/>
              </a:rPr>
              <a:t>Rear wheel, suspension</a:t>
            </a:r>
            <a:r>
              <a:rPr lang="en-US" altLang="zh-CN" sz="1000">
                <a:latin typeface="微软雅黑" panose="020B0503020204020204" charset="-122"/>
                <a:ea typeface="微软雅黑" panose="020B0503020204020204" charset="-122"/>
                <a:cs typeface="微软雅黑" panose="020B0503020204020204" charset="-122"/>
                <a:sym typeface="+mn-ea"/>
              </a:rPr>
              <a:t>........................................................................ 216</a:t>
            </a:r>
            <a:r>
              <a:rPr lang="zh-CN" altLang="en-US" sz="1000">
                <a:latin typeface="微软雅黑" panose="020B0503020204020204" charset="-122"/>
                <a:ea typeface="微软雅黑" panose="020B0503020204020204" charset="-122"/>
                <a:cs typeface="微软雅黑" panose="020B0503020204020204" charset="-122"/>
                <a:sym typeface="+mn-ea"/>
              </a:rPr>
              <a:t> </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000">
                <a:latin typeface="微软雅黑" panose="020B0503020204020204" charset="-122"/>
                <a:ea typeface="微软雅黑" panose="020B0503020204020204" charset="-122"/>
                <a:cs typeface="微软雅黑" panose="020B0503020204020204" charset="-122"/>
                <a:sym typeface="+mn-ea"/>
              </a:rPr>
              <a:t>Chapter</a:t>
            </a:r>
            <a:r>
              <a:rPr lang="en-US" altLang="zh-CN" sz="1000">
                <a:latin typeface="微软雅黑" panose="020B0503020204020204" charset="-122"/>
                <a:ea typeface="微软雅黑" panose="020B0503020204020204" charset="-122"/>
                <a:cs typeface="微软雅黑" panose="020B0503020204020204" charset="-122"/>
                <a:sym typeface="+mn-ea"/>
              </a:rPr>
              <a:t> 16</a:t>
            </a:r>
            <a:r>
              <a:rPr lang="en-US" altLang="zh-CN" sz="1000">
                <a:latin typeface="微软雅黑" panose="020B0503020204020204" charset="-122"/>
                <a:ea typeface="微软雅黑" panose="020B0503020204020204" charset="-122"/>
                <a:cs typeface="微软雅黑" panose="020B0503020204020204" charset="-122"/>
              </a:rPr>
              <a:t> </a:t>
            </a:r>
            <a:r>
              <a:rPr lang="zh-CN" altLang="en-US" sz="1000">
                <a:latin typeface="微软雅黑" panose="020B0503020204020204" charset="-122"/>
                <a:ea typeface="微软雅黑" panose="020B0503020204020204" charset="-122"/>
                <a:cs typeface="微软雅黑" panose="020B0503020204020204" charset="-122"/>
              </a:rPr>
              <a:t>Hydraulic brake system</a:t>
            </a:r>
            <a:r>
              <a:rPr lang="en-US" altLang="zh-CN" sz="1000">
                <a:latin typeface="微软雅黑" panose="020B0503020204020204" charset="-122"/>
                <a:ea typeface="微软雅黑" panose="020B0503020204020204" charset="-122"/>
                <a:cs typeface="微软雅黑" panose="020B0503020204020204" charset="-122"/>
              </a:rPr>
              <a:t> ....................................................................... 223</a:t>
            </a:r>
            <a:r>
              <a:rPr lang="zh-CN" altLang="en-US" sz="1000">
                <a:latin typeface="微软雅黑" panose="020B0503020204020204" charset="-122"/>
                <a:ea typeface="微软雅黑" panose="020B0503020204020204" charset="-122"/>
                <a:cs typeface="微软雅黑" panose="020B0503020204020204" charset="-122"/>
              </a:rPr>
              <a:t> </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000">
                <a:latin typeface="微软雅黑" panose="020B0503020204020204" charset="-122"/>
                <a:ea typeface="微软雅黑" panose="020B0503020204020204" charset="-122"/>
                <a:cs typeface="微软雅黑" panose="020B0503020204020204" charset="-122"/>
                <a:sym typeface="+mn-ea"/>
              </a:rPr>
              <a:t>Chapter</a:t>
            </a:r>
            <a:r>
              <a:rPr lang="en-US" altLang="zh-CN" sz="1000">
                <a:latin typeface="微软雅黑" panose="020B0503020204020204" charset="-122"/>
                <a:ea typeface="微软雅黑" panose="020B0503020204020204" charset="-122"/>
                <a:cs typeface="微软雅黑" panose="020B0503020204020204" charset="-122"/>
                <a:sym typeface="+mn-ea"/>
              </a:rPr>
              <a:t> 17</a:t>
            </a:r>
            <a:r>
              <a:rPr lang="en-US" altLang="zh-CN" sz="1000">
                <a:latin typeface="微软雅黑" panose="020B0503020204020204" charset="-122"/>
                <a:ea typeface="微软雅黑" panose="020B0503020204020204" charset="-122"/>
                <a:cs typeface="微软雅黑" panose="020B0503020204020204" charset="-122"/>
                <a:sym typeface="+mn-ea"/>
              </a:rPr>
              <a:t> ABS</a:t>
            </a:r>
            <a:r>
              <a:rPr lang="en-US" altLang="zh-CN" sz="1000">
                <a:latin typeface="微软雅黑" panose="020B0503020204020204" charset="-122"/>
                <a:ea typeface="微软雅黑" panose="020B0503020204020204" charset="-122"/>
                <a:cs typeface="微软雅黑" panose="020B0503020204020204" charset="-122"/>
                <a:sym typeface="+mn-ea"/>
              </a:rPr>
              <a:t> ............................................................................................................. 234</a:t>
            </a:r>
            <a:endParaRPr lang="zh-CN" altLang="en-US" sz="10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000">
                <a:latin typeface="微软雅黑" panose="020B0503020204020204" charset="-122"/>
                <a:ea typeface="微软雅黑" panose="020B0503020204020204" charset="-122"/>
                <a:cs typeface="微软雅黑" panose="020B0503020204020204" charset="-122"/>
                <a:sym typeface="+mn-ea"/>
              </a:rPr>
              <a:t>Chapter</a:t>
            </a:r>
            <a:r>
              <a:rPr lang="en-US" altLang="zh-CN" sz="1000">
                <a:latin typeface="微软雅黑" panose="020B0503020204020204" charset="-122"/>
                <a:ea typeface="微软雅黑" panose="020B0503020204020204" charset="-122"/>
                <a:cs typeface="微软雅黑" panose="020B0503020204020204" charset="-122"/>
                <a:sym typeface="+mn-ea"/>
              </a:rPr>
              <a:t> 18</a:t>
            </a:r>
            <a:r>
              <a:rPr lang="en-US" altLang="zh-CN" sz="1000">
                <a:latin typeface="微软雅黑" panose="020B0503020204020204" charset="-122"/>
                <a:ea typeface="微软雅黑" panose="020B0503020204020204" charset="-122"/>
                <a:cs typeface="微软雅黑" panose="020B0503020204020204" charset="-122"/>
                <a:sym typeface="+mn-ea"/>
              </a:rPr>
              <a:t> E</a:t>
            </a:r>
            <a:r>
              <a:rPr lang="zh-CN" altLang="en-US" sz="1000">
                <a:latin typeface="微软雅黑" panose="020B0503020204020204" charset="-122"/>
                <a:ea typeface="微软雅黑" panose="020B0503020204020204" charset="-122"/>
                <a:cs typeface="微软雅黑" panose="020B0503020204020204" charset="-122"/>
                <a:sym typeface="+mn-ea"/>
              </a:rPr>
              <a:t>lectrical</a:t>
            </a:r>
            <a:r>
              <a:rPr lang="en-US" altLang="zh-CN" sz="1000">
                <a:latin typeface="微软雅黑" panose="020B0503020204020204" charset="-122"/>
                <a:ea typeface="微软雅黑" panose="020B0503020204020204" charset="-122"/>
                <a:cs typeface="微软雅黑" panose="020B0503020204020204" charset="-122"/>
                <a:sym typeface="+mn-ea"/>
              </a:rPr>
              <a:t> parts ........................................................................................ 249</a:t>
            </a:r>
            <a:endParaRPr lang="zh-CN" altLang="en-US" sz="10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000">
                <a:latin typeface="微软雅黑" panose="020B0503020204020204" charset="-122"/>
                <a:ea typeface="微软雅黑" panose="020B0503020204020204" charset="-122"/>
                <a:cs typeface="微软雅黑" panose="020B0503020204020204" charset="-122"/>
                <a:sym typeface="+mn-ea"/>
              </a:rPr>
              <a:t>Chapter</a:t>
            </a:r>
            <a:r>
              <a:rPr lang="en-US" altLang="zh-CN" sz="1000">
                <a:latin typeface="微软雅黑" panose="020B0503020204020204" charset="-122"/>
                <a:ea typeface="微软雅黑" panose="020B0503020204020204" charset="-122"/>
                <a:cs typeface="微软雅黑" panose="020B0503020204020204" charset="-122"/>
                <a:sym typeface="+mn-ea"/>
              </a:rPr>
              <a:t> 19</a:t>
            </a:r>
            <a:r>
              <a:rPr lang="en-US" altLang="zh-CN" sz="1000">
                <a:latin typeface="微软雅黑" panose="020B0503020204020204" charset="-122"/>
                <a:ea typeface="微软雅黑" panose="020B0503020204020204" charset="-122"/>
                <a:cs typeface="微软雅黑" panose="020B0503020204020204" charset="-122"/>
                <a:sym typeface="+mn-ea"/>
              </a:rPr>
              <a:t> </a:t>
            </a:r>
            <a:r>
              <a:rPr lang="zh-CN" altLang="en-US" sz="1000">
                <a:latin typeface="微软雅黑" panose="020B0503020204020204" charset="-122"/>
                <a:ea typeface="微软雅黑" panose="020B0503020204020204" charset="-122"/>
                <a:cs typeface="微软雅黑" panose="020B0503020204020204" charset="-122"/>
                <a:sym typeface="+mn-ea"/>
              </a:rPr>
              <a:t>Circuit schematic diagram ( </a:t>
            </a:r>
            <a:r>
              <a:rPr lang="en-US" altLang="zh-CN" sz="1000">
                <a:latin typeface="微软雅黑" panose="020B0503020204020204" charset="-122"/>
                <a:ea typeface="微软雅黑" panose="020B0503020204020204" charset="-122"/>
                <a:cs typeface="微软雅黑" panose="020B0503020204020204" charset="-122"/>
                <a:sym typeface="+mn-ea"/>
              </a:rPr>
              <a:t>factory ediion</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..................................272</a:t>
            </a:r>
            <a:endParaRPr lang="en-US" altLang="zh-CN" sz="10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zh-CN" altLang="en-US" sz="1000">
                <a:latin typeface="微软雅黑" panose="020B0503020204020204" charset="-122"/>
                <a:ea typeface="微软雅黑" panose="020B0503020204020204" charset="-122"/>
                <a:cs typeface="微软雅黑" panose="020B0503020204020204" charset="-122"/>
                <a:sym typeface="+mn-ea"/>
              </a:rPr>
              <a:t>Chapter</a:t>
            </a:r>
            <a:r>
              <a:rPr lang="en-US" altLang="zh-CN" sz="1000">
                <a:latin typeface="微软雅黑" panose="020B0503020204020204" charset="-122"/>
                <a:ea typeface="微软雅黑" panose="020B0503020204020204" charset="-122"/>
                <a:cs typeface="微软雅黑" panose="020B0503020204020204" charset="-122"/>
                <a:sym typeface="+mn-ea"/>
              </a:rPr>
              <a:t> 20 </a:t>
            </a:r>
            <a:r>
              <a:rPr lang="zh-CN" altLang="en-US" sz="1000">
                <a:latin typeface="微软雅黑" panose="020B0503020204020204" charset="-122"/>
                <a:ea typeface="微软雅黑" panose="020B0503020204020204" charset="-122"/>
                <a:cs typeface="微软雅黑" panose="020B0503020204020204" charset="-122"/>
                <a:sym typeface="+mn-ea"/>
              </a:rPr>
              <a:t>Circuit schematic diagram (</a:t>
            </a:r>
            <a:r>
              <a:rPr lang="en-US" altLang="zh-CN" sz="1000">
                <a:latin typeface="微软雅黑" panose="020B0503020204020204" charset="-122"/>
                <a:ea typeface="微软雅黑" panose="020B0503020204020204" charset="-122"/>
                <a:cs typeface="微软雅黑" panose="020B0503020204020204" charset="-122"/>
                <a:sym typeface="+mn-ea"/>
              </a:rPr>
              <a:t>regular edition</a:t>
            </a:r>
            <a:r>
              <a:rPr lang="zh-CN" altLang="en-US" sz="1000">
                <a:latin typeface="微软雅黑" panose="020B0503020204020204" charset="-122"/>
                <a:ea typeface="微软雅黑" panose="020B0503020204020204" charset="-122"/>
                <a:cs typeface="微软雅黑" panose="020B0503020204020204" charset="-122"/>
                <a:sym typeface="+mn-ea"/>
              </a:rPr>
              <a:t>)</a:t>
            </a:r>
            <a:r>
              <a:rPr lang="en-US" altLang="zh-CN" sz="1000">
                <a:latin typeface="微软雅黑" panose="020B0503020204020204" charset="-122"/>
                <a:ea typeface="微软雅黑" panose="020B0503020204020204" charset="-122"/>
                <a:cs typeface="微软雅黑" panose="020B0503020204020204" charset="-122"/>
                <a:sym typeface="+mn-ea"/>
              </a:rPr>
              <a:t>..................................273</a:t>
            </a:r>
            <a:endParaRPr lang="en-US" altLang="zh-CN" sz="1000">
              <a:latin typeface="微软雅黑" panose="020B0503020204020204" charset="-122"/>
              <a:ea typeface="微软雅黑" panose="020B0503020204020204" charset="-122"/>
              <a:cs typeface="微软雅黑" panose="020B0503020204020204" charset="-122"/>
              <a:sym typeface="+mn-ea"/>
            </a:endParaRPr>
          </a:p>
          <a:p>
            <a:pPr>
              <a:lnSpc>
                <a:spcPct val="150000"/>
              </a:lnSpc>
            </a:pPr>
            <a:endParaRPr lang="en-US" altLang="zh-CN" sz="1000">
              <a:latin typeface="微软雅黑" panose="020B0503020204020204" charset="-122"/>
              <a:ea typeface="微软雅黑" panose="020B0503020204020204" charset="-122"/>
              <a:cs typeface="微软雅黑" panose="020B0503020204020204" charset="-122"/>
              <a:sym typeface="+mn-ea"/>
            </a:endParaRPr>
          </a:p>
          <a:p>
            <a:pPr>
              <a:lnSpc>
                <a:spcPct val="150000"/>
              </a:lnSpc>
            </a:pPr>
            <a:endParaRPr lang="en-US" altLang="zh-CN" sz="1000">
              <a:latin typeface="微软雅黑" panose="020B0503020204020204" charset="-122"/>
              <a:ea typeface="微软雅黑" panose="020B0503020204020204" charset="-122"/>
              <a:cs typeface="微软雅黑" panose="020B0503020204020204" charset="-122"/>
              <a:sym typeface="+mn-ea"/>
            </a:endParaRPr>
          </a:p>
        </p:txBody>
      </p:sp>
      <p:sp>
        <p:nvSpPr>
          <p:cNvPr id="13" name="object 5"/>
          <p:cNvSpPr/>
          <p:nvPr/>
        </p:nvSpPr>
        <p:spPr>
          <a:xfrm>
            <a:off x="6124575" y="8046720"/>
            <a:ext cx="616585" cy="1004570"/>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9" name="文本框 18"/>
          <p:cNvSpPr txBox="1"/>
          <p:nvPr/>
        </p:nvSpPr>
        <p:spPr>
          <a:xfrm>
            <a:off x="6274435"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3</a:t>
            </a:r>
            <a:endParaRPr lang="en-US" altLang="zh-CN" sz="1000">
              <a:solidFill>
                <a:schemeClr val="bg1"/>
              </a:solidFill>
              <a:latin typeface="黑体" panose="02010609060101010101" charset="-122"/>
              <a:ea typeface="黑体" panose="02010609060101010101" charset="-122"/>
            </a:endParaRPr>
          </a:p>
        </p:txBody>
      </p:sp>
      <p:sp>
        <p:nvSpPr>
          <p:cNvPr id="3" name="object 13"/>
          <p:cNvSpPr txBox="1"/>
          <p:nvPr>
            <p:custDataLst>
              <p:tags r:id="rId2"/>
            </p:custDataLst>
          </p:nvPr>
        </p:nvSpPr>
        <p:spPr>
          <a:xfrm>
            <a:off x="6049645" y="804672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30452" y="1635252"/>
            <a:ext cx="4826635"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lstStyle/>
          <a:p/>
        </p:txBody>
      </p:sp>
      <p:graphicFrame>
        <p:nvGraphicFramePr>
          <p:cNvPr id="14" name="object 14"/>
          <p:cNvGraphicFramePr>
            <a:graphicFrameLocks noGrp="1"/>
          </p:cNvGraphicFramePr>
          <p:nvPr>
            <p:custDataLst>
              <p:tags r:id="rId1"/>
            </p:custDataLst>
          </p:nvPr>
        </p:nvGraphicFramePr>
        <p:xfrm>
          <a:off x="1379093" y="1926463"/>
          <a:ext cx="4792980" cy="7881620"/>
        </p:xfrm>
        <a:graphic>
          <a:graphicData uri="http://schemas.openxmlformats.org/drawingml/2006/table">
            <a:tbl>
              <a:tblPr firstRow="1" bandRow="1">
                <a:tableStyleId>{2D5ABB26-0587-4C30-8999-92F81FD0307C}</a:tableStyleId>
              </a:tblPr>
              <a:tblGrid>
                <a:gridCol w="1304925"/>
                <a:gridCol w="2429510"/>
                <a:gridCol w="1058545"/>
              </a:tblGrid>
              <a:tr h="170688">
                <a:tc>
                  <a:txBody>
                    <a:bodyPr/>
                    <a:lstStyle/>
                    <a:p>
                      <a:pPr algn="ctr">
                        <a:lnSpc>
                          <a:spcPct val="100000"/>
                        </a:lnSpc>
                        <a:spcBef>
                          <a:spcPts val="90"/>
                        </a:spcBef>
                      </a:pPr>
                      <a:r>
                        <a:rPr sz="1000" spc="-5" dirty="0">
                          <a:latin typeface="微软雅黑" panose="020B0503020204020204" charset="-122"/>
                          <a:ea typeface="微软雅黑" panose="020B0503020204020204" charset="-122"/>
                          <a:cs typeface="宋体" panose="02010600030101010101" pitchFamily="2" charset="-122"/>
                        </a:rPr>
                        <a:t>Materials</a:t>
                      </a:r>
                      <a:endParaRPr sz="10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gn="ctr">
                        <a:lnSpc>
                          <a:spcPct val="100000"/>
                        </a:lnSpc>
                        <a:spcBef>
                          <a:spcPts val="90"/>
                        </a:spcBef>
                      </a:pPr>
                      <a:r>
                        <a:rPr lang="en-US" sz="1000" spc="-5" dirty="0">
                          <a:latin typeface="微软雅黑" panose="020B0503020204020204" charset="-122"/>
                          <a:ea typeface="微软雅黑" panose="020B0503020204020204" charset="-122"/>
                          <a:cs typeface="宋体" panose="02010600030101010101" pitchFamily="2" charset="-122"/>
                        </a:rPr>
                        <a:t>L</a:t>
                      </a:r>
                      <a:r>
                        <a:rPr sz="1000" spc="-5" dirty="0">
                          <a:latin typeface="微软雅黑" panose="020B0503020204020204" charset="-122"/>
                          <a:ea typeface="微软雅黑" panose="020B0503020204020204" charset="-122"/>
                          <a:cs typeface="宋体" panose="02010600030101010101" pitchFamily="2" charset="-122"/>
                        </a:rPr>
                        <a:t>ocation</a:t>
                      </a:r>
                      <a:endParaRPr sz="1000" spc="-5" dirty="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905" algn="ctr">
                        <a:lnSpc>
                          <a:spcPct val="100000"/>
                        </a:lnSpc>
                        <a:spcBef>
                          <a:spcPts val="5"/>
                        </a:spcBef>
                      </a:pPr>
                      <a:r>
                        <a:rPr sz="1000" spc="-5" dirty="0">
                          <a:latin typeface="微软雅黑" panose="020B0503020204020204" charset="-122"/>
                          <a:ea typeface="微软雅黑" panose="020B0503020204020204" charset="-122"/>
                          <a:cs typeface="宋体" panose="02010600030101010101" pitchFamily="2" charset="-122"/>
                        </a:rPr>
                        <a:t>Note</a:t>
                      </a:r>
                      <a:endParaRPr sz="1000" spc="-5" dirty="0">
                        <a:latin typeface="微软雅黑" panose="020B0503020204020204" charset="-122"/>
                        <a:ea typeface="微软雅黑" panose="020B0503020204020204" charset="-122"/>
                        <a:cs typeface="宋体" panose="02010600030101010101" pitchFamily="2" charset="-122"/>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5448">
                <a:tc rowSpan="2">
                  <a:txBody>
                    <a:bodyPr/>
                    <a:lstStyle/>
                    <a:p>
                      <a:pPr>
                        <a:lnSpc>
                          <a:spcPct val="100000"/>
                        </a:lnSpc>
                        <a:spcBef>
                          <a:spcPts val="20"/>
                        </a:spcBef>
                      </a:pPr>
                      <a:r>
                        <a:rPr sz="800" dirty="0">
                          <a:latin typeface="微软雅黑" panose="020B0503020204020204" charset="-122"/>
                          <a:ea typeface="微软雅黑" panose="020B0503020204020204" charset="-122"/>
                          <a:cs typeface="微软雅黑" panose="020B0503020204020204" charset="-122"/>
                        </a:rPr>
                        <a:t>Lithium base multi-purpose extreme pressure grease NLGI2#</a:t>
                      </a:r>
                      <a:endParaRPr sz="800" dirty="0">
                        <a:latin typeface="微软雅黑" panose="020B0503020204020204" charset="-122"/>
                        <a:ea typeface="微软雅黑" panose="020B0503020204020204" charset="-122"/>
                        <a:cs typeface="微软雅黑" panose="020B0503020204020204"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00"/>
                        </a:spcBef>
                      </a:pPr>
                      <a:r>
                        <a:rPr sz="800" dirty="0">
                          <a:latin typeface="微软雅黑" panose="020B0503020204020204" charset="-122"/>
                          <a:ea typeface="微软雅黑" panose="020B0503020204020204" charset="-122"/>
                          <a:cs typeface="宋体" panose="02010600030101010101" pitchFamily="2" charset="-122"/>
                        </a:rPr>
                        <a:t>Steering bearing ring sliding surface</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00"/>
                        </a:spcBef>
                      </a:pPr>
                      <a:r>
                        <a:rPr sz="800" dirty="0">
                          <a:latin typeface="微软雅黑" panose="020B0503020204020204" charset="-122"/>
                          <a:ea typeface="微软雅黑" panose="020B0503020204020204" charset="-122"/>
                          <a:cs typeface="微软雅黑" panose="020B0503020204020204" charset="-122"/>
                        </a:rPr>
                        <a:t>3-5 grams each</a:t>
                      </a:r>
                      <a:r>
                        <a:rPr sz="800" spc="-5" dirty="0">
                          <a:latin typeface="微软雅黑" panose="020B0503020204020204" charset="-122"/>
                          <a:ea typeface="微软雅黑" panose="020B0503020204020204" charset="-122"/>
                          <a:cs typeface="微软雅黑" panose="020B0503020204020204" charset="-122"/>
                        </a:rPr>
                        <a:t>（0.1-0.2oz）</a:t>
                      </a:r>
                      <a:endParaRPr sz="80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13360">
                <a:tc vMerge="1">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340"/>
                        </a:spcBef>
                      </a:pPr>
                      <a:r>
                        <a:rPr sz="800" dirty="0">
                          <a:latin typeface="微软雅黑" panose="020B0503020204020204" charset="-122"/>
                          <a:ea typeface="微软雅黑" panose="020B0503020204020204" charset="-122"/>
                          <a:cs typeface="宋体" panose="02010600030101010101" pitchFamily="2" charset="-122"/>
                        </a:rPr>
                        <a:t>Dust seal for steering bearing</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972">
                <a:tc rowSpan="13">
                  <a:txBody>
                    <a:bodyPr/>
                    <a:lstStyle/>
                    <a:p>
                      <a:pPr>
                        <a:lnSpc>
                          <a:spcPct val="100000"/>
                        </a:lnSpc>
                      </a:pPr>
                      <a:r>
                        <a:rPr sz="800" dirty="0">
                          <a:latin typeface="微软雅黑" panose="020B0503020204020204" charset="-122"/>
                          <a:ea typeface="微软雅黑" panose="020B0503020204020204" charset="-122"/>
                          <a:cs typeface="宋体" panose="02010600030101010101" pitchFamily="2" charset="-122"/>
                        </a:rPr>
                        <a:t>Multi-purpose grease</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r>
                        <a:rPr sz="800" dirty="0">
                          <a:latin typeface="微软雅黑" panose="020B0503020204020204" charset="-122"/>
                          <a:ea typeface="微软雅黑" panose="020B0503020204020204" charset="-122"/>
                          <a:cs typeface="宋体" panose="02010600030101010101" pitchFamily="2" charset="-122"/>
                        </a:rPr>
                        <a:t>Side support rotating shaft sliding area</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5448">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00"/>
                        </a:spcBef>
                      </a:pPr>
                      <a:r>
                        <a:rPr sz="800" dirty="0">
                          <a:latin typeface="微软雅黑" panose="020B0503020204020204" charset="-122"/>
                          <a:ea typeface="微软雅黑" panose="020B0503020204020204" charset="-122"/>
                          <a:cs typeface="宋体" panose="02010600030101010101" pitchFamily="2" charset="-122"/>
                        </a:rPr>
                        <a:t>Seat latch sliding area</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4940">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r>
                        <a:rPr sz="800" dirty="0">
                          <a:latin typeface="微软雅黑" panose="020B0503020204020204" charset="-122"/>
                          <a:ea typeface="微软雅黑" panose="020B0503020204020204" charset="-122"/>
                          <a:cs typeface="宋体" panose="02010600030101010101" pitchFamily="2" charset="-122"/>
                        </a:rPr>
                        <a:t>Throttle door handle pull slot and roll up area</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972">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r>
                        <a:rPr sz="800" dirty="0">
                          <a:solidFill>
                            <a:schemeClr val="tx1"/>
                          </a:solidFill>
                          <a:latin typeface="微软雅黑" panose="020B0503020204020204" charset="-122"/>
                          <a:ea typeface="微软雅黑" panose="020B0503020204020204" charset="-122"/>
                          <a:cs typeface="宋体" panose="02010600030101010101" pitchFamily="2" charset="-122"/>
                        </a:rPr>
                        <a:t>Clutch lever slide area</a:t>
                      </a:r>
                      <a:endParaRPr sz="800" dirty="0">
                        <a:solidFill>
                          <a:schemeClr val="tx1"/>
                        </a:solidFill>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5448">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00"/>
                        </a:spcBef>
                      </a:pPr>
                      <a:r>
                        <a:rPr sz="800" dirty="0">
                          <a:solidFill>
                            <a:schemeClr val="tx1"/>
                          </a:solidFill>
                          <a:latin typeface="微软雅黑" panose="020B0503020204020204" charset="-122"/>
                          <a:ea typeface="微软雅黑" panose="020B0503020204020204" charset="-122"/>
                          <a:cs typeface="宋体" panose="02010600030101010101" pitchFamily="2" charset="-122"/>
                        </a:rPr>
                        <a:t>Front axle rod and wheel dust ring rotation area</a:t>
                      </a:r>
                      <a:endParaRPr sz="800" dirty="0">
                        <a:solidFill>
                          <a:schemeClr val="tx1"/>
                        </a:solidFill>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5448">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r>
                        <a:rPr sz="800" dirty="0">
                          <a:solidFill>
                            <a:schemeClr val="tx1"/>
                          </a:solidFill>
                          <a:latin typeface="微软雅黑" panose="020B0503020204020204" charset="-122"/>
                          <a:ea typeface="微软雅黑" panose="020B0503020204020204" charset="-122"/>
                          <a:cs typeface="宋体" panose="02010600030101010101" pitchFamily="2" charset="-122"/>
                        </a:rPr>
                        <a:t>Rear axle rod and dust ring rotation area</a:t>
                      </a:r>
                      <a:endParaRPr sz="800" dirty="0">
                        <a:solidFill>
                          <a:schemeClr val="tx1"/>
                        </a:solidFill>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971">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r>
                        <a:rPr sz="800" dirty="0">
                          <a:solidFill>
                            <a:schemeClr val="tx1"/>
                          </a:solidFill>
                          <a:latin typeface="微软雅黑" panose="020B0503020204020204" charset="-122"/>
                          <a:ea typeface="微软雅黑" panose="020B0503020204020204" charset="-122"/>
                          <a:cs typeface="微软雅黑" panose="020B0503020204020204" charset="-122"/>
                        </a:rPr>
                        <a:t>Rear wheel hub left O-ring</a:t>
                      </a:r>
                      <a:endParaRPr sz="800" dirty="0">
                        <a:solidFill>
                          <a:schemeClr val="tx1"/>
                        </a:solidFill>
                        <a:latin typeface="微软雅黑" panose="020B0503020204020204" charset="-122"/>
                        <a:ea typeface="微软雅黑" panose="020B0503020204020204" charset="-122"/>
                        <a:cs typeface="微软雅黑" panose="020B0503020204020204"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4940">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00"/>
                        </a:spcBef>
                      </a:pPr>
                      <a:r>
                        <a:rPr sz="800" dirty="0">
                          <a:solidFill>
                            <a:schemeClr val="tx1"/>
                          </a:solidFill>
                          <a:latin typeface="微软雅黑" panose="020B0503020204020204" charset="-122"/>
                          <a:ea typeface="微软雅黑" panose="020B0503020204020204" charset="-122"/>
                          <a:cs typeface="宋体" panose="02010600030101010101" pitchFamily="2" charset="-122"/>
                        </a:rPr>
                        <a:t>Rear shock absorber upper slip area</a:t>
                      </a:r>
                      <a:endParaRPr sz="800" dirty="0">
                        <a:solidFill>
                          <a:schemeClr val="tx1"/>
                        </a:solidFill>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210">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05"/>
                        </a:spcBef>
                      </a:pPr>
                      <a:r>
                        <a:rPr sz="800" dirty="0">
                          <a:solidFill>
                            <a:schemeClr val="tx1"/>
                          </a:solidFill>
                          <a:latin typeface="微软雅黑" panose="020B0503020204020204" charset="-122"/>
                          <a:ea typeface="微软雅黑" panose="020B0503020204020204" charset="-122"/>
                          <a:cs typeface="微软雅黑" panose="020B0503020204020204" charset="-122"/>
                        </a:rPr>
                        <a:t>U-shaped frame rotation area and needle roller bearings</a:t>
                      </a:r>
                      <a:endParaRPr sz="800" dirty="0">
                        <a:solidFill>
                          <a:schemeClr val="tx1"/>
                        </a:solidFill>
                        <a:latin typeface="微软雅黑" panose="020B0503020204020204" charset="-122"/>
                        <a:ea typeface="微软雅黑" panose="020B0503020204020204" charset="-122"/>
                        <a:cs typeface="微软雅黑" panose="020B0503020204020204"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210">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r>
                        <a:rPr sz="800" dirty="0">
                          <a:solidFill>
                            <a:schemeClr val="tx1"/>
                          </a:solidFill>
                          <a:latin typeface="微软雅黑" panose="020B0503020204020204" charset="-122"/>
                          <a:ea typeface="微软雅黑" panose="020B0503020204020204" charset="-122"/>
                        </a:rPr>
                        <a:t>Tripod rotation area and needle roller bearings</a:t>
                      </a:r>
                      <a:endParaRPr sz="800" dirty="0">
                        <a:solidFill>
                          <a:schemeClr val="tx1"/>
                        </a:solidFill>
                        <a:latin typeface="微软雅黑" panose="020B0503020204020204" charset="-122"/>
                        <a:ea typeface="微软雅黑" panose="020B0503020204020204"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5448">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r>
                        <a:rPr lang="zh-CN" altLang="en-US" sz="800" dirty="0">
                          <a:solidFill>
                            <a:schemeClr val="tx1"/>
                          </a:solidFill>
                          <a:latin typeface="微软雅黑" panose="020B0503020204020204" charset="-122"/>
                          <a:ea typeface="微软雅黑" panose="020B0503020204020204" charset="-122"/>
                          <a:cs typeface="宋体" panose="02010600030101010101" pitchFamily="2" charset="-122"/>
                        </a:rPr>
                        <a:t>Rear flat fork shaft rod and plane bearing, needle roller bearing</a:t>
                      </a:r>
                      <a:endParaRPr lang="zh-CN" altLang="en-US" sz="800" dirty="0">
                        <a:solidFill>
                          <a:schemeClr val="tx1"/>
                        </a:solidFill>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5575">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7780">
                        <a:lnSpc>
                          <a:spcPct val="100000"/>
                        </a:lnSpc>
                        <a:spcBef>
                          <a:spcPts val="110"/>
                        </a:spcBef>
                        <a:buNone/>
                      </a:pPr>
                      <a:r>
                        <a:rPr lang="zh-CN" altLang="en-US" sz="800" dirty="0">
                          <a:solidFill>
                            <a:schemeClr val="tx1"/>
                          </a:solidFill>
                          <a:latin typeface="微软雅黑" panose="020B0503020204020204" charset="-122"/>
                          <a:ea typeface="微软雅黑" panose="020B0503020204020204" charset="-122"/>
                          <a:cs typeface="宋体" panose="02010600030101010101" pitchFamily="2" charset="-122"/>
                        </a:rPr>
                        <a:t>Guide sprocket mounting stud sliding face</a:t>
                      </a:r>
                      <a:endParaRPr lang="zh-CN" altLang="en-US" sz="800" dirty="0">
                        <a:solidFill>
                          <a:schemeClr val="tx1"/>
                        </a:solidFill>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a:lnSpc>
                          <a:spcPct val="100000"/>
                        </a:lnSpc>
                        <a:buNone/>
                      </a:pPr>
                      <a:endParaRPr lang="zh-CN" altLang="en-US"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5448">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7780">
                        <a:lnSpc>
                          <a:spcPct val="100000"/>
                        </a:lnSpc>
                        <a:spcBef>
                          <a:spcPts val="110"/>
                        </a:spcBef>
                        <a:buNone/>
                      </a:pPr>
                      <a:r>
                        <a:rPr lang="zh-CN" altLang="en-US" sz="800" dirty="0">
                          <a:solidFill>
                            <a:schemeClr val="tx1"/>
                          </a:solidFill>
                          <a:latin typeface="微软雅黑" panose="020B0503020204020204" charset="-122"/>
                          <a:ea typeface="微软雅黑" panose="020B0503020204020204" charset="-122"/>
                          <a:cs typeface="宋体" panose="02010600030101010101" pitchFamily="2" charset="-122"/>
                        </a:rPr>
                        <a:t>Brake arm bolt rotation area</a:t>
                      </a:r>
                      <a:endParaRPr lang="zh-CN" altLang="en-US" sz="800" dirty="0">
                        <a:solidFill>
                          <a:schemeClr val="tx1"/>
                        </a:solidFill>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a:lnSpc>
                          <a:spcPct val="100000"/>
                        </a:lnSpc>
                        <a:buNone/>
                      </a:pPr>
                      <a:endParaRPr lang="zh-CN" altLang="en-US"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5447">
                <a:tc rowSpan="9">
                  <a:txBody>
                    <a:bodyPr/>
                    <a:lstStyle/>
                    <a:p>
                      <a:pPr>
                        <a:lnSpc>
                          <a:spcPct val="100000"/>
                        </a:lnSpc>
                      </a:pPr>
                      <a:r>
                        <a:rPr sz="800" dirty="0">
                          <a:latin typeface="微软雅黑" panose="020B0503020204020204" charset="-122"/>
                          <a:ea typeface="微软雅黑" panose="020B0503020204020204" charset="-122"/>
                          <a:cs typeface="宋体" panose="02010600030101010101" pitchFamily="2" charset="-122"/>
                        </a:rPr>
                        <a:t>Silicone grease</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buNone/>
                      </a:pPr>
                      <a:r>
                        <a:rPr sz="800" dirty="0">
                          <a:latin typeface="微软雅黑" panose="020B0503020204020204" charset="-122"/>
                          <a:ea typeface="微软雅黑" panose="020B0503020204020204" charset="-122"/>
                          <a:cs typeface="宋体" panose="02010600030101010101" pitchFamily="2" charset="-122"/>
                          <a:sym typeface="+mn-ea"/>
                        </a:rPr>
                        <a:t>Front brake caliper rubber sleeve sliding area</a:t>
                      </a:r>
                      <a:endParaRPr sz="800" dirty="0">
                        <a:latin typeface="微软雅黑" panose="020B0503020204020204" charset="-122"/>
                        <a:ea typeface="微软雅黑" panose="020B0503020204020204" charset="-122"/>
                        <a:cs typeface="宋体" panose="02010600030101010101" pitchFamily="2" charset="-122"/>
                        <a:sym typeface="+mn-ea"/>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buNone/>
                      </a:pPr>
                      <a:endParaRPr lang="zh-CN" altLang="en-US"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210">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00"/>
                        </a:spcBef>
                      </a:pPr>
                      <a:r>
                        <a:rPr sz="800" dirty="0">
                          <a:latin typeface="微软雅黑" panose="020B0503020204020204" charset="-122"/>
                          <a:ea typeface="微软雅黑" panose="020B0503020204020204" charset="-122"/>
                          <a:cs typeface="宋体" panose="02010600030101010101" pitchFamily="2" charset="-122"/>
                        </a:rPr>
                        <a:t>Front brake caliper bracket pin sliding area</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00"/>
                        </a:spcBef>
                      </a:pP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209">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r>
                        <a:rPr sz="800">
                          <a:latin typeface="微软雅黑" panose="020B0503020204020204" charset="-122"/>
                          <a:ea typeface="微软雅黑" panose="020B0503020204020204" charset="-122"/>
                          <a:cs typeface="宋体" panose="02010600030101010101" pitchFamily="2" charset="-122"/>
                        </a:rPr>
                        <a:t>Front brake caliper piston dust-proof oil seal contact area</a:t>
                      </a:r>
                      <a:endParaRPr sz="80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5448">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05"/>
                        </a:spcBef>
                      </a:pPr>
                      <a:r>
                        <a:rPr lang="zh-CN" sz="800">
                          <a:latin typeface="微软雅黑" panose="020B0503020204020204" charset="-122"/>
                          <a:ea typeface="微软雅黑" panose="020B0503020204020204" charset="-122"/>
                          <a:cs typeface="宋体" panose="02010600030101010101" pitchFamily="2" charset="-122"/>
                        </a:rPr>
                        <a:t>Front brake handle mounting bolt contact area</a:t>
                      </a:r>
                      <a:endParaRPr lang="zh-CN" sz="80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05"/>
                        </a:spcBef>
                      </a:pPr>
                      <a:endParaRPr lang="zh-CN"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972">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00"/>
                        </a:spcBef>
                      </a:pPr>
                      <a:r>
                        <a:rPr sz="800" dirty="0">
                          <a:latin typeface="微软雅黑" panose="020B0503020204020204" charset="-122"/>
                          <a:ea typeface="微软雅黑" panose="020B0503020204020204" charset="-122"/>
                          <a:cs typeface="宋体" panose="02010600030101010101" pitchFamily="2" charset="-122"/>
                          <a:sym typeface="+mn-ea"/>
                        </a:rPr>
                        <a:t>Rear brake caliper bracket pin sliding area</a:t>
                      </a:r>
                      <a:endParaRPr sz="800" dirty="0">
                        <a:latin typeface="微软雅黑" panose="020B0503020204020204" charset="-122"/>
                        <a:ea typeface="微软雅黑" panose="020B0503020204020204" charset="-122"/>
                        <a:cs typeface="宋体" panose="02010600030101010101" pitchFamily="2" charset="-122"/>
                        <a:sym typeface="+mn-ea"/>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05"/>
                        </a:spcBef>
                      </a:pPr>
                      <a:endParaRPr lang="zh-CN"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5575">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r>
                        <a:rPr sz="800" dirty="0">
                          <a:latin typeface="微软雅黑" panose="020B0503020204020204" charset="-122"/>
                          <a:ea typeface="微软雅黑" panose="020B0503020204020204" charset="-122"/>
                          <a:cs typeface="宋体" panose="02010600030101010101" pitchFamily="2" charset="-122"/>
                          <a:sym typeface="+mn-ea"/>
                        </a:rPr>
                        <a:t>Rear brake caliper rubber sleeve sliding area</a:t>
                      </a:r>
                      <a:endParaRPr sz="800" dirty="0">
                        <a:latin typeface="微软雅黑" panose="020B0503020204020204" charset="-122"/>
                        <a:ea typeface="微软雅黑" panose="020B0503020204020204" charset="-122"/>
                        <a:cs typeface="宋体" panose="02010600030101010101" pitchFamily="2" charset="-122"/>
                        <a:sym typeface="+mn-ea"/>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00"/>
                        </a:spcBef>
                      </a:pP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5575">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05"/>
                        </a:spcBef>
                      </a:pPr>
                      <a:r>
                        <a:rPr sz="800" dirty="0">
                          <a:latin typeface="微软雅黑" panose="020B0503020204020204" charset="-122"/>
                          <a:ea typeface="微软雅黑" panose="020B0503020204020204" charset="-122"/>
                          <a:cs typeface="宋体" panose="02010600030101010101" pitchFamily="2" charset="-122"/>
                        </a:rPr>
                        <a:t>Contact area between rear master cylinder push rod and main piston</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845">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r>
                        <a:rPr sz="800" dirty="0">
                          <a:latin typeface="微软雅黑" panose="020B0503020204020204" charset="-122"/>
                          <a:ea typeface="微软雅黑" panose="020B0503020204020204" charset="-122"/>
                          <a:cs typeface="宋体" panose="02010600030101010101" pitchFamily="2" charset="-122"/>
                        </a:rPr>
                        <a:t>Rear brake pump dust jacket pushrod mounting area</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05"/>
                        </a:spcBef>
                      </a:pP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5448">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r>
                        <a:rPr sz="800" dirty="0">
                          <a:latin typeface="微软雅黑" panose="020B0503020204020204" charset="-122"/>
                          <a:ea typeface="微软雅黑" panose="020B0503020204020204" charset="-122"/>
                          <a:cs typeface="宋体" panose="02010600030101010101" pitchFamily="2" charset="-122"/>
                          <a:sym typeface="+mn-ea"/>
                        </a:rPr>
                        <a:t>Rear brake caliper dust ring contact area</a:t>
                      </a:r>
                      <a:endParaRPr sz="800" dirty="0">
                        <a:latin typeface="微软雅黑" panose="020B0503020204020204" charset="-122"/>
                        <a:ea typeface="微软雅黑" panose="020B0503020204020204" charset="-122"/>
                        <a:cs typeface="宋体" panose="02010600030101010101" pitchFamily="2" charset="-122"/>
                        <a:sym typeface="+mn-ea"/>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210">
                <a:tc rowSpan="5">
                  <a:txBody>
                    <a:bodyPr/>
                    <a:lstStyle/>
                    <a:p>
                      <a:pPr>
                        <a:lnSpc>
                          <a:spcPct val="100000"/>
                        </a:lnSpc>
                      </a:pPr>
                      <a:r>
                        <a:rPr sz="800" dirty="0">
                          <a:latin typeface="微软雅黑" panose="020B0503020204020204" charset="-122"/>
                          <a:ea typeface="微软雅黑" panose="020B0503020204020204" charset="-122"/>
                          <a:cs typeface="微软雅黑" panose="020B0503020204020204" charset="-122"/>
                        </a:rPr>
                        <a:t>Brake fluid</a:t>
                      </a:r>
                      <a:endParaRPr sz="800" dirty="0">
                        <a:latin typeface="微软雅黑" panose="020B0503020204020204" charset="-122"/>
                        <a:ea typeface="微软雅黑" panose="020B0503020204020204" charset="-122"/>
                        <a:cs typeface="微软雅黑" panose="020B0503020204020204"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05"/>
                        </a:spcBef>
                      </a:pPr>
                      <a:r>
                        <a:rPr sz="800" dirty="0">
                          <a:latin typeface="微软雅黑" panose="020B0503020204020204" charset="-122"/>
                          <a:ea typeface="微软雅黑" panose="020B0503020204020204" charset="-122"/>
                          <a:cs typeface="宋体" panose="02010600030101010101" pitchFamily="2" charset="-122"/>
                        </a:rPr>
                        <a:t>Brake main piston and leather bowl</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endParaRPr sz="800">
                        <a:latin typeface="微软雅黑" panose="020B0503020204020204" charset="-122"/>
                        <a:ea typeface="微软雅黑" panose="020B0503020204020204" charset="-122"/>
                        <a:cs typeface="宋体" panose="02010600030101010101" pitchFamily="2"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5447">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00"/>
                        </a:spcBef>
                      </a:pPr>
                      <a:r>
                        <a:rPr sz="800" dirty="0">
                          <a:latin typeface="微软雅黑" panose="020B0503020204020204" charset="-122"/>
                          <a:ea typeface="微软雅黑" panose="020B0503020204020204" charset="-122"/>
                          <a:cs typeface="微软雅黑" panose="020B0503020204020204" charset="-122"/>
                        </a:rPr>
                        <a:t>Front and rear main pump hose connector O-ring</a:t>
                      </a:r>
                      <a:endParaRPr sz="800" dirty="0">
                        <a:latin typeface="微软雅黑" panose="020B0503020204020204" charset="-122"/>
                        <a:ea typeface="微软雅黑" panose="020B0503020204020204" charset="-122"/>
                        <a:cs typeface="微软雅黑" panose="020B0503020204020204"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lang="zh-CN" sz="800" dirty="0">
                        <a:latin typeface="微软雅黑" panose="020B0503020204020204" charset="-122"/>
                        <a:ea typeface="微软雅黑" panose="020B0503020204020204" charset="-122"/>
                        <a:cs typeface="宋体" panose="02010600030101010101" pitchFamily="2" charset="-122"/>
                        <a:sym typeface="+mn-ea"/>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971">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r>
                        <a:rPr sz="800" dirty="0">
                          <a:latin typeface="微软雅黑" panose="020B0503020204020204" charset="-122"/>
                          <a:ea typeface="微软雅黑" panose="020B0503020204020204" charset="-122"/>
                          <a:cs typeface="宋体" panose="02010600030101010101" pitchFamily="2" charset="-122"/>
                        </a:rPr>
                        <a:t>Brake caliper piston oil seal</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5448">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00"/>
                        </a:spcBef>
                      </a:pPr>
                      <a:r>
                        <a:rPr sz="800" dirty="0">
                          <a:latin typeface="微软雅黑" panose="020B0503020204020204" charset="-122"/>
                          <a:ea typeface="微软雅黑" panose="020B0503020204020204" charset="-122"/>
                          <a:cs typeface="宋体" panose="02010600030101010101" pitchFamily="2" charset="-122"/>
                        </a:rPr>
                        <a:t>Brake clamp piston outer surface</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5448">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r>
                        <a:rPr sz="800" dirty="0">
                          <a:latin typeface="微软雅黑" panose="020B0503020204020204" charset="-122"/>
                          <a:ea typeface="微软雅黑" panose="020B0503020204020204" charset="-122"/>
                          <a:cs typeface="宋体" panose="02010600030101010101" pitchFamily="2" charset="-122"/>
                        </a:rPr>
                        <a:t>Brake pipe joint nut thread</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972">
                <a:tc rowSpan="2">
                  <a:txBody>
                    <a:bodyPr/>
                    <a:lstStyle/>
                    <a:p>
                      <a:pPr>
                        <a:lnSpc>
                          <a:spcPct val="100000"/>
                        </a:lnSpc>
                        <a:spcBef>
                          <a:spcPts val="30"/>
                        </a:spcBef>
                      </a:pPr>
                      <a:r>
                        <a:rPr sz="800" dirty="0">
                          <a:latin typeface="微软雅黑" panose="020B0503020204020204" charset="-122"/>
                          <a:ea typeface="微软雅黑" panose="020B0503020204020204" charset="-122"/>
                          <a:cs typeface="宋体" panose="02010600030101010101" pitchFamily="2" charset="-122"/>
                        </a:rPr>
                        <a:t>Cable lubricant</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r>
                        <a:rPr sz="800" dirty="0">
                          <a:latin typeface="微软雅黑" panose="020B0503020204020204" charset="-122"/>
                          <a:ea typeface="微软雅黑" panose="020B0503020204020204" charset="-122"/>
                          <a:cs typeface="宋体" panose="02010600030101010101" pitchFamily="2" charset="-122"/>
                        </a:rPr>
                        <a:t>Clutch cable</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5448">
                <a:tc vMerge="1">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00"/>
                        </a:spcBef>
                      </a:pPr>
                      <a:r>
                        <a:rPr sz="800" dirty="0">
                          <a:latin typeface="微软雅黑" panose="020B0503020204020204" charset="-122"/>
                          <a:ea typeface="微软雅黑" panose="020B0503020204020204" charset="-122"/>
                          <a:cs typeface="宋体" panose="02010600030101010101" pitchFamily="2" charset="-122"/>
                        </a:rPr>
                        <a:t>Seat lock cable</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5448">
                <a:tc rowSpan="3">
                  <a:txBody>
                    <a:bodyPr/>
                    <a:lstStyle/>
                    <a:p>
                      <a:pPr>
                        <a:lnSpc>
                          <a:spcPct val="100000"/>
                        </a:lnSpc>
                        <a:spcBef>
                          <a:spcPts val="10"/>
                        </a:spcBef>
                      </a:pPr>
                      <a:r>
                        <a:rPr sz="800" dirty="0">
                          <a:latin typeface="微软雅黑" panose="020B0503020204020204" charset="-122"/>
                          <a:ea typeface="微软雅黑" panose="020B0503020204020204" charset="-122"/>
                          <a:cs typeface="微软雅黑" panose="020B0503020204020204" charset="-122"/>
                        </a:rPr>
                        <a:t>Special damping fluid KHL 5 W</a:t>
                      </a:r>
                      <a:endParaRPr sz="800" dirty="0">
                        <a:latin typeface="微软雅黑" panose="020B0503020204020204" charset="-122"/>
                        <a:ea typeface="微软雅黑" panose="020B0503020204020204" charset="-122"/>
                        <a:cs typeface="微软雅黑" panose="020B0503020204020204"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r>
                        <a:rPr sz="800" dirty="0">
                          <a:latin typeface="微软雅黑" panose="020B0503020204020204" charset="-122"/>
                          <a:ea typeface="微软雅黑" panose="020B0503020204020204" charset="-122"/>
                          <a:cs typeface="宋体" panose="02010600030101010101" pitchFamily="2" charset="-122"/>
                        </a:rPr>
                        <a:t>Front damping oil seal lip</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845">
                <a:tc vMerge="1">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r>
                        <a:rPr sz="800" dirty="0">
                          <a:latin typeface="微软雅黑" panose="020B0503020204020204" charset="-122"/>
                          <a:ea typeface="微软雅黑" panose="020B0503020204020204" charset="-122"/>
                          <a:cs typeface="宋体" panose="02010600030101010101" pitchFamily="2" charset="-122"/>
                        </a:rPr>
                        <a:t>Front damping and dust proof seal lip</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5447">
                <a:tc vMerge="1">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00"/>
                        </a:spcBef>
                      </a:pPr>
                      <a:r>
                        <a:rPr sz="800" dirty="0">
                          <a:latin typeface="微软雅黑" panose="020B0503020204020204" charset="-122"/>
                          <a:ea typeface="微软雅黑" panose="020B0503020204020204" charset="-122"/>
                          <a:cs typeface="微软雅黑" panose="020B0503020204020204" charset="-122"/>
                        </a:rPr>
                        <a:t>Front shock absorbing end cover O ring</a:t>
                      </a:r>
                      <a:endParaRPr sz="800" dirty="0">
                        <a:latin typeface="微软雅黑" panose="020B0503020204020204" charset="-122"/>
                        <a:ea typeface="微软雅黑" panose="020B0503020204020204" charset="-122"/>
                        <a:cs typeface="微软雅黑" panose="020B0503020204020204"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209">
                <a:tc>
                  <a:txBody>
                    <a:bodyPr/>
                    <a:lstStyle/>
                    <a:p>
                      <a:pPr marL="19685">
                        <a:lnSpc>
                          <a:spcPct val="100000"/>
                        </a:lnSpc>
                        <a:spcBef>
                          <a:spcPts val="110"/>
                        </a:spcBef>
                      </a:pPr>
                      <a:r>
                        <a:rPr lang="en-US" sz="800" dirty="0">
                          <a:latin typeface="微软雅黑" panose="020B0503020204020204" charset="-122"/>
                          <a:ea typeface="微软雅黑" panose="020B0503020204020204" charset="-122"/>
                          <a:cs typeface="宋体" panose="02010600030101010101" pitchFamily="2" charset="-122"/>
                        </a:rPr>
                        <a:t>KOVE</a:t>
                      </a:r>
                      <a:r>
                        <a:rPr sz="800" dirty="0">
                          <a:latin typeface="微软雅黑" panose="020B0503020204020204" charset="-122"/>
                          <a:ea typeface="微软雅黑" panose="020B0503020204020204" charset="-122"/>
                          <a:cs typeface="宋体" panose="02010600030101010101" pitchFamily="2" charset="-122"/>
                        </a:rPr>
                        <a:t> special chain lube or equivalent</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r>
                        <a:rPr sz="800" dirty="0">
                          <a:latin typeface="微软雅黑" panose="020B0503020204020204" charset="-122"/>
                          <a:ea typeface="微软雅黑" panose="020B0503020204020204" charset="-122"/>
                          <a:cs typeface="宋体" panose="02010600030101010101" pitchFamily="2" charset="-122"/>
                        </a:rPr>
                        <a:t>Whole surface of chain</a:t>
                      </a:r>
                      <a:endParaRPr sz="800" dirty="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210">
                <a:tc rowSpan="5">
                  <a:txBody>
                    <a:bodyPr/>
                    <a:lstStyle/>
                    <a:p>
                      <a:pPr marL="19685">
                        <a:lnSpc>
                          <a:spcPct val="100000"/>
                        </a:lnSpc>
                        <a:spcBef>
                          <a:spcPts val="105"/>
                        </a:spcBef>
                      </a:pPr>
                      <a:r>
                        <a:rPr sz="800" dirty="0">
                          <a:latin typeface="微软雅黑" panose="020B0503020204020204" charset="-122"/>
                          <a:ea typeface="微软雅黑" panose="020B0503020204020204" charset="-122"/>
                          <a:cs typeface="微软雅黑" panose="020B0503020204020204" charset="-122"/>
                        </a:rPr>
                        <a:t>Sealant (Loctite 263 Made by Loctite)</a:t>
                      </a:r>
                      <a:endParaRPr sz="800" dirty="0">
                        <a:latin typeface="微软雅黑" panose="020B0503020204020204" charset="-122"/>
                        <a:ea typeface="微软雅黑" panose="020B0503020204020204" charset="-122"/>
                        <a:cs typeface="微软雅黑" panose="020B0503020204020204"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05"/>
                        </a:spcBef>
                      </a:pPr>
                      <a:r>
                        <a:rPr lang="zh-CN" sz="800">
                          <a:latin typeface="微软雅黑" panose="020B0503020204020204" charset="-122"/>
                          <a:ea typeface="微软雅黑" panose="020B0503020204020204" charset="-122"/>
                          <a:cs typeface="微软雅黑" panose="020B0503020204020204" charset="-122"/>
                        </a:rPr>
                        <a:t>Driv</a:t>
                      </a:r>
                      <a:r>
                        <a:rPr lang="en-US" altLang="zh-CN" sz="800">
                          <a:latin typeface="微软雅黑" panose="020B0503020204020204" charset="-122"/>
                          <a:ea typeface="微软雅黑" panose="020B0503020204020204" charset="-122"/>
                          <a:cs typeface="微软雅黑" panose="020B0503020204020204" charset="-122"/>
                        </a:rPr>
                        <a:t>ing</a:t>
                      </a:r>
                      <a:r>
                        <a:rPr lang="zh-CN" sz="800">
                          <a:latin typeface="微软雅黑" panose="020B0503020204020204" charset="-122"/>
                          <a:ea typeface="微软雅黑" panose="020B0503020204020204" charset="-122"/>
                          <a:cs typeface="微软雅黑" panose="020B0503020204020204" charset="-122"/>
                        </a:rPr>
                        <a:t> tooth fastening nut</a:t>
                      </a:r>
                      <a:endParaRPr lang="zh-CN" sz="800">
                        <a:latin typeface="微软雅黑" panose="020B0503020204020204" charset="-122"/>
                        <a:ea typeface="微软雅黑" panose="020B0503020204020204" charset="-122"/>
                        <a:cs typeface="微软雅黑" panose="020B0503020204020204"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210">
                <a:tc vMerge="1">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7780">
                        <a:lnSpc>
                          <a:spcPct val="100000"/>
                        </a:lnSpc>
                        <a:spcBef>
                          <a:spcPts val="105"/>
                        </a:spcBef>
                        <a:buNone/>
                      </a:pPr>
                      <a:r>
                        <a:rPr lang="zh-CN" altLang="en-US" sz="800">
                          <a:latin typeface="微软雅黑" panose="020B0503020204020204" charset="-122"/>
                          <a:ea typeface="微软雅黑" panose="020B0503020204020204" charset="-122"/>
                          <a:cs typeface="微软雅黑" panose="020B0503020204020204" charset="-122"/>
                        </a:rPr>
                        <a:t>Clutch fastening nut</a:t>
                      </a:r>
                      <a:endParaRPr lang="zh-CN" altLang="en-US" sz="800">
                        <a:latin typeface="微软雅黑" panose="020B0503020204020204" charset="-122"/>
                        <a:ea typeface="微软雅黑" panose="020B0503020204020204" charset="-122"/>
                        <a:cs typeface="微软雅黑" panose="020B0503020204020204"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a:lnSpc>
                          <a:spcPct val="100000"/>
                        </a:lnSpc>
                        <a:buNone/>
                      </a:pPr>
                      <a:endParaRPr lang="zh-CN" altLang="en-US"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210">
                <a:tc vMerge="1">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7780">
                        <a:lnSpc>
                          <a:spcPct val="100000"/>
                        </a:lnSpc>
                        <a:spcBef>
                          <a:spcPts val="105"/>
                        </a:spcBef>
                        <a:buNone/>
                      </a:pPr>
                      <a:r>
                        <a:rPr lang="zh-CN" altLang="en-US" sz="800">
                          <a:latin typeface="微软雅黑" panose="020B0503020204020204" charset="-122"/>
                          <a:ea typeface="微软雅黑" panose="020B0503020204020204" charset="-122"/>
                          <a:cs typeface="微软雅黑" panose="020B0503020204020204" charset="-122"/>
                        </a:rPr>
                        <a:t>Balanced driven tooth fastening nut</a:t>
                      </a:r>
                      <a:endParaRPr lang="zh-CN" altLang="en-US" sz="800">
                        <a:latin typeface="微软雅黑" panose="020B0503020204020204" charset="-122"/>
                        <a:ea typeface="微软雅黑" panose="020B0503020204020204" charset="-122"/>
                        <a:cs typeface="微软雅黑" panose="020B0503020204020204"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a:lnSpc>
                          <a:spcPct val="100000"/>
                        </a:lnSpc>
                        <a:buNone/>
                      </a:pPr>
                      <a:endParaRPr lang="zh-CN" altLang="en-US"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210">
                <a:tc vMerge="1">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7780">
                        <a:lnSpc>
                          <a:spcPct val="100000"/>
                        </a:lnSpc>
                        <a:spcBef>
                          <a:spcPts val="105"/>
                        </a:spcBef>
                        <a:buNone/>
                      </a:pPr>
                      <a:r>
                        <a:rPr lang="zh-CN" altLang="en-US" sz="800">
                          <a:latin typeface="微软雅黑" panose="020B0503020204020204" charset="-122"/>
                          <a:ea typeface="微软雅黑" panose="020B0503020204020204" charset="-122"/>
                          <a:cs typeface="微软雅黑" panose="020B0503020204020204" charset="-122"/>
                        </a:rPr>
                        <a:t>Balancing drive tooth fastening nut</a:t>
                      </a:r>
                      <a:endParaRPr lang="zh-CN" altLang="en-US" sz="800">
                        <a:latin typeface="微软雅黑" panose="020B0503020204020204" charset="-122"/>
                        <a:ea typeface="微软雅黑" panose="020B0503020204020204" charset="-122"/>
                        <a:cs typeface="微软雅黑" panose="020B0503020204020204"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a:lnSpc>
                          <a:spcPct val="100000"/>
                        </a:lnSpc>
                        <a:buNone/>
                      </a:pPr>
                      <a:endParaRPr lang="zh-CN" altLang="en-US"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210">
                <a:tc vMerge="1">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marL="17780">
                        <a:lnSpc>
                          <a:spcPct val="100000"/>
                        </a:lnSpc>
                        <a:spcBef>
                          <a:spcPts val="105"/>
                        </a:spcBef>
                        <a:buNone/>
                      </a:pPr>
                      <a:r>
                        <a:rPr lang="zh-CN" altLang="en-US" sz="800">
                          <a:latin typeface="微软雅黑" panose="020B0503020204020204" charset="-122"/>
                          <a:ea typeface="微软雅黑" panose="020B0503020204020204" charset="-122"/>
                          <a:cs typeface="微软雅黑" panose="020B0503020204020204" charset="-122"/>
                        </a:rPr>
                        <a:t>Magneto rotor fastening nut</a:t>
                      </a:r>
                      <a:endParaRPr lang="zh-CN" altLang="en-US" sz="800">
                        <a:latin typeface="微软雅黑" panose="020B0503020204020204" charset="-122"/>
                        <a:ea typeface="微软雅黑" panose="020B0503020204020204" charset="-122"/>
                        <a:cs typeface="微软雅黑" panose="020B0503020204020204"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p>
                      <a:pPr>
                        <a:lnSpc>
                          <a:spcPct val="100000"/>
                        </a:lnSpc>
                        <a:buNone/>
                      </a:pPr>
                      <a:endParaRPr lang="zh-CN" altLang="en-US"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5448">
                <a:tc rowSpan="4">
                  <a:txBody>
                    <a:bodyPr/>
                    <a:lstStyle/>
                    <a:p>
                      <a:pPr>
                        <a:lnSpc>
                          <a:spcPct val="100000"/>
                        </a:lnSpc>
                      </a:pPr>
                      <a:r>
                        <a:rPr sz="800" dirty="0">
                          <a:solidFill>
                            <a:schemeClr val="tx1"/>
                          </a:solidFill>
                          <a:latin typeface="微软雅黑" panose="020B0503020204020204" charset="-122"/>
                          <a:ea typeface="微软雅黑" panose="020B0503020204020204" charset="-122"/>
                          <a:cs typeface="微软雅黑" panose="020B0503020204020204" charset="-122"/>
                        </a:rPr>
                        <a:t>Low strength locking agent</a:t>
                      </a:r>
                      <a:endParaRPr sz="800" dirty="0">
                        <a:solidFill>
                          <a:schemeClr val="tx1"/>
                        </a:solidFill>
                        <a:latin typeface="微软雅黑" panose="020B0503020204020204" charset="-122"/>
                        <a:ea typeface="微软雅黑" panose="020B0503020204020204" charset="-122"/>
                        <a:cs typeface="微软雅黑" panose="020B0503020204020204"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r>
                        <a:rPr lang="zh-CN" sz="800">
                          <a:latin typeface="微软雅黑" panose="020B0503020204020204" charset="-122"/>
                          <a:ea typeface="微软雅黑" panose="020B0503020204020204" charset="-122"/>
                          <a:cs typeface="宋体" panose="02010600030101010101" pitchFamily="2" charset="-122"/>
                        </a:rPr>
                        <a:t>Front and rear brake pad mounting bolts</a:t>
                      </a:r>
                      <a:endParaRPr lang="zh-CN" sz="80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6972">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r>
                        <a:rPr sz="800">
                          <a:latin typeface="微软雅黑" panose="020B0503020204020204" charset="-122"/>
                          <a:ea typeface="微软雅黑" panose="020B0503020204020204" charset="-122"/>
                          <a:cs typeface="宋体" panose="02010600030101010101" pitchFamily="2" charset="-122"/>
                          <a:sym typeface="+mn-ea"/>
                        </a:rPr>
                        <a:t>Rear and rear ABS ring mounting bolts</a:t>
                      </a:r>
                      <a:endParaRPr sz="800">
                        <a:latin typeface="微软雅黑" panose="020B0503020204020204" charset="-122"/>
                        <a:ea typeface="微软雅黑" panose="020B0503020204020204" charset="-122"/>
                        <a:cs typeface="宋体" panose="02010600030101010101" pitchFamily="2" charset="-122"/>
                        <a:sym typeface="+mn-ea"/>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5447">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00"/>
                        </a:spcBef>
                      </a:pPr>
                      <a:r>
                        <a:rPr lang="zh-CN" sz="800">
                          <a:latin typeface="微软雅黑" panose="020B0503020204020204" charset="-122"/>
                          <a:ea typeface="微软雅黑" panose="020B0503020204020204" charset="-122"/>
                          <a:cs typeface="宋体" panose="02010600030101010101" pitchFamily="2" charset="-122"/>
                        </a:rPr>
                        <a:t>Brake arm and brake pedal mounting screws</a:t>
                      </a:r>
                      <a:endParaRPr lang="zh-CN" sz="80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155447">
                <a:tc vMerge="1">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marL="17780">
                        <a:lnSpc>
                          <a:spcPct val="100000"/>
                        </a:lnSpc>
                        <a:spcBef>
                          <a:spcPts val="110"/>
                        </a:spcBef>
                      </a:pPr>
                      <a:r>
                        <a:rPr lang="zh-CN" sz="800">
                          <a:latin typeface="微软雅黑" panose="020B0503020204020204" charset="-122"/>
                          <a:ea typeface="微软雅黑" panose="020B0503020204020204" charset="-122"/>
                          <a:cs typeface="宋体" panose="02010600030101010101" pitchFamily="2" charset="-122"/>
                        </a:rPr>
                        <a:t>Front engine suspension left and right with Rubber bolt</a:t>
                      </a:r>
                      <a:endParaRPr lang="zh-CN" sz="800">
                        <a:latin typeface="微软雅黑" panose="020B0503020204020204" charset="-122"/>
                        <a:ea typeface="微软雅黑" panose="020B0503020204020204" charset="-122"/>
                        <a:cs typeface="宋体" panose="02010600030101010101" pitchFamily="2" charset="-122"/>
                      </a:endParaRPr>
                    </a:p>
                  </a:txBody>
                  <a:tcPr marL="36195"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a:txBody>
                    <a:bodyPr/>
                    <a:lstStyle/>
                    <a:p>
                      <a:pPr>
                        <a:lnSpc>
                          <a:spcPct val="100000"/>
                        </a:lnSpc>
                      </a:pPr>
                      <a:endParaRPr sz="800">
                        <a:latin typeface="微软雅黑" panose="020B0503020204020204" charset="-122"/>
                        <a:ea typeface="微软雅黑" panose="020B0503020204020204" charset="-122"/>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bl>
          </a:graphicData>
        </a:graphic>
      </p:graphicFrame>
      <p:sp>
        <p:nvSpPr>
          <p:cNvPr id="15" name="object 15"/>
          <p:cNvSpPr txBox="1"/>
          <p:nvPr/>
        </p:nvSpPr>
        <p:spPr>
          <a:xfrm>
            <a:off x="1473835" y="1715135"/>
            <a:ext cx="4526915" cy="180000"/>
          </a:xfrm>
          <a:prstGeom prst="rect">
            <a:avLst/>
          </a:prstGeom>
        </p:spPr>
        <p:txBody>
          <a:bodyPr vert="horz" wrap="square" lIns="0" tIns="0" rIns="0" bIns="0" rtlCol="0" anchor="ctr" anchorCtr="0">
            <a:noAutofit/>
          </a:bodyPr>
          <a:lstStyle/>
          <a:p>
            <a:pPr marL="12700" algn="ctr">
              <a:lnSpc>
                <a:spcPct val="100000"/>
              </a:lnSpc>
              <a:spcBef>
                <a:spcPts val="100"/>
              </a:spcBef>
            </a:pPr>
            <a:r>
              <a:rPr sz="1000" b="1" dirty="0">
                <a:latin typeface="微软雅黑" panose="020B0503020204020204" charset="-122"/>
                <a:ea typeface="微软雅黑" panose="020B0503020204020204" charset="-122"/>
                <a:cs typeface="微软雅黑" panose="020B0503020204020204" charset="-122"/>
                <a:sym typeface="+mn-ea"/>
              </a:rPr>
              <a:t>Lubrication and sealing point - </a:t>
            </a:r>
            <a:r>
              <a:rPr lang="en-US" sz="1000" b="1" dirty="0">
                <a:latin typeface="微软雅黑" panose="020B0503020204020204" charset="-122"/>
                <a:ea typeface="微软雅黑" panose="020B0503020204020204" charset="-122"/>
                <a:cs typeface="微软雅黑" panose="020B0503020204020204" charset="-122"/>
                <a:sym typeface="+mn-ea"/>
              </a:rPr>
              <a:t>B</a:t>
            </a:r>
            <a:r>
              <a:rPr lang="en-US" sz="1000" b="1" dirty="0">
                <a:latin typeface="微软雅黑" panose="020B0503020204020204" charset="-122"/>
                <a:ea typeface="微软雅黑" panose="020B0503020204020204" charset="-122"/>
                <a:cs typeface="微软雅黑" panose="020B0503020204020204" charset="-122"/>
                <a:sym typeface="+mn-ea"/>
              </a:rPr>
              <a:t>ody part</a:t>
            </a:r>
            <a:endParaRPr sz="1000" b="1" dirty="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16" name="图片 15" descr="图片4"/>
          <p:cNvPicPr>
            <a:picLocks noChangeAspect="1"/>
          </p:cNvPicPr>
          <p:nvPr/>
        </p:nvPicPr>
        <p:blipFill>
          <a:blip r:embed="rId2"/>
          <a:stretch>
            <a:fillRect/>
          </a:stretch>
        </p:blipFill>
        <p:spPr>
          <a:xfrm>
            <a:off x="1480185" y="1463675"/>
            <a:ext cx="1080000" cy="168108"/>
          </a:xfrm>
          <a:prstGeom prst="rect">
            <a:avLst/>
          </a:prstGeom>
        </p:spPr>
      </p:pic>
      <p:sp>
        <p:nvSpPr>
          <p:cNvPr id="12" name="object 5"/>
          <p:cNvSpPr/>
          <p:nvPr/>
        </p:nvSpPr>
        <p:spPr>
          <a:xfrm>
            <a:off x="721486" y="8065135"/>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8" name="文本框 17"/>
          <p:cNvSpPr txBox="1"/>
          <p:nvPr/>
        </p:nvSpPr>
        <p:spPr>
          <a:xfrm>
            <a:off x="730250" y="8782050"/>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27</a:t>
            </a:r>
            <a:endParaRPr lang="en-US" altLang="zh-CN" sz="1000">
              <a:solidFill>
                <a:schemeClr val="bg1"/>
              </a:solidFill>
              <a:latin typeface="黑体" panose="02010609060101010101" charset="-122"/>
              <a:ea typeface="黑体" panose="02010609060101010101" charset="-122"/>
            </a:endParaRPr>
          </a:p>
        </p:txBody>
      </p:sp>
      <p:sp>
        <p:nvSpPr>
          <p:cNvPr id="3" name="object 13"/>
          <p:cNvSpPr txBox="1"/>
          <p:nvPr>
            <p:custDataLst>
              <p:tags r:id="rId3"/>
            </p:custDataLst>
          </p:nvPr>
        </p:nvSpPr>
        <p:spPr>
          <a:xfrm>
            <a:off x="57277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76630" y="1607185"/>
            <a:ext cx="5501640" cy="7429500"/>
          </a:xfrm>
          <a:custGeom>
            <a:avLst/>
            <a:gdLst/>
            <a:ahLst/>
            <a:cxnLst/>
            <a:rect l="l" t="t" r="r" b="b"/>
            <a:pathLst>
              <a:path w="4826635" h="7429500">
                <a:moveTo>
                  <a:pt x="0" y="0"/>
                </a:moveTo>
                <a:lnTo>
                  <a:pt x="4826508" y="0"/>
                </a:lnTo>
                <a:lnTo>
                  <a:pt x="4826508" y="7429500"/>
                </a:lnTo>
                <a:lnTo>
                  <a:pt x="0" y="7429500"/>
                </a:lnTo>
                <a:lnTo>
                  <a:pt x="0" y="0"/>
                </a:lnTo>
                <a:close/>
              </a:path>
            </a:pathLst>
          </a:custGeom>
          <a:solidFill>
            <a:srgbClr val="FFFFFF"/>
          </a:solidFill>
        </p:spPr>
        <p:txBody>
          <a:bodyPr wrap="square" lIns="0" tIns="0" rIns="0" bIns="0" rtlCol="0"/>
          <a:lstStyle/>
          <a:p/>
        </p:txBody>
      </p:sp>
      <p:sp>
        <p:nvSpPr>
          <p:cNvPr id="24" name="文本框 23"/>
          <p:cNvSpPr txBox="1"/>
          <p:nvPr/>
        </p:nvSpPr>
        <p:spPr>
          <a:xfrm>
            <a:off x="977265" y="1836420"/>
            <a:ext cx="5501005" cy="3919855"/>
          </a:xfrm>
          <a:prstGeom prst="rect">
            <a:avLst/>
          </a:prstGeom>
          <a:noFill/>
        </p:spPr>
        <p:txBody>
          <a:bodyPr wrap="square" rtlCol="0">
            <a:noAutofit/>
          </a:bodyPr>
          <a:p>
            <a:pPr>
              <a:lnSpc>
                <a:spcPct val="200000"/>
              </a:lnSpc>
            </a:pPr>
            <a:r>
              <a:rPr lang="en-US" altLang="zh-CN" sz="800"/>
              <a:t>                                                                </a:t>
            </a:r>
            <a:r>
              <a:rPr lang="en-US" altLang="zh-CN" sz="800" b="1">
                <a:latin typeface="微软雅黑" panose="020B0503020204020204" charset="-122"/>
                <a:ea typeface="微软雅黑" panose="020B0503020204020204" charset="-122"/>
                <a:cs typeface="微软雅黑" panose="020B0503020204020204" charset="-122"/>
              </a:rPr>
              <a:t> </a:t>
            </a:r>
            <a:r>
              <a:rPr lang="zh-CN" altLang="en-US" sz="800" b="1">
                <a:latin typeface="微软雅黑" panose="020B0503020204020204" charset="-122"/>
                <a:ea typeface="微软雅黑" panose="020B0503020204020204" charset="-122"/>
                <a:cs typeface="微软雅黑" panose="020B0503020204020204" charset="-122"/>
              </a:rPr>
              <a:t>How to use this manual</a:t>
            </a:r>
            <a:endParaRPr lang="zh-CN" altLang="en-US" sz="800" b="1">
              <a:latin typeface="微软雅黑" panose="020B0503020204020204" charset="-122"/>
              <a:ea typeface="微软雅黑" panose="020B0503020204020204" charset="-122"/>
              <a:cs typeface="微软雅黑" panose="020B0503020204020204" charset="-122"/>
            </a:endParaRPr>
          </a:p>
          <a:p>
            <a:pPr>
              <a:lnSpc>
                <a:spcPct val="200000"/>
              </a:lnSpc>
            </a:pPr>
            <a:r>
              <a:rPr sz="800">
                <a:latin typeface="微软雅黑" panose="020B0503020204020204" charset="-122"/>
                <a:ea typeface="微软雅黑" panose="020B0503020204020204" charset="-122"/>
              </a:rPr>
              <a:t>This manual describes the maintenance procedures for the 450 Rally. </a:t>
            </a:r>
            <a:endParaRPr sz="800">
              <a:latin typeface="微软雅黑" panose="020B0503020204020204" charset="-122"/>
              <a:ea typeface="微软雅黑" panose="020B0503020204020204" charset="-122"/>
            </a:endParaRPr>
          </a:p>
          <a:p>
            <a:pPr>
              <a:lnSpc>
                <a:spcPct val="200000"/>
              </a:lnSpc>
            </a:pPr>
            <a:r>
              <a:rPr sz="800">
                <a:latin typeface="微软雅黑" panose="020B0503020204020204" charset="-122"/>
                <a:ea typeface="微软雅黑" panose="020B0503020204020204" charset="-122"/>
              </a:rPr>
              <a:t>    </a:t>
            </a:r>
            <a:r>
              <a:rPr lang="en-US" altLang="zh-CN" sz="800">
                <a:latin typeface="微软雅黑" panose="020B0503020204020204" charset="-122"/>
                <a:ea typeface="微软雅黑" panose="020B0503020204020204" charset="-122"/>
                <a:cs typeface="微软雅黑" panose="020B0503020204020204" charset="-122"/>
                <a:sym typeface="+mn-ea"/>
              </a:rPr>
              <a:t>C</a:t>
            </a:r>
            <a:r>
              <a:rPr lang="zh-CN" altLang="en-US" sz="800">
                <a:latin typeface="微软雅黑" panose="020B0503020204020204" charset="-122"/>
                <a:ea typeface="微软雅黑" panose="020B0503020204020204" charset="-122"/>
                <a:cs typeface="微软雅黑" panose="020B0503020204020204" charset="-122"/>
                <a:sym typeface="+mn-ea"/>
              </a:rPr>
              <a:t>hapter </a:t>
            </a:r>
            <a:r>
              <a:rPr lang="en-US" altLang="zh-CN" sz="800">
                <a:latin typeface="微软雅黑" panose="020B0503020204020204" charset="-122"/>
                <a:ea typeface="微软雅黑" panose="020B0503020204020204" charset="-122"/>
                <a:cs typeface="微软雅黑" panose="020B0503020204020204" charset="-122"/>
                <a:sym typeface="+mn-ea"/>
              </a:rPr>
              <a:t>2</a:t>
            </a:r>
            <a:r>
              <a:rPr sz="800">
                <a:latin typeface="微软雅黑" panose="020B0503020204020204" charset="-122"/>
                <a:ea typeface="微软雅黑" panose="020B0503020204020204" charset="-122"/>
              </a:rPr>
              <a:t> and </a:t>
            </a:r>
            <a:r>
              <a:rPr lang="en-US" sz="800">
                <a:latin typeface="微软雅黑" panose="020B0503020204020204" charset="-122"/>
                <a:ea typeface="微软雅黑" panose="020B0503020204020204" charset="-122"/>
              </a:rPr>
              <a:t>3</a:t>
            </a:r>
            <a:r>
              <a:rPr sz="800">
                <a:latin typeface="微软雅黑" panose="020B0503020204020204" charset="-122"/>
                <a:ea typeface="微软雅黑" panose="020B0503020204020204" charset="-122"/>
              </a:rPr>
              <a:t> apply to the entire motorcycle. </a:t>
            </a:r>
            <a:r>
              <a:rPr lang="en-US" altLang="zh-CN" sz="800">
                <a:latin typeface="微软雅黑" panose="020B0503020204020204" charset="-122"/>
                <a:ea typeface="微软雅黑" panose="020B0503020204020204" charset="-122"/>
                <a:cs typeface="微软雅黑" panose="020B0503020204020204" charset="-122"/>
                <a:sym typeface="+mn-ea"/>
              </a:rPr>
              <a:t>C</a:t>
            </a:r>
            <a:r>
              <a:rPr lang="zh-CN" altLang="en-US" sz="800">
                <a:latin typeface="微软雅黑" panose="020B0503020204020204" charset="-122"/>
                <a:ea typeface="微软雅黑" panose="020B0503020204020204" charset="-122"/>
                <a:cs typeface="微软雅黑" panose="020B0503020204020204" charset="-122"/>
                <a:sym typeface="+mn-ea"/>
              </a:rPr>
              <a:t>hapter </a:t>
            </a:r>
            <a:r>
              <a:rPr lang="en-US" altLang="zh-CN" sz="800">
                <a:latin typeface="微软雅黑" panose="020B0503020204020204" charset="-122"/>
                <a:ea typeface="微软雅黑" panose="020B0503020204020204" charset="-122"/>
                <a:cs typeface="微软雅黑" panose="020B0503020204020204" charset="-122"/>
                <a:sym typeface="+mn-ea"/>
              </a:rPr>
              <a:t>4</a:t>
            </a:r>
            <a:r>
              <a:rPr sz="800">
                <a:latin typeface="微软雅黑" panose="020B0503020204020204" charset="-122"/>
                <a:ea typeface="微软雅黑" panose="020B0503020204020204" charset="-122"/>
              </a:rPr>
              <a:t> describes the procedures for removing/installing components that may be used to perform the services described in the following sections. </a:t>
            </a:r>
            <a:r>
              <a:rPr lang="en-US" altLang="zh-CN" sz="800">
                <a:latin typeface="微软雅黑" panose="020B0503020204020204" charset="-122"/>
                <a:ea typeface="微软雅黑" panose="020B0503020204020204" charset="-122"/>
                <a:cs typeface="微软雅黑" panose="020B0503020204020204" charset="-122"/>
                <a:sym typeface="+mn-ea"/>
              </a:rPr>
              <a:t>C</a:t>
            </a:r>
            <a:r>
              <a:rPr lang="zh-CN" altLang="en-US" sz="800">
                <a:latin typeface="微软雅黑" panose="020B0503020204020204" charset="-122"/>
                <a:ea typeface="微软雅黑" panose="020B0503020204020204" charset="-122"/>
                <a:cs typeface="微软雅黑" panose="020B0503020204020204" charset="-122"/>
                <a:sym typeface="+mn-ea"/>
              </a:rPr>
              <a:t>hapter </a:t>
            </a:r>
            <a:r>
              <a:rPr lang="en-US" altLang="zh-CN" sz="800">
                <a:latin typeface="微软雅黑" panose="020B0503020204020204" charset="-122"/>
                <a:ea typeface="微软雅黑" panose="020B0503020204020204" charset="-122"/>
                <a:cs typeface="微软雅黑" panose="020B0503020204020204" charset="-122"/>
                <a:sym typeface="+mn-ea"/>
              </a:rPr>
              <a:t>3--C</a:t>
            </a:r>
            <a:r>
              <a:rPr lang="zh-CN" altLang="en-US" sz="800">
                <a:latin typeface="微软雅黑" panose="020B0503020204020204" charset="-122"/>
                <a:ea typeface="微软雅黑" panose="020B0503020204020204" charset="-122"/>
                <a:cs typeface="微软雅黑" panose="020B0503020204020204" charset="-122"/>
                <a:sym typeface="+mn-ea"/>
              </a:rPr>
              <a:t>hapter </a:t>
            </a:r>
            <a:r>
              <a:rPr lang="en-US" altLang="zh-CN" sz="800">
                <a:latin typeface="微软雅黑" panose="020B0503020204020204" charset="-122"/>
                <a:ea typeface="微软雅黑" panose="020B0503020204020204" charset="-122"/>
                <a:cs typeface="微软雅黑" panose="020B0503020204020204" charset="-122"/>
                <a:sym typeface="+mn-ea"/>
              </a:rPr>
              <a:t>19</a:t>
            </a:r>
            <a:r>
              <a:rPr sz="800">
                <a:latin typeface="微软雅黑" panose="020B0503020204020204" charset="-122"/>
                <a:ea typeface="微软雅黑" panose="020B0503020204020204" charset="-122"/>
              </a:rPr>
              <a:t> describe the motorcycle's components, grouped by location. If you are not familiar with this motorcycle, please read the technical characteristics in </a:t>
            </a:r>
            <a:r>
              <a:rPr lang="en-US" altLang="zh-CN" sz="800">
                <a:latin typeface="微软雅黑" panose="020B0503020204020204" charset="-122"/>
                <a:ea typeface="微软雅黑" panose="020B0503020204020204" charset="-122"/>
                <a:cs typeface="微软雅黑" panose="020B0503020204020204" charset="-122"/>
                <a:sym typeface="+mn-ea"/>
              </a:rPr>
              <a:t>C</a:t>
            </a:r>
            <a:r>
              <a:rPr lang="zh-CN" altLang="en-US" sz="800">
                <a:latin typeface="微软雅黑" panose="020B0503020204020204" charset="-122"/>
                <a:ea typeface="微软雅黑" panose="020B0503020204020204" charset="-122"/>
                <a:cs typeface="微软雅黑" panose="020B0503020204020204" charset="-122"/>
                <a:sym typeface="+mn-ea"/>
              </a:rPr>
              <a:t>hapter </a:t>
            </a:r>
            <a:r>
              <a:rPr lang="en-US" altLang="zh-CN" sz="800">
                <a:latin typeface="微软雅黑" panose="020B0503020204020204" charset="-122"/>
                <a:ea typeface="微软雅黑" panose="020B0503020204020204" charset="-122"/>
                <a:cs typeface="微软雅黑" panose="020B0503020204020204" charset="-122"/>
                <a:sym typeface="+mn-ea"/>
              </a:rPr>
              <a:t>2</a:t>
            </a:r>
            <a:r>
              <a:rPr sz="800">
                <a:latin typeface="微软雅黑" panose="020B0503020204020204" charset="-122"/>
                <a:ea typeface="微软雅黑" panose="020B0503020204020204" charset="-122"/>
              </a:rPr>
              <a:t>. Follow the recommendations of the maintenance schedule (</a:t>
            </a:r>
            <a:r>
              <a:rPr lang="en-US" altLang="zh-CN" sz="800">
                <a:latin typeface="微软雅黑" panose="020B0503020204020204" charset="-122"/>
                <a:ea typeface="微软雅黑" panose="020B0503020204020204" charset="-122"/>
                <a:cs typeface="微软雅黑" panose="020B0503020204020204" charset="-122"/>
                <a:sym typeface="+mn-ea"/>
              </a:rPr>
              <a:t>C</a:t>
            </a:r>
            <a:r>
              <a:rPr lang="zh-CN" altLang="en-US" sz="800">
                <a:latin typeface="微软雅黑" panose="020B0503020204020204" charset="-122"/>
                <a:ea typeface="微软雅黑" panose="020B0503020204020204" charset="-122"/>
                <a:cs typeface="微软雅黑" panose="020B0503020204020204" charset="-122"/>
                <a:sym typeface="+mn-ea"/>
              </a:rPr>
              <a:t>hapter </a:t>
            </a:r>
            <a:r>
              <a:rPr lang="en-US" altLang="zh-CN" sz="800">
                <a:latin typeface="微软雅黑" panose="020B0503020204020204" charset="-122"/>
                <a:ea typeface="微软雅黑" panose="020B0503020204020204" charset="-122"/>
                <a:cs typeface="微软雅黑" panose="020B0503020204020204" charset="-122"/>
                <a:sym typeface="+mn-ea"/>
              </a:rPr>
              <a:t>3</a:t>
            </a:r>
            <a:r>
              <a:rPr sz="800">
                <a:latin typeface="微软雅黑" panose="020B0503020204020204" charset="-122"/>
                <a:ea typeface="微软雅黑" panose="020B0503020204020204" charset="-122"/>
              </a:rPr>
              <a:t>) to ensure that the motorcycle is in optimum operating condition and that emission levels meet domestic environmental requirements, then go to the table of contents on the first page of that section. Most sections begin with program sets or system descriptions, maintenance information and troubleshooting. Detailed procedures are given on the next few pages. Refer to each section for troubleshooting based on the fault or symptom.</a:t>
            </a:r>
            <a:endParaRPr sz="800">
              <a:latin typeface="微软雅黑" panose="020B0503020204020204" charset="-122"/>
              <a:ea typeface="微软雅黑" panose="020B0503020204020204" charset="-122"/>
            </a:endParaRPr>
          </a:p>
          <a:p>
            <a:pPr>
              <a:lnSpc>
                <a:spcPct val="200000"/>
              </a:lnSpc>
            </a:pPr>
            <a:r>
              <a:rPr sz="800">
                <a:latin typeface="微软雅黑" panose="020B0503020204020204" charset="-122"/>
                <a:ea typeface="微软雅黑" panose="020B0503020204020204" charset="-122"/>
              </a:rPr>
              <a:t>        Your safety and the safety of others is very important. To help you make informed decisions, we have provided safety information and other information in this manual .</a:t>
            </a:r>
            <a:endParaRPr sz="800">
              <a:latin typeface="微软雅黑" panose="020B0503020204020204" charset="-122"/>
              <a:ea typeface="微软雅黑" panose="020B0503020204020204" charset="-122"/>
            </a:endParaRPr>
          </a:p>
          <a:p>
            <a:pPr>
              <a:lnSpc>
                <a:spcPct val="200000"/>
              </a:lnSpc>
            </a:pPr>
            <a:r>
              <a:rPr sz="800">
                <a:latin typeface="微软雅黑" panose="020B0503020204020204" charset="-122"/>
                <a:ea typeface="微软雅黑" panose="020B0503020204020204" charset="-122"/>
              </a:rPr>
              <a:t>        You must use your own good judgment. You will find important safety information in various forms, including.</a:t>
            </a:r>
            <a:endParaRPr sz="800">
              <a:latin typeface="微软雅黑" panose="020B0503020204020204" charset="-122"/>
              <a:ea typeface="微软雅黑" panose="020B0503020204020204" charset="-122"/>
            </a:endParaRPr>
          </a:p>
        </p:txBody>
      </p:sp>
      <p:sp>
        <p:nvSpPr>
          <p:cNvPr id="25" name="文本框 24"/>
          <p:cNvSpPr txBox="1"/>
          <p:nvPr/>
        </p:nvSpPr>
        <p:spPr>
          <a:xfrm>
            <a:off x="3378200" y="1638300"/>
            <a:ext cx="1447800" cy="275590"/>
          </a:xfrm>
          <a:prstGeom prst="rect">
            <a:avLst/>
          </a:prstGeom>
          <a:noFill/>
        </p:spPr>
        <p:txBody>
          <a:bodyPr wrap="square" rtlCol="0">
            <a:spAutoFit/>
          </a:bodyPr>
          <a:p>
            <a:r>
              <a:rPr lang="en-US" altLang="zh-CN" sz="1200" b="1">
                <a:latin typeface="微软雅黑" panose="020B0503020204020204" charset="-122"/>
                <a:ea typeface="微软雅黑" panose="020B0503020204020204" charset="-122"/>
                <a:cs typeface="微软雅黑" panose="020B0503020204020204" charset="-122"/>
                <a:sym typeface="+mn-ea"/>
              </a:rPr>
              <a:t>C</a:t>
            </a:r>
            <a:r>
              <a:rPr lang="zh-CN" altLang="en-US" sz="1200" b="1">
                <a:latin typeface="微软雅黑" panose="020B0503020204020204" charset="-122"/>
                <a:ea typeface="微软雅黑" panose="020B0503020204020204" charset="-122"/>
                <a:cs typeface="微软雅黑" panose="020B0503020204020204" charset="-122"/>
                <a:sym typeface="+mn-ea"/>
              </a:rPr>
              <a:t>hapter </a:t>
            </a:r>
            <a:r>
              <a:rPr lang="en-US" sz="1200" b="1">
                <a:latin typeface="微软雅黑" panose="020B0503020204020204" charset="-122"/>
                <a:ea typeface="微软雅黑" panose="020B0503020204020204" charset="-122"/>
                <a:cs typeface="微软雅黑" panose="020B0503020204020204" charset="-122"/>
                <a:sym typeface="+mn-ea"/>
              </a:rPr>
              <a:t>1</a:t>
            </a:r>
            <a:endParaRPr lang="zh-CN" altLang="en-US" sz="1200" b="1">
              <a:latin typeface="微软雅黑" panose="020B0503020204020204" charset="-122"/>
              <a:ea typeface="微软雅黑" panose="020B0503020204020204" charset="-122"/>
            </a:endParaRPr>
          </a:p>
        </p:txBody>
      </p:sp>
      <p:pic>
        <p:nvPicPr>
          <p:cNvPr id="19" name="图片 18" descr="图片4"/>
          <p:cNvPicPr>
            <a:picLocks noChangeAspect="1"/>
          </p:cNvPicPr>
          <p:nvPr/>
        </p:nvPicPr>
        <p:blipFill>
          <a:blip r:embed="rId1"/>
          <a:stretch>
            <a:fillRect/>
          </a:stretch>
        </p:blipFill>
        <p:spPr>
          <a:xfrm>
            <a:off x="1423035" y="1468755"/>
            <a:ext cx="1080000" cy="168108"/>
          </a:xfrm>
          <a:prstGeom prst="rect">
            <a:avLst/>
          </a:prstGeom>
        </p:spPr>
      </p:pic>
      <p:sp>
        <p:nvSpPr>
          <p:cNvPr id="12" name="object 5"/>
          <p:cNvSpPr/>
          <p:nvPr/>
        </p:nvSpPr>
        <p:spPr>
          <a:xfrm>
            <a:off x="726440" y="8060055"/>
            <a:ext cx="538480" cy="1004570"/>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26" name="文本框 25"/>
          <p:cNvSpPr txBox="1"/>
          <p:nvPr/>
        </p:nvSpPr>
        <p:spPr>
          <a:xfrm>
            <a:off x="726440"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1</a:t>
            </a:r>
            <a:endParaRPr lang="en-US" altLang="zh-CN" sz="1000">
              <a:solidFill>
                <a:schemeClr val="bg1"/>
              </a:solidFill>
              <a:latin typeface="黑体" panose="02010609060101010101" charset="-122"/>
              <a:ea typeface="黑体" panose="02010609060101010101" charset="-122"/>
            </a:endParaRPr>
          </a:p>
        </p:txBody>
      </p:sp>
      <p:grpSp>
        <p:nvGrpSpPr>
          <p:cNvPr id="5" name="组合 4"/>
          <p:cNvGrpSpPr/>
          <p:nvPr/>
        </p:nvGrpSpPr>
        <p:grpSpPr>
          <a:xfrm>
            <a:off x="977900" y="5568315"/>
            <a:ext cx="5530215" cy="2330450"/>
            <a:chOff x="4420" y="8769"/>
            <a:chExt cx="8709" cy="3670"/>
          </a:xfrm>
        </p:grpSpPr>
        <p:sp>
          <p:nvSpPr>
            <p:cNvPr id="18" name="object 18"/>
            <p:cNvSpPr txBox="1"/>
            <p:nvPr/>
          </p:nvSpPr>
          <p:spPr>
            <a:xfrm>
              <a:off x="4420" y="8769"/>
              <a:ext cx="8709" cy="3670"/>
            </a:xfrm>
            <a:prstGeom prst="rect">
              <a:avLst/>
            </a:prstGeom>
            <a:solidFill>
              <a:srgbClr val="FFFFFF"/>
            </a:solidFill>
            <a:ln w="9144">
              <a:solidFill>
                <a:srgbClr val="000000"/>
              </a:solidFill>
            </a:ln>
          </p:spPr>
          <p:txBody>
            <a:bodyPr vert="horz" wrap="square" lIns="0" tIns="27940" rIns="0" bIns="0" rtlCol="0">
              <a:noAutofit/>
            </a:bodyPr>
            <a:lstStyle/>
            <a:p>
              <a:pPr marL="13335">
                <a:lnSpc>
                  <a:spcPct val="100000"/>
                </a:lnSpc>
                <a:spcBef>
                  <a:spcPts val="220"/>
                </a:spcBef>
              </a:pPr>
              <a:r>
                <a:rPr sz="1000" spc="-15" dirty="0">
                  <a:latin typeface="微软雅黑" panose="020B0503020204020204" charset="-122"/>
                  <a:ea typeface="微软雅黑" panose="020B0503020204020204" charset="-122"/>
                  <a:cs typeface="微软雅黑" panose="020B0503020204020204" charset="-122"/>
                </a:rPr>
                <a:t>*</a:t>
              </a:r>
              <a:r>
                <a:rPr sz="1000" dirty="0">
                  <a:latin typeface="微软雅黑" panose="020B0503020204020204" charset="-122"/>
                  <a:ea typeface="微软雅黑" panose="020B0503020204020204" charset="-122"/>
                  <a:cs typeface="微软雅黑" panose="020B0503020204020204" charset="-122"/>
                </a:rPr>
                <a:t>Safety labels </a:t>
              </a:r>
              <a:endParaRPr sz="1000" dirty="0">
                <a:latin typeface="微软雅黑" panose="020B0503020204020204" charset="-122"/>
                <a:ea typeface="微软雅黑" panose="020B0503020204020204" charset="-122"/>
                <a:cs typeface="微软雅黑" panose="020B0503020204020204" charset="-122"/>
              </a:endParaRPr>
            </a:p>
            <a:p>
              <a:pPr marL="13335" marR="8255">
                <a:lnSpc>
                  <a:spcPct val="191000"/>
                </a:lnSpc>
                <a:spcBef>
                  <a:spcPts val="215"/>
                </a:spcBef>
                <a:tabLst>
                  <a:tab pos="1716405" algn="l"/>
                </a:tabLst>
              </a:pPr>
              <a:r>
                <a:rPr sz="1000" dirty="0">
                  <a:latin typeface="微软雅黑" panose="020B0503020204020204" charset="-122"/>
                  <a:ea typeface="微软雅黑" panose="020B0503020204020204" charset="-122"/>
                  <a:cs typeface="微软雅黑" panose="020B0503020204020204" charset="-122"/>
                </a:rPr>
                <a:t>*</a:t>
              </a:r>
              <a:r>
                <a:rPr sz="1000" spc="-5" dirty="0">
                  <a:latin typeface="微软雅黑" panose="020B0503020204020204" charset="-122"/>
                  <a:ea typeface="微软雅黑" panose="020B0503020204020204" charset="-122"/>
                  <a:cs typeface="微软雅黑" panose="020B0503020204020204" charset="-122"/>
                </a:rPr>
                <a:t>Safety Message - Precede the safety warning symbol </a:t>
              </a:r>
              <a:r>
                <a:rPr lang="en-US" sz="1000" spc="-5" dirty="0">
                  <a:latin typeface="微软雅黑" panose="020B0503020204020204" charset="-122"/>
                  <a:ea typeface="微软雅黑" panose="020B0503020204020204" charset="-122"/>
                  <a:cs typeface="微软雅黑" panose="020B0503020204020204" charset="-122"/>
                </a:rPr>
                <a:t>      </a:t>
              </a:r>
              <a:r>
                <a:rPr sz="1000" spc="-5" dirty="0">
                  <a:latin typeface="微软雅黑" panose="020B0503020204020204" charset="-122"/>
                  <a:ea typeface="微软雅黑" panose="020B0503020204020204" charset="-122"/>
                  <a:cs typeface="微软雅黑" panose="020B0503020204020204" charset="-122"/>
                </a:rPr>
                <a:t>with one of three signal words, i.e., DANGER, WARNING, or CAUTION. The meaning of these signal words is:</a:t>
              </a:r>
              <a:endParaRPr sz="1000" spc="-5" dirty="0">
                <a:latin typeface="微软雅黑" panose="020B0503020204020204" charset="-122"/>
                <a:ea typeface="微软雅黑" panose="020B0503020204020204" charset="-122"/>
                <a:cs typeface="微软雅黑" panose="020B0503020204020204" charset="-122"/>
              </a:endParaRPr>
            </a:p>
            <a:p>
              <a:pPr marL="804545" marR="1236345" indent="-24765">
                <a:lnSpc>
                  <a:spcPct val="202000"/>
                </a:lnSpc>
                <a:spcBef>
                  <a:spcPts val="475"/>
                </a:spcBef>
              </a:pPr>
              <a:r>
                <a:rPr sz="800" dirty="0">
                  <a:latin typeface="微软雅黑" panose="020B0503020204020204" charset="-122"/>
                  <a:ea typeface="微软雅黑" panose="020B0503020204020204" charset="-122"/>
                  <a:cs typeface="微软雅黑" panose="020B0503020204020204" charset="-122"/>
                </a:rPr>
                <a:t>If you do not follow the instructions, death or serious</a:t>
              </a:r>
              <a:r>
                <a:rPr lang="en-US" sz="800" dirty="0">
                  <a:latin typeface="微软雅黑" panose="020B0503020204020204" charset="-122"/>
                  <a:ea typeface="微软雅黑" panose="020B0503020204020204" charset="-122"/>
                  <a:cs typeface="微软雅黑" panose="020B0503020204020204" charset="-122"/>
                </a:rPr>
                <a:t> </a:t>
              </a:r>
              <a:r>
                <a:rPr sz="800" dirty="0">
                  <a:latin typeface="微软雅黑" panose="020B0503020204020204" charset="-122"/>
                  <a:ea typeface="微软雅黑" panose="020B0503020204020204" charset="-122"/>
                  <a:cs typeface="微软雅黑" panose="020B0503020204020204" charset="-122"/>
                  <a:sym typeface="+mn-ea"/>
                </a:rPr>
                <a:t>injury will result. </a:t>
              </a:r>
              <a:endParaRPr sz="800" dirty="0">
                <a:latin typeface="微软雅黑" panose="020B0503020204020204" charset="-122"/>
                <a:ea typeface="微软雅黑" panose="020B0503020204020204" charset="-122"/>
                <a:cs typeface="微软雅黑" panose="020B0503020204020204" charset="-122"/>
              </a:endParaRPr>
            </a:p>
            <a:p>
              <a:pPr marL="804545" marR="1236345" indent="-24765">
                <a:lnSpc>
                  <a:spcPct val="202000"/>
                </a:lnSpc>
                <a:spcBef>
                  <a:spcPts val="475"/>
                </a:spcBef>
              </a:pPr>
              <a:r>
                <a:rPr sz="1000" dirty="0">
                  <a:latin typeface="微软雅黑" panose="020B0503020204020204" charset="-122"/>
                  <a:ea typeface="微软雅黑" panose="020B0503020204020204" charset="-122"/>
                  <a:cs typeface="微软雅黑" panose="020B0503020204020204" charset="-122"/>
                </a:rPr>
                <a:t> </a:t>
              </a:r>
              <a:r>
                <a:rPr sz="800" dirty="0">
                  <a:latin typeface="微软雅黑" panose="020B0503020204020204" charset="-122"/>
                  <a:ea typeface="微软雅黑" panose="020B0503020204020204" charset="-122"/>
                  <a:cs typeface="微软雅黑" panose="020B0503020204020204" charset="-122"/>
                </a:rPr>
                <a:t>Failure to follow instructions may result in death or serious injury. </a:t>
              </a:r>
              <a:endParaRPr sz="800" dirty="0">
                <a:latin typeface="微软雅黑" panose="020B0503020204020204" charset="-122"/>
                <a:ea typeface="微软雅黑" panose="020B0503020204020204" charset="-122"/>
                <a:cs typeface="微软雅黑" panose="020B0503020204020204" charset="-122"/>
              </a:endParaRPr>
            </a:p>
            <a:p>
              <a:pPr marL="804545" marR="1236345" indent="-24765">
                <a:lnSpc>
                  <a:spcPct val="202000"/>
                </a:lnSpc>
                <a:spcBef>
                  <a:spcPts val="475"/>
                </a:spcBef>
              </a:pPr>
              <a:r>
                <a:rPr sz="800" dirty="0">
                  <a:latin typeface="微软雅黑" panose="020B0503020204020204" charset="-122"/>
                  <a:ea typeface="微软雅黑" panose="020B0503020204020204" charset="-122"/>
                  <a:cs typeface="微软雅黑" panose="020B0503020204020204" charset="-122"/>
                </a:rPr>
                <a:t>If you do not follow instructions, you may be injured.</a:t>
              </a:r>
              <a:endParaRPr sz="800" dirty="0">
                <a:latin typeface="微软雅黑" panose="020B0503020204020204" charset="-122"/>
                <a:ea typeface="微软雅黑" panose="020B0503020204020204" charset="-122"/>
                <a:cs typeface="微软雅黑" panose="020B0503020204020204" charset="-122"/>
              </a:endParaRPr>
            </a:p>
            <a:p>
              <a:pPr marL="804545" marR="1236345" indent="-24765">
                <a:lnSpc>
                  <a:spcPct val="202000"/>
                </a:lnSpc>
                <a:spcBef>
                  <a:spcPts val="475"/>
                </a:spcBef>
              </a:pPr>
              <a:endParaRPr sz="800" dirty="0">
                <a:latin typeface="微软雅黑" panose="020B0503020204020204" charset="-122"/>
                <a:ea typeface="微软雅黑" panose="020B0503020204020204" charset="-122"/>
                <a:cs typeface="微软雅黑" panose="020B0503020204020204" charset="-122"/>
              </a:endParaRPr>
            </a:p>
            <a:p>
              <a:pPr marL="13335">
                <a:lnSpc>
                  <a:spcPct val="100000"/>
                </a:lnSpc>
                <a:spcBef>
                  <a:spcPts val="775"/>
                </a:spcBef>
              </a:pPr>
              <a:r>
                <a:rPr sz="1000" dirty="0">
                  <a:latin typeface="微软雅黑" panose="020B0503020204020204" charset="-122"/>
                  <a:ea typeface="微软雅黑" panose="020B0503020204020204" charset="-122"/>
                  <a:cs typeface="微软雅黑" panose="020B0503020204020204" charset="-122"/>
                </a:rPr>
                <a:t>Instructions - How to properly and safely service this vehicle</a:t>
              </a:r>
              <a:endParaRPr sz="1000" dirty="0">
                <a:latin typeface="微软雅黑" panose="020B0503020204020204" charset="-122"/>
                <a:ea typeface="微软雅黑" panose="020B0503020204020204" charset="-122"/>
                <a:cs typeface="微软雅黑" panose="020B0503020204020204" charset="-122"/>
              </a:endParaRPr>
            </a:p>
          </p:txBody>
        </p:sp>
        <p:pic>
          <p:nvPicPr>
            <p:cNvPr id="21" name="图片 20"/>
            <p:cNvPicPr>
              <a:picLocks noChangeAspect="1"/>
            </p:cNvPicPr>
            <p:nvPr/>
          </p:nvPicPr>
          <p:blipFill>
            <a:blip r:embed="rId2"/>
            <a:stretch>
              <a:fillRect/>
            </a:stretch>
          </p:blipFill>
          <p:spPr>
            <a:xfrm>
              <a:off x="4614" y="10223"/>
              <a:ext cx="1020" cy="338"/>
            </a:xfrm>
            <a:prstGeom prst="rect">
              <a:avLst/>
            </a:prstGeom>
          </p:spPr>
        </p:pic>
        <p:pic>
          <p:nvPicPr>
            <p:cNvPr id="22" name="图片 21"/>
            <p:cNvPicPr>
              <a:picLocks noChangeAspect="1"/>
            </p:cNvPicPr>
            <p:nvPr/>
          </p:nvPicPr>
          <p:blipFill>
            <a:blip r:embed="rId3"/>
            <a:stretch>
              <a:fillRect/>
            </a:stretch>
          </p:blipFill>
          <p:spPr>
            <a:xfrm>
              <a:off x="4623" y="10819"/>
              <a:ext cx="1020" cy="338"/>
            </a:xfrm>
            <a:prstGeom prst="rect">
              <a:avLst/>
            </a:prstGeom>
          </p:spPr>
        </p:pic>
        <p:pic>
          <p:nvPicPr>
            <p:cNvPr id="23" name="图片 22"/>
            <p:cNvPicPr>
              <a:picLocks noChangeAspect="1"/>
            </p:cNvPicPr>
            <p:nvPr/>
          </p:nvPicPr>
          <p:blipFill>
            <a:blip r:embed="rId4"/>
            <a:stretch>
              <a:fillRect/>
            </a:stretch>
          </p:blipFill>
          <p:spPr>
            <a:xfrm>
              <a:off x="4614" y="11305"/>
              <a:ext cx="1020" cy="338"/>
            </a:xfrm>
            <a:prstGeom prst="rect">
              <a:avLst/>
            </a:prstGeom>
          </p:spPr>
        </p:pic>
        <p:sp>
          <p:nvSpPr>
            <p:cNvPr id="14" name="object 14"/>
            <p:cNvSpPr/>
            <p:nvPr/>
          </p:nvSpPr>
          <p:spPr>
            <a:xfrm>
              <a:off x="9551" y="9262"/>
              <a:ext cx="336" cy="245"/>
            </a:xfrm>
            <a:prstGeom prst="rect">
              <a:avLst/>
            </a:prstGeom>
            <a:blipFill>
              <a:blip r:embed="rId5" cstate="print"/>
              <a:stretch>
                <a:fillRect/>
              </a:stretch>
            </a:blipFill>
          </p:spPr>
          <p:txBody>
            <a:bodyPr wrap="square" lIns="0" tIns="0" rIns="0" bIns="0" rtlCol="0"/>
            <a:lstStyle/>
            <a:p/>
          </p:txBody>
        </p:sp>
      </p:grpSp>
      <p:sp>
        <p:nvSpPr>
          <p:cNvPr id="3" name="object 13"/>
          <p:cNvSpPr txBox="1"/>
          <p:nvPr>
            <p:custDataLst>
              <p:tags r:id="rId6"/>
            </p:custDataLst>
          </p:nvPr>
        </p:nvSpPr>
        <p:spPr>
          <a:xfrm>
            <a:off x="669290" y="806513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37020" y="1088136"/>
            <a:ext cx="106680" cy="8498205"/>
          </a:xfrm>
          <a:custGeom>
            <a:avLst/>
            <a:gdLst/>
            <a:ahLst/>
            <a:cxnLst/>
            <a:rect l="l" t="t" r="r" b="b"/>
            <a:pathLst>
              <a:path w="106679" h="8498205">
                <a:moveTo>
                  <a:pt x="0" y="0"/>
                </a:moveTo>
                <a:lnTo>
                  <a:pt x="106679" y="0"/>
                </a:lnTo>
                <a:lnTo>
                  <a:pt x="106679" y="8497824"/>
                </a:lnTo>
                <a:lnTo>
                  <a:pt x="0" y="8497824"/>
                </a:lnTo>
                <a:lnTo>
                  <a:pt x="0" y="0"/>
                </a:lnTo>
                <a:close/>
              </a:path>
            </a:pathLst>
          </a:custGeom>
          <a:solidFill>
            <a:srgbClr val="EEEEEE"/>
          </a:solidFill>
        </p:spPr>
        <p:txBody>
          <a:bodyPr wrap="square" lIns="0" tIns="0" rIns="0" bIns="0" rtlCol="0"/>
          <a:lstStyle/>
          <a:p/>
        </p:txBody>
      </p:sp>
      <p:sp>
        <p:nvSpPr>
          <p:cNvPr id="3" name="object 3"/>
          <p:cNvSpPr/>
          <p:nvPr/>
        </p:nvSpPr>
        <p:spPr>
          <a:xfrm>
            <a:off x="705611" y="1088136"/>
            <a:ext cx="5925820" cy="8502650"/>
          </a:xfrm>
          <a:custGeom>
            <a:avLst/>
            <a:gdLst/>
            <a:ahLst/>
            <a:cxnLst/>
            <a:rect l="l" t="t" r="r" b="b"/>
            <a:pathLst>
              <a:path w="5925820" h="8502650">
                <a:moveTo>
                  <a:pt x="0" y="0"/>
                </a:moveTo>
                <a:lnTo>
                  <a:pt x="5925312" y="0"/>
                </a:lnTo>
                <a:lnTo>
                  <a:pt x="5925312" y="8502396"/>
                </a:lnTo>
                <a:lnTo>
                  <a:pt x="0" y="8502396"/>
                </a:lnTo>
                <a:lnTo>
                  <a:pt x="0" y="0"/>
                </a:lnTo>
                <a:close/>
              </a:path>
            </a:pathLst>
          </a:custGeom>
          <a:solidFill>
            <a:srgbClr val="EEEEEE"/>
          </a:solidFill>
        </p:spPr>
        <p:txBody>
          <a:bodyPr wrap="square" lIns="0" tIns="0" rIns="0" bIns="0" rtlCol="0"/>
          <a:lstStyle/>
          <a:p/>
        </p:txBody>
      </p:sp>
      <p:sp>
        <p:nvSpPr>
          <p:cNvPr id="4" name="object 4"/>
          <p:cNvSpPr/>
          <p:nvPr/>
        </p:nvSpPr>
        <p:spPr>
          <a:xfrm>
            <a:off x="1339595" y="1627200"/>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lstStyle/>
          <a:p/>
        </p:txBody>
      </p:sp>
      <p:sp>
        <p:nvSpPr>
          <p:cNvPr id="16" name="object 16"/>
          <p:cNvSpPr txBox="1"/>
          <p:nvPr/>
        </p:nvSpPr>
        <p:spPr>
          <a:xfrm>
            <a:off x="1339850" y="1750695"/>
            <a:ext cx="4793615" cy="1119505"/>
          </a:xfrm>
          <a:prstGeom prst="rect">
            <a:avLst/>
          </a:prstGeom>
        </p:spPr>
        <p:txBody>
          <a:bodyPr vert="horz" wrap="square" lIns="0" tIns="12065" rIns="0" bIns="0" rtlCol="0">
            <a:spAutoFit/>
          </a:bodyPr>
          <a:lstStyle/>
          <a:p>
            <a:pPr marL="2153920">
              <a:lnSpc>
                <a:spcPct val="100000"/>
              </a:lnSpc>
              <a:spcBef>
                <a:spcPts val="95"/>
              </a:spcBef>
            </a:pPr>
            <a:r>
              <a:rPr lang="en-US" sz="800" b="1" spc="-5" dirty="0">
                <a:latin typeface="微软雅黑" panose="020B0503020204020204" charset="-122"/>
                <a:ea typeface="微软雅黑" panose="020B0503020204020204" charset="-122"/>
                <a:cs typeface="微软雅黑" panose="020B0503020204020204" charset="-122"/>
              </a:rPr>
              <a:t>S</a:t>
            </a:r>
            <a:r>
              <a:rPr sz="800" b="1" spc="-5" dirty="0">
                <a:latin typeface="微软雅黑" panose="020B0503020204020204" charset="-122"/>
                <a:ea typeface="微软雅黑" panose="020B0503020204020204" charset="-122"/>
                <a:cs typeface="微软雅黑" panose="020B0503020204020204" charset="-122"/>
              </a:rPr>
              <a:t>ymbo</a:t>
            </a:r>
            <a:r>
              <a:rPr sz="800" spc="-5" dirty="0">
                <a:latin typeface="微软雅黑" panose="020B0503020204020204" charset="-122"/>
                <a:ea typeface="微软雅黑" panose="020B0503020204020204" charset="-122"/>
                <a:cs typeface="微软雅黑" panose="020B0503020204020204" charset="-122"/>
              </a:rPr>
              <a:t>l</a:t>
            </a:r>
            <a:endParaRPr sz="800" spc="-5" dirty="0">
              <a:latin typeface="微软雅黑" panose="020B0503020204020204" charset="-122"/>
              <a:ea typeface="微软雅黑" panose="020B0503020204020204" charset="-122"/>
              <a:cs typeface="微软雅黑" panose="020B0503020204020204" charset="-122"/>
            </a:endParaRPr>
          </a:p>
          <a:p>
            <a:pPr marL="12700" marR="5080">
              <a:lnSpc>
                <a:spcPct val="200000"/>
              </a:lnSpc>
            </a:pPr>
            <a:r>
              <a:rPr sz="800" dirty="0">
                <a:latin typeface="微软雅黑" panose="020B0503020204020204" charset="-122"/>
                <a:ea typeface="微软雅黑" panose="020B0503020204020204" charset="-122"/>
                <a:cs typeface="微软雅黑" panose="020B0503020204020204" charset="-122"/>
              </a:rPr>
              <a:t> </a:t>
            </a:r>
            <a:r>
              <a:rPr sz="800" spc="-15" dirty="0">
                <a:latin typeface="微软雅黑" panose="020B0503020204020204" charset="-122"/>
                <a:ea typeface="微软雅黑" panose="020B0503020204020204" charset="-122"/>
                <a:cs typeface="微软雅黑" panose="020B0503020204020204" charset="-122"/>
              </a:rPr>
              <a:t> </a:t>
            </a:r>
            <a:r>
              <a:rPr sz="800" dirty="0">
                <a:latin typeface="微软雅黑" panose="020B0503020204020204" charset="-122"/>
                <a:ea typeface="微软雅黑" panose="020B0503020204020204" charset="-122"/>
                <a:cs typeface="微软雅黑" panose="020B0503020204020204" charset="-122"/>
              </a:rPr>
              <a:t> The symbols used in this manual represent specific repair procedures. If additional information related to these symbols is required, it will be explained in detail in the text without using these symbols</a:t>
            </a:r>
            <a:endParaRPr sz="800" dirty="0">
              <a:latin typeface="微软雅黑" panose="020B0503020204020204" charset="-122"/>
              <a:ea typeface="微软雅黑" panose="020B0503020204020204" charset="-122"/>
              <a:cs typeface="微软雅黑" panose="020B0503020204020204" charset="-122"/>
            </a:endParaRPr>
          </a:p>
          <a:p>
            <a:pPr marL="12700" marR="5080">
              <a:lnSpc>
                <a:spcPct val="200000"/>
              </a:lnSpc>
            </a:pPr>
            <a:endParaRPr sz="800" dirty="0">
              <a:latin typeface="微软雅黑" panose="020B0503020204020204" charset="-122"/>
              <a:ea typeface="微软雅黑" panose="020B0503020204020204" charset="-122"/>
              <a:cs typeface="微软雅黑" panose="020B0503020204020204" charset="-122"/>
            </a:endParaRPr>
          </a:p>
        </p:txBody>
      </p:sp>
      <p:graphicFrame>
        <p:nvGraphicFramePr>
          <p:cNvPr id="17" name="object 17"/>
          <p:cNvGraphicFramePr>
            <a:graphicFrameLocks noGrp="1"/>
          </p:cNvGraphicFramePr>
          <p:nvPr>
            <p:custDataLst>
              <p:tags r:id="rId1"/>
            </p:custDataLst>
          </p:nvPr>
        </p:nvGraphicFramePr>
        <p:xfrm>
          <a:off x="1482852" y="2651760"/>
          <a:ext cx="4546600" cy="5145405"/>
        </p:xfrm>
        <a:graphic>
          <a:graphicData uri="http://schemas.openxmlformats.org/drawingml/2006/table">
            <a:tbl>
              <a:tblPr firstRow="1" bandRow="1">
                <a:tableStyleId>{2D5ABB26-0587-4C30-8999-92F81FD0307C}</a:tableStyleId>
              </a:tblPr>
              <a:tblGrid>
                <a:gridCol w="867410"/>
                <a:gridCol w="3660775"/>
              </a:tblGrid>
              <a:tr h="429768">
                <a:tc>
                  <a:txBody>
                    <a:bodyPr/>
                    <a:lstStyle/>
                    <a:p>
                      <a:pPr>
                        <a:lnSpc>
                          <a:spcPct val="100000"/>
                        </a:lnSpc>
                      </a:pPr>
                      <a:endParaRPr sz="9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5"/>
                        </a:spcBef>
                      </a:pPr>
                      <a:endParaRPr sz="900">
                        <a:latin typeface="微软雅黑" panose="020B0503020204020204" charset="-122"/>
                        <a:ea typeface="微软雅黑" panose="020B0503020204020204" charset="-122"/>
                        <a:cs typeface="Times New Roman" panose="02020603050405020304"/>
                      </a:endParaRPr>
                    </a:p>
                    <a:p>
                      <a:pPr marL="17780">
                        <a:lnSpc>
                          <a:spcPct val="100000"/>
                        </a:lnSpc>
                        <a:spcBef>
                          <a:spcPts val="5"/>
                        </a:spcBef>
                      </a:pPr>
                      <a:r>
                        <a:rPr sz="1000" dirty="0">
                          <a:latin typeface="微软雅黑" panose="020B0503020204020204" charset="-122"/>
                          <a:ea typeface="微软雅黑" panose="020B0503020204020204" charset="-122"/>
                          <a:cs typeface="宋体" panose="02010600030101010101" pitchFamily="2" charset="-122"/>
                        </a:rPr>
                        <a:t>Replace parts with new parts before assembly</a:t>
                      </a:r>
                      <a:endParaRPr sz="1000" dirty="0">
                        <a:latin typeface="微软雅黑" panose="020B0503020204020204" charset="-122"/>
                        <a:ea typeface="微软雅黑" panose="020B0503020204020204" charset="-122"/>
                        <a:cs typeface="宋体" panose="02010600030101010101" pitchFamily="2" charset="-122"/>
                      </a:endParaRPr>
                    </a:p>
                    <a:p>
                      <a:pPr marL="17780">
                        <a:lnSpc>
                          <a:spcPct val="100000"/>
                        </a:lnSpc>
                        <a:spcBef>
                          <a:spcPts val="5"/>
                        </a:spcBef>
                      </a:pPr>
                      <a:endParaRPr sz="1000" dirty="0">
                        <a:latin typeface="微软雅黑" panose="020B0503020204020204" charset="-122"/>
                        <a:ea typeface="微软雅黑" panose="020B0503020204020204" charset="-122"/>
                        <a:cs typeface="宋体" panose="02010600030101010101" pitchFamily="2" charset="-122"/>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443483">
                <a:tc>
                  <a:txBody>
                    <a:bodyPr/>
                    <a:lstStyle/>
                    <a:p>
                      <a:pPr>
                        <a:lnSpc>
                          <a:spcPct val="100000"/>
                        </a:lnSpc>
                      </a:pPr>
                      <a:endParaRPr sz="9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5"/>
                        </a:spcBef>
                      </a:pPr>
                      <a:endParaRPr sz="950">
                        <a:latin typeface="微软雅黑" panose="020B0503020204020204" charset="-122"/>
                        <a:ea typeface="微软雅黑" panose="020B0503020204020204" charset="-122"/>
                        <a:cs typeface="Times New Roman" panose="02020603050405020304"/>
                      </a:endParaRPr>
                    </a:p>
                    <a:p>
                      <a:pPr marL="17780">
                        <a:lnSpc>
                          <a:spcPct val="100000"/>
                        </a:lnSpc>
                        <a:spcBef>
                          <a:spcPts val="5"/>
                        </a:spcBef>
                      </a:pPr>
                      <a:r>
                        <a:rPr sz="1000" dirty="0">
                          <a:latin typeface="微软雅黑" panose="020B0503020204020204" charset="-122"/>
                          <a:ea typeface="微软雅黑" panose="020B0503020204020204" charset="-122"/>
                          <a:cs typeface="宋体" panose="02010600030101010101" pitchFamily="2" charset="-122"/>
                        </a:rPr>
                        <a:t>Use recommended oils unless otherwise explanation</a:t>
                      </a:r>
                      <a:endParaRPr sz="1000" dirty="0">
                        <a:latin typeface="微软雅黑" panose="020B0503020204020204" charset="-122"/>
                        <a:ea typeface="微软雅黑" panose="020B0503020204020204" charset="-122"/>
                        <a:cs typeface="宋体" panose="02010600030101010101" pitchFamily="2" charset="-122"/>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371856">
                <a:tc>
                  <a:txBody>
                    <a:bodyPr/>
                    <a:lstStyle/>
                    <a:p>
                      <a:pPr>
                        <a:lnSpc>
                          <a:spcPct val="100000"/>
                        </a:lnSpc>
                      </a:pPr>
                      <a:endParaRPr sz="9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780">
                        <a:lnSpc>
                          <a:spcPct val="100000"/>
                        </a:lnSpc>
                        <a:spcBef>
                          <a:spcPts val="835"/>
                        </a:spcBef>
                      </a:pPr>
                      <a:r>
                        <a:rPr sz="1000" spc="-5" dirty="0">
                          <a:latin typeface="微软雅黑" panose="020B0503020204020204" charset="-122"/>
                          <a:ea typeface="微软雅黑" panose="020B0503020204020204" charset="-122"/>
                          <a:cs typeface="微软雅黑" panose="020B0503020204020204" charset="-122"/>
                        </a:rPr>
                        <a:t>Use molybdenum oil solution (oil and molybdenum grease mixed in a ratio of 1:1)</a:t>
                      </a:r>
                      <a:endParaRPr sz="1000">
                        <a:latin typeface="微软雅黑" panose="020B0503020204020204" charset="-122"/>
                        <a:ea typeface="微软雅黑" panose="020B0503020204020204" charset="-122"/>
                        <a:cs typeface="微软雅黑" panose="020B0503020204020204" charset="-122"/>
                      </a:endParaRPr>
                    </a:p>
                  </a:txBody>
                  <a:tcPr marL="0" marR="0" marT="1060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361187">
                <a:tc>
                  <a:txBody>
                    <a:bodyPr/>
                    <a:lstStyle/>
                    <a:p>
                      <a:pPr>
                        <a:lnSpc>
                          <a:spcPct val="100000"/>
                        </a:lnSpc>
                      </a:pPr>
                      <a:endParaRPr sz="9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780">
                        <a:lnSpc>
                          <a:spcPct val="100000"/>
                        </a:lnSpc>
                        <a:spcBef>
                          <a:spcPts val="785"/>
                        </a:spcBef>
                      </a:pPr>
                      <a:r>
                        <a:rPr sz="1000" dirty="0">
                          <a:latin typeface="微软雅黑" panose="020B0503020204020204" charset="-122"/>
                          <a:ea typeface="微软雅黑" panose="020B0503020204020204" charset="-122"/>
                          <a:cs typeface="微软雅黑" panose="020B0503020204020204" charset="-122"/>
                        </a:rPr>
                        <a:t>Use multi-purpose high temperature extreme pressure compound lithium base grease (Youlicheng Grease SU-T330G/F or equivalent grease)</a:t>
                      </a:r>
                      <a:endParaRPr sz="1000" dirty="0">
                        <a:latin typeface="微软雅黑" panose="020B0503020204020204" charset="-122"/>
                        <a:ea typeface="微软雅黑" panose="020B0503020204020204" charset="-122"/>
                        <a:cs typeface="微软雅黑" panose="020B0503020204020204" charset="-122"/>
                      </a:endParaRPr>
                    </a:p>
                  </a:txBody>
                  <a:tcPr marL="0" marR="0" marT="996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619505">
                <a:tc>
                  <a:txBody>
                    <a:bodyPr/>
                    <a:lstStyle/>
                    <a:p>
                      <a:pPr algn="l">
                        <a:lnSpc>
                          <a:spcPct val="100000"/>
                        </a:lnSpc>
                      </a:pPr>
                      <a:endParaRPr sz="900">
                        <a:latin typeface="Times New Roman" panose="02020603050405020304"/>
                        <a:cs typeface="Times New Roman" panose="02020603050405020304"/>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780" marR="332740" algn="l">
                        <a:lnSpc>
                          <a:spcPts val="1200"/>
                        </a:lnSpc>
                        <a:spcBef>
                          <a:spcPts val="35"/>
                        </a:spcBef>
                      </a:pPr>
                      <a:r>
                        <a:rPr sz="1000" dirty="0">
                          <a:latin typeface="微软雅黑" panose="020B0503020204020204" charset="-122"/>
                          <a:ea typeface="微软雅黑" panose="020B0503020204020204" charset="-122"/>
                          <a:cs typeface="微软雅黑" panose="020B0503020204020204" charset="-122"/>
                        </a:rPr>
                        <a:t>Molybdenum disulfide grease</a:t>
                      </a:r>
                      <a:endParaRPr sz="1000" dirty="0">
                        <a:latin typeface="微软雅黑" panose="020B0503020204020204" charset="-122"/>
                        <a:ea typeface="微软雅黑" panose="020B0503020204020204" charset="-122"/>
                        <a:cs typeface="微软雅黑" panose="020B0503020204020204" charset="-122"/>
                      </a:endParaRPr>
                    </a:p>
                  </a:txBody>
                  <a:tcPr marL="0" marR="0" marT="0" marB="0" anchor="ctr" anchorCtr="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925068">
                <a:tc>
                  <a:txBody>
                    <a:bodyPr/>
                    <a:lstStyle/>
                    <a:p>
                      <a:pPr>
                        <a:lnSpc>
                          <a:spcPct val="100000"/>
                        </a:lnSpc>
                      </a:pPr>
                      <a:endParaRPr sz="9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780" marR="268605">
                        <a:lnSpc>
                          <a:spcPct val="100000"/>
                        </a:lnSpc>
                      </a:pPr>
                      <a:r>
                        <a:rPr sz="1000" dirty="0">
                          <a:latin typeface="微软雅黑" panose="020B0503020204020204" charset="-122"/>
                          <a:ea typeface="微软雅黑" panose="020B0503020204020204" charset="-122"/>
                          <a:cs typeface="微软雅黑" panose="020B0503020204020204" charset="-122"/>
                        </a:rPr>
                        <a:t>Use molybdenum disulfide paste (40% or more molybdenum disulfide, NLGI #2 or equivalent). </a:t>
                      </a:r>
                      <a:endParaRPr sz="1000" dirty="0">
                        <a:latin typeface="微软雅黑" panose="020B0503020204020204" charset="-122"/>
                        <a:ea typeface="微软雅黑" panose="020B0503020204020204" charset="-122"/>
                        <a:cs typeface="微软雅黑" panose="020B0503020204020204" charset="-122"/>
                      </a:endParaRPr>
                    </a:p>
                    <a:p>
                      <a:pPr marL="17780" marR="268605">
                        <a:lnSpc>
                          <a:spcPct val="100000"/>
                        </a:lnSpc>
                      </a:pPr>
                      <a:r>
                        <a:rPr sz="1000" dirty="0">
                          <a:latin typeface="微软雅黑" panose="020B0503020204020204" charset="-122"/>
                          <a:ea typeface="微软雅黑" panose="020B0503020204020204" charset="-122"/>
                          <a:cs typeface="微软雅黑" panose="020B0503020204020204" charset="-122"/>
                        </a:rPr>
                        <a:t> For example: G-n paste made by Dow Corning USA Honda Moly 60 (USA only). Rocol paste from Sumico Lubricants, Japan, manufactured by Rocol Ltd.</a:t>
                      </a:r>
                      <a:endParaRPr sz="1000" dirty="0">
                        <a:latin typeface="微软雅黑" panose="020B0503020204020204" charset="-122"/>
                        <a:ea typeface="微软雅黑" panose="020B0503020204020204" charset="-122"/>
                        <a:cs typeface="微软雅黑" panose="020B0503020204020204" charset="-122"/>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305561">
                <a:tc>
                  <a:txBody>
                    <a:bodyPr/>
                    <a:lstStyle/>
                    <a:p>
                      <a:pPr>
                        <a:lnSpc>
                          <a:spcPct val="100000"/>
                        </a:lnSpc>
                      </a:pPr>
                      <a:endParaRPr sz="9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780">
                        <a:lnSpc>
                          <a:spcPct val="100000"/>
                        </a:lnSpc>
                        <a:spcBef>
                          <a:spcPts val="565"/>
                        </a:spcBef>
                      </a:pPr>
                      <a:r>
                        <a:rPr sz="1000" dirty="0">
                          <a:latin typeface="微软雅黑" panose="020B0503020204020204" charset="-122"/>
                          <a:ea typeface="微软雅黑" panose="020B0503020204020204" charset="-122"/>
                          <a:cs typeface="宋体" panose="02010600030101010101" pitchFamily="2" charset="-122"/>
                        </a:rPr>
                        <a:t>Use of silicone grease</a:t>
                      </a:r>
                      <a:endParaRPr sz="1000" dirty="0">
                        <a:latin typeface="微软雅黑" panose="020B0503020204020204" charset="-122"/>
                        <a:ea typeface="微软雅黑" panose="020B0503020204020204" charset="-122"/>
                        <a:cs typeface="宋体" panose="02010600030101010101" pitchFamily="2" charset="-122"/>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371856">
                <a:tc>
                  <a:txBody>
                    <a:bodyPr/>
                    <a:lstStyle/>
                    <a:p>
                      <a:pPr>
                        <a:lnSpc>
                          <a:spcPct val="100000"/>
                        </a:lnSpc>
                      </a:pPr>
                      <a:endParaRPr sz="9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780">
                        <a:lnSpc>
                          <a:spcPct val="100000"/>
                        </a:lnSpc>
                        <a:spcBef>
                          <a:spcPts val="835"/>
                        </a:spcBef>
                      </a:pPr>
                      <a:r>
                        <a:rPr sz="1000" dirty="0">
                          <a:latin typeface="微软雅黑" panose="020B0503020204020204" charset="-122"/>
                          <a:ea typeface="微软雅黑" panose="020B0503020204020204" charset="-122"/>
                          <a:cs typeface="微软雅黑" panose="020B0503020204020204" charset="-122"/>
                        </a:rPr>
                        <a:t>Apply sealant. Use a medium strength sealant unless otherwise specified</a:t>
                      </a:r>
                      <a:endParaRPr sz="1000" dirty="0">
                        <a:latin typeface="微软雅黑" panose="020B0503020204020204" charset="-122"/>
                        <a:ea typeface="微软雅黑" panose="020B0503020204020204" charset="-122"/>
                        <a:cs typeface="微软雅黑" panose="020B0503020204020204" charset="-122"/>
                      </a:endParaRPr>
                    </a:p>
                  </a:txBody>
                  <a:tcPr marL="0" marR="0" marT="1060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276225">
                <a:tc>
                  <a:txBody>
                    <a:bodyPr/>
                    <a:lstStyle/>
                    <a:p>
                      <a:pPr>
                        <a:lnSpc>
                          <a:spcPct val="100000"/>
                        </a:lnSpc>
                      </a:pPr>
                      <a:endParaRPr sz="9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7780">
                        <a:lnSpc>
                          <a:spcPct val="100000"/>
                        </a:lnSpc>
                        <a:spcBef>
                          <a:spcPts val="450"/>
                        </a:spcBef>
                      </a:pPr>
                      <a:r>
                        <a:rPr sz="1000" dirty="0">
                          <a:latin typeface="微软雅黑" panose="020B0503020204020204" charset="-122"/>
                          <a:ea typeface="微软雅黑" panose="020B0503020204020204" charset="-122"/>
                          <a:cs typeface="宋体" panose="02010600030101010101" pitchFamily="2" charset="-122"/>
                        </a:rPr>
                        <a:t>Application of sealants</a:t>
                      </a:r>
                      <a:endParaRPr sz="1000" dirty="0">
                        <a:latin typeface="微软雅黑" panose="020B0503020204020204" charset="-122"/>
                        <a:ea typeface="微软雅黑" panose="020B0503020204020204" charset="-122"/>
                        <a:cs typeface="宋体" panose="02010600030101010101" pitchFamily="2" charset="-122"/>
                      </a:endParaRPr>
                    </a:p>
                  </a:txBody>
                  <a:tcPr marL="0" marR="0" marT="571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493013">
                <a:tc>
                  <a:txBody>
                    <a:bodyPr/>
                    <a:lstStyle/>
                    <a:p>
                      <a:pPr>
                        <a:lnSpc>
                          <a:spcPct val="100000"/>
                        </a:lnSpc>
                      </a:pPr>
                      <a:endParaRPr sz="9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5"/>
                        </a:spcBef>
                      </a:pPr>
                      <a:endParaRPr sz="1100">
                        <a:latin typeface="微软雅黑" panose="020B0503020204020204" charset="-122"/>
                        <a:ea typeface="微软雅黑" panose="020B0503020204020204" charset="-122"/>
                        <a:cs typeface="微软雅黑" panose="020B0503020204020204" charset="-122"/>
                      </a:endParaRPr>
                    </a:p>
                    <a:p>
                      <a:pPr marL="17780">
                        <a:lnSpc>
                          <a:spcPct val="100000"/>
                        </a:lnSpc>
                      </a:pPr>
                      <a:r>
                        <a:rPr sz="1000" dirty="0">
                          <a:latin typeface="微软雅黑" panose="020B0503020204020204" charset="-122"/>
                          <a:ea typeface="微软雅黑" panose="020B0503020204020204" charset="-122"/>
                          <a:cs typeface="微软雅黑" panose="020B0503020204020204" charset="-122"/>
                        </a:rPr>
                        <a:t>Use DOT4 brake fluid. Use recommended brake fluid unless otherwise stated</a:t>
                      </a:r>
                      <a:endParaRPr sz="1000" dirty="0">
                        <a:latin typeface="微软雅黑" panose="020B0503020204020204" charset="-122"/>
                        <a:ea typeface="微软雅黑" panose="020B0503020204020204" charset="-122"/>
                        <a:cs typeface="微软雅黑" panose="020B0503020204020204" charset="-122"/>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r h="534924">
                <a:tc>
                  <a:txBody>
                    <a:bodyPr/>
                    <a:lstStyle/>
                    <a:p>
                      <a:pPr>
                        <a:lnSpc>
                          <a:spcPct val="100000"/>
                        </a:lnSpc>
                      </a:pPr>
                      <a:endParaRPr sz="900">
                        <a:latin typeface="Times New Roman" panose="02020603050405020304"/>
                        <a:cs typeface="Times New Roman" panose="02020603050405020304"/>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1250">
                        <a:latin typeface="微软雅黑" panose="020B0503020204020204" charset="-122"/>
                        <a:ea typeface="微软雅黑" panose="020B0503020204020204" charset="-122"/>
                        <a:cs typeface="Times New Roman" panose="02020603050405020304"/>
                      </a:endParaRPr>
                    </a:p>
                    <a:p>
                      <a:pPr marL="17780">
                        <a:lnSpc>
                          <a:spcPct val="100000"/>
                        </a:lnSpc>
                        <a:spcBef>
                          <a:spcPts val="5"/>
                        </a:spcBef>
                      </a:pPr>
                      <a:r>
                        <a:rPr sz="1000" dirty="0">
                          <a:latin typeface="微软雅黑" panose="020B0503020204020204" charset="-122"/>
                          <a:ea typeface="微软雅黑" panose="020B0503020204020204" charset="-122"/>
                          <a:cs typeface="宋体" panose="02010600030101010101" pitchFamily="2" charset="-122"/>
                        </a:rPr>
                        <a:t>Use shock absorbing fluid</a:t>
                      </a:r>
                      <a:endParaRPr sz="1000" dirty="0">
                        <a:latin typeface="微软雅黑" panose="020B0503020204020204" charset="-122"/>
                        <a:ea typeface="微软雅黑" panose="020B0503020204020204" charset="-122"/>
                        <a:cs typeface="宋体" panose="02010600030101010101" pitchFamily="2" charset="-122"/>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r>
            </a:tbl>
          </a:graphicData>
        </a:graphic>
      </p:graphicFrame>
      <p:sp>
        <p:nvSpPr>
          <p:cNvPr id="18" name="object 18"/>
          <p:cNvSpPr/>
          <p:nvPr/>
        </p:nvSpPr>
        <p:spPr>
          <a:xfrm>
            <a:off x="1711452" y="2735580"/>
            <a:ext cx="400812" cy="294131"/>
          </a:xfrm>
          <a:prstGeom prst="rect">
            <a:avLst/>
          </a:prstGeom>
          <a:blipFill>
            <a:blip r:embed="rId2" cstate="print"/>
            <a:stretch>
              <a:fillRect/>
            </a:stretch>
          </a:blipFill>
        </p:spPr>
        <p:txBody>
          <a:bodyPr wrap="square" lIns="0" tIns="0" rIns="0" bIns="0" rtlCol="0"/>
          <a:lstStyle/>
          <a:p/>
        </p:txBody>
      </p:sp>
      <p:sp>
        <p:nvSpPr>
          <p:cNvPr id="19" name="object 19"/>
          <p:cNvSpPr/>
          <p:nvPr/>
        </p:nvSpPr>
        <p:spPr>
          <a:xfrm>
            <a:off x="1734312" y="3153156"/>
            <a:ext cx="356616" cy="335279"/>
          </a:xfrm>
          <a:prstGeom prst="rect">
            <a:avLst/>
          </a:prstGeom>
          <a:blipFill>
            <a:blip r:embed="rId3" cstate="print"/>
            <a:stretch>
              <a:fillRect/>
            </a:stretch>
          </a:blipFill>
        </p:spPr>
        <p:txBody>
          <a:bodyPr wrap="square" lIns="0" tIns="0" rIns="0" bIns="0" rtlCol="0"/>
          <a:lstStyle/>
          <a:p/>
        </p:txBody>
      </p:sp>
      <p:sp>
        <p:nvSpPr>
          <p:cNvPr id="20" name="object 20"/>
          <p:cNvSpPr/>
          <p:nvPr/>
        </p:nvSpPr>
        <p:spPr>
          <a:xfrm>
            <a:off x="1703831" y="3558540"/>
            <a:ext cx="417575" cy="324611"/>
          </a:xfrm>
          <a:prstGeom prst="rect">
            <a:avLst/>
          </a:prstGeom>
          <a:blipFill>
            <a:blip r:embed="rId4" cstate="print"/>
            <a:stretch>
              <a:fillRect/>
            </a:stretch>
          </a:blipFill>
        </p:spPr>
        <p:txBody>
          <a:bodyPr wrap="square" lIns="0" tIns="0" rIns="0" bIns="0" rtlCol="0"/>
          <a:lstStyle/>
          <a:p/>
        </p:txBody>
      </p:sp>
      <p:sp>
        <p:nvSpPr>
          <p:cNvPr id="21" name="object 21"/>
          <p:cNvSpPr/>
          <p:nvPr/>
        </p:nvSpPr>
        <p:spPr>
          <a:xfrm>
            <a:off x="1641347" y="3997452"/>
            <a:ext cx="542544" cy="231648"/>
          </a:xfrm>
          <a:prstGeom prst="rect">
            <a:avLst/>
          </a:prstGeom>
          <a:blipFill>
            <a:blip r:embed="rId5" cstate="print"/>
            <a:stretch>
              <a:fillRect/>
            </a:stretch>
          </a:blipFill>
        </p:spPr>
        <p:txBody>
          <a:bodyPr wrap="square" lIns="0" tIns="0" rIns="0" bIns="0" rtlCol="0"/>
          <a:lstStyle/>
          <a:p/>
        </p:txBody>
      </p:sp>
      <p:sp>
        <p:nvSpPr>
          <p:cNvPr id="22" name="object 22"/>
          <p:cNvSpPr/>
          <p:nvPr/>
        </p:nvSpPr>
        <p:spPr>
          <a:xfrm>
            <a:off x="1618487" y="4483608"/>
            <a:ext cx="588263" cy="260603"/>
          </a:xfrm>
          <a:prstGeom prst="rect">
            <a:avLst/>
          </a:prstGeom>
          <a:blipFill>
            <a:blip r:embed="rId6" cstate="print"/>
            <a:stretch>
              <a:fillRect/>
            </a:stretch>
          </a:blipFill>
        </p:spPr>
        <p:txBody>
          <a:bodyPr wrap="square" lIns="0" tIns="0" rIns="0" bIns="0" rtlCol="0"/>
          <a:lstStyle/>
          <a:p/>
        </p:txBody>
      </p:sp>
      <p:sp>
        <p:nvSpPr>
          <p:cNvPr id="23" name="object 23"/>
          <p:cNvSpPr/>
          <p:nvPr/>
        </p:nvSpPr>
        <p:spPr>
          <a:xfrm>
            <a:off x="1641347" y="5196840"/>
            <a:ext cx="542544" cy="333756"/>
          </a:xfrm>
          <a:prstGeom prst="rect">
            <a:avLst/>
          </a:prstGeom>
          <a:blipFill>
            <a:blip r:embed="rId7" cstate="print"/>
            <a:stretch>
              <a:fillRect/>
            </a:stretch>
          </a:blipFill>
        </p:spPr>
        <p:txBody>
          <a:bodyPr wrap="square" lIns="0" tIns="0" rIns="0" bIns="0" rtlCol="0"/>
          <a:lstStyle/>
          <a:p/>
        </p:txBody>
      </p:sp>
      <p:sp>
        <p:nvSpPr>
          <p:cNvPr id="24" name="object 24"/>
          <p:cNvSpPr/>
          <p:nvPr/>
        </p:nvSpPr>
        <p:spPr>
          <a:xfrm>
            <a:off x="1632457" y="6102477"/>
            <a:ext cx="542544" cy="231648"/>
          </a:xfrm>
          <a:prstGeom prst="rect">
            <a:avLst/>
          </a:prstGeom>
          <a:blipFill>
            <a:blip r:embed="rId8" cstate="print"/>
            <a:stretch>
              <a:fillRect/>
            </a:stretch>
          </a:blipFill>
        </p:spPr>
        <p:txBody>
          <a:bodyPr wrap="square" lIns="0" tIns="0" rIns="0" bIns="0" rtlCol="0"/>
          <a:lstStyle/>
          <a:p/>
        </p:txBody>
      </p:sp>
      <p:sp>
        <p:nvSpPr>
          <p:cNvPr id="25" name="object 25"/>
          <p:cNvSpPr/>
          <p:nvPr/>
        </p:nvSpPr>
        <p:spPr>
          <a:xfrm>
            <a:off x="1650492" y="6334252"/>
            <a:ext cx="524256" cy="310896"/>
          </a:xfrm>
          <a:prstGeom prst="rect">
            <a:avLst/>
          </a:prstGeom>
          <a:blipFill>
            <a:blip r:embed="rId9" cstate="print"/>
            <a:stretch>
              <a:fillRect/>
            </a:stretch>
          </a:blipFill>
        </p:spPr>
        <p:txBody>
          <a:bodyPr wrap="square" lIns="0" tIns="0" rIns="0" bIns="0" rtlCol="0"/>
          <a:lstStyle/>
          <a:p/>
        </p:txBody>
      </p:sp>
      <p:sp>
        <p:nvSpPr>
          <p:cNvPr id="26" name="object 26"/>
          <p:cNvSpPr/>
          <p:nvPr/>
        </p:nvSpPr>
        <p:spPr>
          <a:xfrm>
            <a:off x="1659382" y="6720840"/>
            <a:ext cx="524256" cy="230124"/>
          </a:xfrm>
          <a:prstGeom prst="rect">
            <a:avLst/>
          </a:prstGeom>
          <a:blipFill>
            <a:blip r:embed="rId10" cstate="print"/>
            <a:stretch>
              <a:fillRect/>
            </a:stretch>
          </a:blipFill>
        </p:spPr>
        <p:txBody>
          <a:bodyPr wrap="square" lIns="0" tIns="0" rIns="0" bIns="0" rtlCol="0"/>
          <a:lstStyle/>
          <a:p/>
        </p:txBody>
      </p:sp>
      <p:sp>
        <p:nvSpPr>
          <p:cNvPr id="27" name="object 27"/>
          <p:cNvSpPr/>
          <p:nvPr/>
        </p:nvSpPr>
        <p:spPr>
          <a:xfrm>
            <a:off x="1781555" y="7026529"/>
            <a:ext cx="262127" cy="440436"/>
          </a:xfrm>
          <a:prstGeom prst="rect">
            <a:avLst/>
          </a:prstGeom>
          <a:blipFill>
            <a:blip r:embed="rId11" cstate="print"/>
            <a:stretch>
              <a:fillRect/>
            </a:stretch>
          </a:blipFill>
        </p:spPr>
        <p:txBody>
          <a:bodyPr wrap="square" lIns="0" tIns="0" rIns="0" bIns="0" rtlCol="0"/>
          <a:lstStyle/>
          <a:p/>
        </p:txBody>
      </p:sp>
      <p:sp>
        <p:nvSpPr>
          <p:cNvPr id="28" name="object 28"/>
          <p:cNvSpPr/>
          <p:nvPr/>
        </p:nvSpPr>
        <p:spPr>
          <a:xfrm>
            <a:off x="1793620" y="7561960"/>
            <a:ext cx="262127" cy="460248"/>
          </a:xfrm>
          <a:prstGeom prst="rect">
            <a:avLst/>
          </a:prstGeom>
          <a:blipFill>
            <a:blip r:embed="rId12" cstate="print"/>
            <a:stretch>
              <a:fillRect/>
            </a:stretch>
          </a:blipFill>
        </p:spPr>
        <p:txBody>
          <a:bodyPr wrap="square" lIns="0" tIns="0" rIns="0" bIns="0" rtlCol="0"/>
          <a:lstStyle/>
          <a:p/>
        </p:txBody>
      </p:sp>
      <p:pic>
        <p:nvPicPr>
          <p:cNvPr id="29" name="图片 28" descr="图片4"/>
          <p:cNvPicPr>
            <a:picLocks noChangeAspect="1"/>
          </p:cNvPicPr>
          <p:nvPr/>
        </p:nvPicPr>
        <p:blipFill>
          <a:blip r:embed="rId13"/>
          <a:stretch>
            <a:fillRect/>
          </a:stretch>
        </p:blipFill>
        <p:spPr>
          <a:xfrm>
            <a:off x="4925060" y="1461770"/>
            <a:ext cx="1080000" cy="168108"/>
          </a:xfrm>
          <a:prstGeom prst="rect">
            <a:avLst/>
          </a:prstGeom>
        </p:spPr>
      </p:pic>
      <p:sp>
        <p:nvSpPr>
          <p:cNvPr id="14" name="object 5"/>
          <p:cNvSpPr/>
          <p:nvPr/>
        </p:nvSpPr>
        <p:spPr>
          <a:xfrm>
            <a:off x="6166485" y="8046720"/>
            <a:ext cx="565785" cy="1004570"/>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31" name="文本框 30"/>
          <p:cNvSpPr txBox="1"/>
          <p:nvPr/>
        </p:nvSpPr>
        <p:spPr>
          <a:xfrm>
            <a:off x="6265545"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2</a:t>
            </a:r>
            <a:endParaRPr lang="en-US" altLang="zh-CN" sz="1000">
              <a:solidFill>
                <a:schemeClr val="bg1"/>
              </a:solidFill>
              <a:latin typeface="黑体" panose="02010609060101010101" charset="-122"/>
              <a:ea typeface="黑体" panose="02010609060101010101" charset="-122"/>
            </a:endParaRPr>
          </a:p>
        </p:txBody>
      </p:sp>
      <p:sp>
        <p:nvSpPr>
          <p:cNvPr id="5" name="object 13"/>
          <p:cNvSpPr txBox="1"/>
          <p:nvPr>
            <p:custDataLst>
              <p:tags r:id="rId14"/>
            </p:custDataLst>
          </p:nvPr>
        </p:nvSpPr>
        <p:spPr>
          <a:xfrm>
            <a:off x="6010910" y="8046720"/>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743250" name="矩形 1073743249"/>
          <p:cNvSpPr/>
          <p:nvPr/>
        </p:nvSpPr>
        <p:spPr>
          <a:xfrm>
            <a:off x="1312950" y="1638300"/>
            <a:ext cx="4826635" cy="7429500"/>
          </a:xfrm>
          <a:prstGeom prst="rect">
            <a:avLst/>
          </a:prstGeom>
          <a:solidFill>
            <a:srgbClr val="FFFFFF"/>
          </a:solidFill>
          <a:ln w="9525">
            <a:noFill/>
          </a:ln>
        </p:spPr>
        <p:txBody>
          <a:bodyPr/>
          <a:p>
            <a:endParaRPr lang="zh-CN" altLang="en-US"/>
          </a:p>
        </p:txBody>
      </p:sp>
      <p:sp>
        <p:nvSpPr>
          <p:cNvPr id="14" name="文本框 13"/>
          <p:cNvSpPr txBox="1"/>
          <p:nvPr/>
        </p:nvSpPr>
        <p:spPr>
          <a:xfrm>
            <a:off x="1313180" y="1695450"/>
            <a:ext cx="4825365" cy="1938020"/>
          </a:xfrm>
          <a:prstGeom prst="rect">
            <a:avLst/>
          </a:prstGeom>
          <a:noFill/>
        </p:spPr>
        <p:txBody>
          <a:bodyPr wrap="square" rtlCol="0">
            <a:spAutoFit/>
          </a:bodyPr>
          <a:p>
            <a:pPr algn="ctr">
              <a:lnSpc>
                <a:spcPct val="150000"/>
              </a:lnSpc>
            </a:pPr>
            <a:r>
              <a:rPr lang="zh-CN" altLang="en-US" sz="1000">
                <a:latin typeface="微软雅黑" panose="020B0503020204020204" charset="-122"/>
                <a:ea typeface="微软雅黑" panose="020B0503020204020204" charset="-122"/>
                <a:cs typeface="微软雅黑" panose="020B0503020204020204" charset="-122"/>
                <a:sym typeface="+mn-ea"/>
              </a:rPr>
              <a:t>Basic information</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000">
                <a:latin typeface="微软雅黑" panose="020B0503020204020204" charset="-122"/>
                <a:ea typeface="微软雅黑" panose="020B0503020204020204" charset="-122"/>
                <a:cs typeface="微软雅黑" panose="020B0503020204020204" charset="-122"/>
              </a:rPr>
              <a:t>1</a:t>
            </a:r>
            <a:r>
              <a:rPr lang="zh-CN" altLang="en-US" sz="1000">
                <a:latin typeface="微软雅黑" panose="020B0503020204020204" charset="-122"/>
                <a:ea typeface="微软雅黑" panose="020B0503020204020204" charset="-122"/>
                <a:cs typeface="微软雅黑" panose="020B0503020204020204" charset="-122"/>
              </a:rPr>
              <a:t> Maintenance rules</a:t>
            </a:r>
            <a:r>
              <a:rPr lang="en-US" altLang="zh-CN" sz="1000">
                <a:latin typeface="微软雅黑" panose="020B0503020204020204" charset="-122"/>
                <a:ea typeface="微软雅黑" panose="020B0503020204020204" charset="-122"/>
                <a:cs typeface="微软雅黑" panose="020B0503020204020204" charset="-122"/>
              </a:rPr>
              <a:t> </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 </a:t>
            </a:r>
            <a:r>
              <a:rPr lang="zh-CN" altLang="en-US" sz="1000">
                <a:latin typeface="微软雅黑" panose="020B0503020204020204" charset="-122"/>
                <a:ea typeface="微软雅黑" panose="020B0503020204020204" charset="-122"/>
                <a:cs typeface="微软雅黑" panose="020B0503020204020204" charset="-122"/>
              </a:rPr>
              <a:t>4 </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000">
                <a:latin typeface="微软雅黑" panose="020B0503020204020204" charset="-122"/>
                <a:ea typeface="微软雅黑" panose="020B0503020204020204" charset="-122"/>
                <a:cs typeface="微软雅黑" panose="020B0503020204020204" charset="-122"/>
              </a:rPr>
              <a:t>2</a:t>
            </a:r>
            <a:r>
              <a:rPr lang="zh-CN" altLang="en-US" sz="1000">
                <a:latin typeface="微软雅黑" panose="020B0503020204020204" charset="-122"/>
                <a:ea typeface="微软雅黑" panose="020B0503020204020204" charset="-122"/>
                <a:cs typeface="微软雅黑" panose="020B0503020204020204" charset="-122"/>
              </a:rPr>
              <a:t> Model identification</a:t>
            </a:r>
            <a:r>
              <a:rPr lang="en-US" altLang="zh-CN" sz="1000">
                <a:latin typeface="微软雅黑" panose="020B0503020204020204" charset="-122"/>
                <a:ea typeface="微软雅黑" panose="020B0503020204020204" charset="-122"/>
                <a:cs typeface="微软雅黑" panose="020B0503020204020204" charset="-122"/>
              </a:rPr>
              <a:t> </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a:t>
            </a:r>
            <a:r>
              <a:rPr lang="zh-CN" altLang="en-US" sz="1000">
                <a:latin typeface="微软雅黑" panose="020B0503020204020204" charset="-122"/>
                <a:ea typeface="微软雅黑" panose="020B0503020204020204" charset="-122"/>
                <a:cs typeface="微软雅黑" panose="020B0503020204020204" charset="-122"/>
              </a:rPr>
              <a:t>.................... 5 </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000">
                <a:latin typeface="微软雅黑" panose="020B0503020204020204" charset="-122"/>
                <a:ea typeface="微软雅黑" panose="020B0503020204020204" charset="-122"/>
                <a:cs typeface="微软雅黑" panose="020B0503020204020204" charset="-122"/>
              </a:rPr>
              <a:t>3</a:t>
            </a:r>
            <a:r>
              <a:rPr lang="zh-CN" altLang="en-US" sz="1000">
                <a:latin typeface="微软雅黑" panose="020B0503020204020204" charset="-122"/>
                <a:ea typeface="微软雅黑" panose="020B0503020204020204" charset="-122"/>
                <a:cs typeface="微软雅黑" panose="020B0503020204020204" charset="-122"/>
              </a:rPr>
              <a:t> </a:t>
            </a:r>
            <a:r>
              <a:rPr lang="zh-CN" altLang="en-US" sz="1000">
                <a:latin typeface="微软雅黑" panose="020B0503020204020204" charset="-122"/>
                <a:ea typeface="微软雅黑" panose="020B0503020204020204" charset="-122"/>
                <a:cs typeface="微软雅黑" panose="020B0503020204020204" charset="-122"/>
                <a:sym typeface="+mn-ea"/>
              </a:rPr>
              <a:t>Basic information</a:t>
            </a:r>
            <a:r>
              <a:rPr lang="zh-CN" altLang="en-US" sz="1000">
                <a:latin typeface="微软雅黑" panose="020B0503020204020204" charset="-122"/>
                <a:ea typeface="微软雅黑" panose="020B0503020204020204" charset="-122"/>
                <a:cs typeface="微软雅黑" panose="020B0503020204020204" charset="-122"/>
              </a:rPr>
              <a:t> .....................</a:t>
            </a:r>
            <a:r>
              <a:rPr lang="en-US" altLang="zh-CN" sz="1000">
                <a:latin typeface="微软雅黑" panose="020B0503020204020204" charset="-122"/>
                <a:ea typeface="微软雅黑" panose="020B0503020204020204" charset="-122"/>
                <a:cs typeface="微软雅黑" panose="020B0503020204020204" charset="-122"/>
              </a:rPr>
              <a:t>.......................................................</a:t>
            </a:r>
            <a:r>
              <a:rPr lang="zh-CN" altLang="en-US" sz="1000">
                <a:latin typeface="微软雅黑" panose="020B0503020204020204" charset="-122"/>
                <a:ea typeface="微软雅黑" panose="020B0503020204020204" charset="-122"/>
                <a:cs typeface="微软雅黑" panose="020B0503020204020204" charset="-122"/>
              </a:rPr>
              <a:t>.......................</a:t>
            </a:r>
            <a:r>
              <a:rPr lang="en-US" altLang="zh-CN" sz="1000">
                <a:latin typeface="微软雅黑" panose="020B0503020204020204" charset="-122"/>
                <a:ea typeface="微软雅黑" panose="020B0503020204020204" charset="-122"/>
                <a:cs typeface="微软雅黑" panose="020B0503020204020204" charset="-122"/>
              </a:rPr>
              <a:t> </a:t>
            </a:r>
            <a:r>
              <a:rPr lang="zh-CN" altLang="en-US" sz="1000">
                <a:latin typeface="微软雅黑" panose="020B0503020204020204" charset="-122"/>
                <a:ea typeface="微软雅黑" panose="020B0503020204020204" charset="-122"/>
                <a:cs typeface="微软雅黑" panose="020B0503020204020204" charset="-122"/>
              </a:rPr>
              <a:t>6</a:t>
            </a:r>
            <a:endParaRPr lang="zh-CN" altLang="en-US" sz="1000">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000">
                <a:latin typeface="微软雅黑" panose="020B0503020204020204" charset="-122"/>
                <a:ea typeface="微软雅黑" panose="020B0503020204020204" charset="-122"/>
                <a:cs typeface="微软雅黑" panose="020B0503020204020204" charset="-122"/>
              </a:rPr>
              <a:t>4 </a:t>
            </a:r>
            <a:r>
              <a:rPr sz="1000">
                <a:latin typeface="微软雅黑" panose="020B0503020204020204" charset="-122"/>
                <a:ea typeface="微软雅黑" panose="020B0503020204020204" charset="-122"/>
                <a:cs typeface="微软雅黑" panose="020B0503020204020204" charset="-122"/>
              </a:rPr>
              <a:t>Torque value - engine part</a:t>
            </a:r>
            <a:r>
              <a:rPr lang="en-US" altLang="zh-CN" sz="1000">
                <a:latin typeface="微软雅黑" panose="020B0503020204020204" charset="-122"/>
                <a:ea typeface="微软雅黑" panose="020B0503020204020204" charset="-122"/>
                <a:cs typeface="微软雅黑" panose="020B0503020204020204" charset="-122"/>
                <a:sym typeface="+mn-ea"/>
              </a:rPr>
              <a:t> ............................................................................... 13</a:t>
            </a:r>
            <a:endParaRPr lang="en-US" altLang="zh-CN" sz="100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1000" dirty="0">
                <a:latin typeface="微软雅黑" panose="020B0503020204020204" charset="-122"/>
                <a:ea typeface="微软雅黑" panose="020B0503020204020204" charset="-122"/>
                <a:cs typeface="微软雅黑" panose="020B0503020204020204" charset="-122"/>
                <a:sym typeface="+mn-ea"/>
              </a:rPr>
              <a:t>5 </a:t>
            </a:r>
            <a:r>
              <a:rPr sz="1000" dirty="0">
                <a:latin typeface="微软雅黑" panose="020B0503020204020204" charset="-122"/>
                <a:ea typeface="微软雅黑" panose="020B0503020204020204" charset="-122"/>
                <a:cs typeface="微软雅黑" panose="020B0503020204020204" charset="-122"/>
                <a:sym typeface="+mn-ea"/>
              </a:rPr>
              <a:t>Torque value - body part</a:t>
            </a:r>
            <a:r>
              <a:rPr lang="en-US" sz="1000" dirty="0">
                <a:latin typeface="微软雅黑" panose="020B0503020204020204" charset="-122"/>
                <a:ea typeface="微软雅黑" panose="020B0503020204020204" charset="-122"/>
                <a:cs typeface="微软雅黑" panose="020B0503020204020204" charset="-122"/>
                <a:sym typeface="+mn-ea"/>
              </a:rPr>
              <a:t> .................................................................................. 15</a:t>
            </a:r>
            <a:endParaRPr sz="1000" dirty="0">
              <a:solidFill>
                <a:schemeClr val="tx1"/>
              </a:solidFill>
              <a:latin typeface="微软雅黑" panose="020B0503020204020204" charset="-122"/>
              <a:ea typeface="微软雅黑" panose="020B0503020204020204" charset="-122"/>
              <a:cs typeface="微软雅黑" panose="020B0503020204020204" charset="-122"/>
            </a:endParaRPr>
          </a:p>
          <a:p>
            <a:pPr>
              <a:lnSpc>
                <a:spcPct val="150000"/>
              </a:lnSpc>
            </a:pPr>
            <a:r>
              <a:rPr lang="en-US" altLang="zh-CN" sz="1000" dirty="0">
                <a:latin typeface="微软雅黑" panose="020B0503020204020204" charset="-122"/>
                <a:ea typeface="微软雅黑" panose="020B0503020204020204" charset="-122"/>
                <a:cs typeface="微软雅黑" panose="020B0503020204020204" charset="-122"/>
                <a:sym typeface="+mn-ea"/>
              </a:rPr>
              <a:t>6 </a:t>
            </a:r>
            <a:r>
              <a:rPr sz="1000" dirty="0">
                <a:latin typeface="微软雅黑" panose="020B0503020204020204" charset="-122"/>
                <a:ea typeface="微软雅黑" panose="020B0503020204020204" charset="-122"/>
                <a:cs typeface="微软雅黑" panose="020B0503020204020204" charset="-122"/>
                <a:sym typeface="+mn-ea"/>
              </a:rPr>
              <a:t>Lubrication and sealing point - Engine</a:t>
            </a:r>
            <a:r>
              <a:rPr lang="en-US" sz="1000" dirty="0">
                <a:latin typeface="微软雅黑" panose="020B0503020204020204" charset="-122"/>
                <a:ea typeface="微软雅黑" panose="020B0503020204020204" charset="-122"/>
                <a:cs typeface="微软雅黑" panose="020B0503020204020204" charset="-122"/>
                <a:sym typeface="+mn-ea"/>
              </a:rPr>
              <a:t> part................................................ 26</a:t>
            </a:r>
            <a:endParaRPr lang="en-US" sz="1000" dirty="0">
              <a:latin typeface="微软雅黑" panose="020B0503020204020204" charset="-122"/>
              <a:ea typeface="微软雅黑" panose="020B0503020204020204" charset="-122"/>
              <a:cs typeface="微软雅黑" panose="020B0503020204020204" charset="-122"/>
              <a:sym typeface="+mn-ea"/>
            </a:endParaRPr>
          </a:p>
          <a:p>
            <a:pPr>
              <a:lnSpc>
                <a:spcPct val="150000"/>
              </a:lnSpc>
            </a:pPr>
            <a:r>
              <a:rPr lang="en-US" altLang="zh-CN" sz="1000" dirty="0">
                <a:latin typeface="微软雅黑" panose="020B0503020204020204" charset="-122"/>
                <a:ea typeface="微软雅黑" panose="020B0503020204020204" charset="-122"/>
                <a:cs typeface="微软雅黑" panose="020B0503020204020204" charset="-122"/>
                <a:sym typeface="+mn-ea"/>
              </a:rPr>
              <a:t>7 </a:t>
            </a:r>
            <a:r>
              <a:rPr sz="1000" dirty="0">
                <a:latin typeface="微软雅黑" panose="020B0503020204020204" charset="-122"/>
                <a:ea typeface="微软雅黑" panose="020B0503020204020204" charset="-122"/>
                <a:cs typeface="微软雅黑" panose="020B0503020204020204" charset="-122"/>
                <a:sym typeface="+mn-ea"/>
              </a:rPr>
              <a:t>Lubrication and sealing point - body</a:t>
            </a:r>
            <a:r>
              <a:rPr lang="en-US" sz="1000" dirty="0">
                <a:latin typeface="微软雅黑" panose="020B0503020204020204" charset="-122"/>
                <a:ea typeface="微软雅黑" panose="020B0503020204020204" charset="-122"/>
                <a:cs typeface="微软雅黑" panose="020B0503020204020204" charset="-122"/>
                <a:sym typeface="+mn-ea"/>
              </a:rPr>
              <a:t> part................................................... 27</a:t>
            </a:r>
            <a:endParaRPr lang="en-US" sz="1000" dirty="0">
              <a:latin typeface="微软雅黑" panose="020B0503020204020204" charset="-122"/>
              <a:ea typeface="微软雅黑" panose="020B0503020204020204" charset="-122"/>
              <a:cs typeface="微软雅黑" panose="020B0503020204020204" charset="-122"/>
              <a:sym typeface="+mn-ea"/>
            </a:endParaRPr>
          </a:p>
        </p:txBody>
      </p:sp>
      <p:pic>
        <p:nvPicPr>
          <p:cNvPr id="15" name="图片 14" descr="图片4"/>
          <p:cNvPicPr>
            <a:picLocks noChangeAspect="1"/>
          </p:cNvPicPr>
          <p:nvPr/>
        </p:nvPicPr>
        <p:blipFill>
          <a:blip r:embed="rId1"/>
          <a:stretch>
            <a:fillRect/>
          </a:stretch>
        </p:blipFill>
        <p:spPr>
          <a:xfrm>
            <a:off x="1464945" y="1471295"/>
            <a:ext cx="1080000" cy="168108"/>
          </a:xfrm>
          <a:prstGeom prst="rect">
            <a:avLst/>
          </a:prstGeom>
        </p:spPr>
      </p:pic>
      <p:sp>
        <p:nvSpPr>
          <p:cNvPr id="11" name="object 5"/>
          <p:cNvSpPr/>
          <p:nvPr/>
        </p:nvSpPr>
        <p:spPr>
          <a:xfrm>
            <a:off x="716915" y="8046720"/>
            <a:ext cx="574040" cy="1004570"/>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6" name="文本框 15"/>
          <p:cNvSpPr txBox="1"/>
          <p:nvPr/>
        </p:nvSpPr>
        <p:spPr>
          <a:xfrm>
            <a:off x="725805"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3</a:t>
            </a:r>
            <a:endParaRPr lang="en-US" altLang="zh-CN" sz="1000">
              <a:solidFill>
                <a:schemeClr val="bg1"/>
              </a:solidFill>
              <a:latin typeface="黑体" panose="02010609060101010101" charset="-122"/>
              <a:ea typeface="黑体" panose="02010609060101010101" charset="-122"/>
            </a:endParaRPr>
          </a:p>
        </p:txBody>
      </p:sp>
      <p:sp>
        <p:nvSpPr>
          <p:cNvPr id="5" name="object 13"/>
          <p:cNvSpPr txBox="1"/>
          <p:nvPr>
            <p:custDataLst>
              <p:tags r:id="rId2"/>
            </p:custDataLst>
          </p:nvPr>
        </p:nvSpPr>
        <p:spPr>
          <a:xfrm>
            <a:off x="69850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667500" y="1037336"/>
            <a:ext cx="106680" cy="8498205"/>
          </a:xfrm>
          <a:custGeom>
            <a:avLst/>
            <a:gdLst/>
            <a:ahLst/>
            <a:cxnLst/>
            <a:rect l="l" t="t" r="r" b="b"/>
            <a:pathLst>
              <a:path w="106679" h="8498205">
                <a:moveTo>
                  <a:pt x="0" y="0"/>
                </a:moveTo>
                <a:lnTo>
                  <a:pt x="106679" y="0"/>
                </a:lnTo>
                <a:lnTo>
                  <a:pt x="106679" y="8497824"/>
                </a:lnTo>
                <a:lnTo>
                  <a:pt x="0" y="8497824"/>
                </a:lnTo>
                <a:lnTo>
                  <a:pt x="0" y="0"/>
                </a:lnTo>
                <a:close/>
              </a:path>
            </a:pathLst>
          </a:custGeom>
          <a:solidFill>
            <a:srgbClr val="EEEEEE"/>
          </a:solidFill>
        </p:spPr>
        <p:txBody>
          <a:bodyPr wrap="square" lIns="0" tIns="0" rIns="0" bIns="0" rtlCol="0"/>
          <a:lstStyle/>
          <a:p/>
        </p:txBody>
      </p:sp>
      <p:sp>
        <p:nvSpPr>
          <p:cNvPr id="3" name="object 3"/>
          <p:cNvSpPr/>
          <p:nvPr/>
        </p:nvSpPr>
        <p:spPr>
          <a:xfrm>
            <a:off x="736091" y="1037336"/>
            <a:ext cx="5925820" cy="8502650"/>
          </a:xfrm>
          <a:custGeom>
            <a:avLst/>
            <a:gdLst/>
            <a:ahLst/>
            <a:cxnLst/>
            <a:rect l="l" t="t" r="r" b="b"/>
            <a:pathLst>
              <a:path w="5925820" h="8502650">
                <a:moveTo>
                  <a:pt x="0" y="0"/>
                </a:moveTo>
                <a:lnTo>
                  <a:pt x="5925312" y="0"/>
                </a:lnTo>
                <a:lnTo>
                  <a:pt x="5925312" y="8502396"/>
                </a:lnTo>
                <a:lnTo>
                  <a:pt x="0" y="8502396"/>
                </a:lnTo>
                <a:lnTo>
                  <a:pt x="0" y="0"/>
                </a:lnTo>
                <a:close/>
              </a:path>
            </a:pathLst>
          </a:custGeom>
          <a:solidFill>
            <a:srgbClr val="EEEEEE"/>
          </a:solidFill>
        </p:spPr>
        <p:txBody>
          <a:bodyPr wrap="square" lIns="0" tIns="0" rIns="0" bIns="0" rtlCol="0"/>
          <a:lstStyle/>
          <a:p/>
        </p:txBody>
      </p:sp>
      <p:sp>
        <p:nvSpPr>
          <p:cNvPr id="4" name="object 4"/>
          <p:cNvSpPr/>
          <p:nvPr/>
        </p:nvSpPr>
        <p:spPr>
          <a:xfrm>
            <a:off x="1337310" y="1652905"/>
            <a:ext cx="5186680"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lstStyle/>
          <a:p/>
        </p:txBody>
      </p:sp>
      <p:sp>
        <p:nvSpPr>
          <p:cNvPr id="16" name="object 16"/>
          <p:cNvSpPr txBox="1"/>
          <p:nvPr/>
        </p:nvSpPr>
        <p:spPr>
          <a:xfrm>
            <a:off x="1435100" y="1768475"/>
            <a:ext cx="4627880" cy="3539490"/>
          </a:xfrm>
          <a:prstGeom prst="rect">
            <a:avLst/>
          </a:prstGeom>
        </p:spPr>
        <p:txBody>
          <a:bodyPr vert="horz" wrap="square" lIns="0" tIns="0" rIns="0" bIns="0" rtlCol="0">
            <a:spAutoFit/>
          </a:bodyPr>
          <a:lstStyle/>
          <a:p>
            <a:pPr marR="27940" algn="ctr">
              <a:lnSpc>
                <a:spcPct val="100000"/>
              </a:lnSpc>
              <a:spcBef>
                <a:spcPts val="95"/>
              </a:spcBef>
            </a:pPr>
            <a:r>
              <a:rPr lang="zh-CN" altLang="en-US" sz="1000" b="1">
                <a:latin typeface="微软雅黑" panose="020B0503020204020204" charset="-122"/>
                <a:ea typeface="微软雅黑" panose="020B0503020204020204" charset="-122"/>
                <a:cs typeface="微软雅黑" panose="020B0503020204020204" charset="-122"/>
                <a:sym typeface="+mn-ea"/>
              </a:rPr>
              <a:t>Maintenance rules</a:t>
            </a:r>
            <a:endParaRPr sz="1350">
              <a:latin typeface="微软雅黑" panose="020B0503020204020204" charset="-122"/>
              <a:ea typeface="微软雅黑" panose="020B0503020204020204" charset="-122"/>
              <a:cs typeface="微软雅黑" panose="020B0503020204020204" charset="-122"/>
            </a:endParaRPr>
          </a:p>
          <a:p>
            <a:pPr marL="140335" indent="-128270" algn="l">
              <a:lnSpc>
                <a:spcPct val="100000"/>
              </a:lnSpc>
              <a:buSzPct val="90000"/>
              <a:buAutoNum type="arabicPeriod"/>
              <a:tabLst>
                <a:tab pos="140970" algn="l"/>
              </a:tabLst>
            </a:pPr>
            <a:r>
              <a:rPr sz="1000" dirty="0">
                <a:latin typeface="微软雅黑" panose="020B0503020204020204" charset="-122"/>
                <a:ea typeface="微软雅黑" panose="020B0503020204020204" charset="-122"/>
                <a:cs typeface="微软雅黑" panose="020B0503020204020204" charset="-122"/>
              </a:rPr>
              <a:t>Please use genuine or KOVE recommended parts and lubricants or their equivalents for the KUVE. Parts that do not meet KOVE's design specifications may damage the motorcycle.</a:t>
            </a:r>
            <a:endParaRPr sz="1000" dirty="0">
              <a:latin typeface="微软雅黑" panose="020B0503020204020204" charset="-122"/>
              <a:ea typeface="微软雅黑" panose="020B0503020204020204" charset="-122"/>
              <a:cs typeface="微软雅黑" panose="020B0503020204020204" charset="-122"/>
            </a:endParaRPr>
          </a:p>
          <a:p>
            <a:pPr marL="140335" indent="-128270" algn="l">
              <a:lnSpc>
                <a:spcPct val="100000"/>
              </a:lnSpc>
              <a:buSzPct val="90000"/>
              <a:buAutoNum type="arabicPeriod"/>
              <a:tabLst>
                <a:tab pos="140970" algn="l"/>
              </a:tabLst>
            </a:pPr>
            <a:r>
              <a:rPr sz="1000" dirty="0">
                <a:latin typeface="微软雅黑" panose="020B0503020204020204" charset="-122"/>
                <a:ea typeface="微软雅黑" panose="020B0503020204020204" charset="-122"/>
                <a:cs typeface="微软雅黑" panose="020B0503020204020204" charset="-122"/>
              </a:rPr>
              <a:t>Use special tools designed for this product to avoid damage and incorrect assembly.</a:t>
            </a:r>
            <a:endParaRPr sz="1000" dirty="0">
              <a:latin typeface="微软雅黑" panose="020B0503020204020204" charset="-122"/>
              <a:ea typeface="微软雅黑" panose="020B0503020204020204" charset="-122"/>
              <a:cs typeface="微软雅黑" panose="020B0503020204020204" charset="-122"/>
            </a:endParaRPr>
          </a:p>
          <a:p>
            <a:pPr marL="140335" indent="-128270" algn="l">
              <a:lnSpc>
                <a:spcPct val="100000"/>
              </a:lnSpc>
              <a:buSzPct val="90000"/>
              <a:buAutoNum type="arabicPeriod"/>
              <a:tabLst>
                <a:tab pos="140970" algn="l"/>
              </a:tabLst>
            </a:pPr>
            <a:r>
              <a:rPr sz="1000" dirty="0">
                <a:latin typeface="微软雅黑" panose="020B0503020204020204" charset="-122"/>
                <a:ea typeface="微软雅黑" panose="020B0503020204020204" charset="-122"/>
                <a:cs typeface="微软雅黑" panose="020B0503020204020204" charset="-122"/>
              </a:rPr>
              <a:t>Use only metric tools when servicing the motorcycle. Metric bolts, nuts and bolts are not interchangeable with imperial fasteners.</a:t>
            </a:r>
            <a:endParaRPr sz="1000" dirty="0">
              <a:latin typeface="微软雅黑" panose="020B0503020204020204" charset="-122"/>
              <a:ea typeface="微软雅黑" panose="020B0503020204020204" charset="-122"/>
              <a:cs typeface="微软雅黑" panose="020B0503020204020204" charset="-122"/>
            </a:endParaRPr>
          </a:p>
          <a:p>
            <a:pPr marL="140335" indent="-128270" algn="l">
              <a:lnSpc>
                <a:spcPct val="100000"/>
              </a:lnSpc>
              <a:buSzPct val="90000"/>
              <a:buAutoNum type="arabicPeriod"/>
              <a:tabLst>
                <a:tab pos="140970" algn="l"/>
              </a:tabLst>
            </a:pPr>
            <a:r>
              <a:rPr sz="1000" dirty="0">
                <a:latin typeface="微软雅黑" panose="020B0503020204020204" charset="-122"/>
                <a:ea typeface="微软雅黑" panose="020B0503020204020204" charset="-122"/>
                <a:cs typeface="微软雅黑" panose="020B0503020204020204" charset="-122"/>
              </a:rPr>
              <a:t>Use new gaskets, O-rings, cotter pins and locking plates when reassembling.</a:t>
            </a:r>
            <a:endParaRPr sz="1000" dirty="0">
              <a:latin typeface="微软雅黑" panose="020B0503020204020204" charset="-122"/>
              <a:ea typeface="微软雅黑" panose="020B0503020204020204" charset="-122"/>
              <a:cs typeface="微软雅黑" panose="020B0503020204020204" charset="-122"/>
            </a:endParaRPr>
          </a:p>
          <a:p>
            <a:pPr marL="140335" indent="-128270" algn="l">
              <a:lnSpc>
                <a:spcPct val="100000"/>
              </a:lnSpc>
              <a:buSzPct val="90000"/>
              <a:buAutoNum type="arabicPeriod"/>
              <a:tabLst>
                <a:tab pos="140970" algn="l"/>
              </a:tabLst>
            </a:pPr>
            <a:r>
              <a:rPr sz="1000" dirty="0">
                <a:latin typeface="微软雅黑" panose="020B0503020204020204" charset="-122"/>
                <a:ea typeface="微软雅黑" panose="020B0503020204020204" charset="-122"/>
                <a:cs typeface="微软雅黑" panose="020B0503020204020204" charset="-122"/>
              </a:rPr>
              <a:t>When tightening bolts or nuts, start with large diameter or inner bolts. Then tighten in diagonal increments to the specified torque, unless a specific sequence is specified.</a:t>
            </a:r>
            <a:endParaRPr sz="1000" dirty="0">
              <a:latin typeface="微软雅黑" panose="020B0503020204020204" charset="-122"/>
              <a:ea typeface="微软雅黑" panose="020B0503020204020204" charset="-122"/>
              <a:cs typeface="微软雅黑" panose="020B0503020204020204" charset="-122"/>
            </a:endParaRPr>
          </a:p>
          <a:p>
            <a:pPr marL="140335" indent="-128270" algn="l">
              <a:lnSpc>
                <a:spcPct val="100000"/>
              </a:lnSpc>
              <a:buSzPct val="90000"/>
              <a:buAutoNum type="arabicPeriod"/>
              <a:tabLst>
                <a:tab pos="140970" algn="l"/>
              </a:tabLst>
            </a:pPr>
            <a:r>
              <a:rPr sz="1000" dirty="0">
                <a:latin typeface="微软雅黑" panose="020B0503020204020204" charset="-122"/>
                <a:ea typeface="微软雅黑" panose="020B0503020204020204" charset="-122"/>
                <a:cs typeface="微软雅黑" panose="020B0503020204020204" charset="-122"/>
              </a:rPr>
              <a:t>Clean parts with cleaner when disassembling. Lubricate all sliding surfaces before reassembly.</a:t>
            </a:r>
            <a:endParaRPr sz="1000" dirty="0">
              <a:latin typeface="微软雅黑" panose="020B0503020204020204" charset="-122"/>
              <a:ea typeface="微软雅黑" panose="020B0503020204020204" charset="-122"/>
              <a:cs typeface="微软雅黑" panose="020B0503020204020204" charset="-122"/>
            </a:endParaRPr>
          </a:p>
          <a:p>
            <a:pPr marL="140335" indent="-128270" algn="l">
              <a:lnSpc>
                <a:spcPct val="100000"/>
              </a:lnSpc>
              <a:buSzPct val="90000"/>
              <a:buAutoNum type="arabicPeriod"/>
              <a:tabLst>
                <a:tab pos="140970" algn="l"/>
              </a:tabLst>
            </a:pPr>
            <a:r>
              <a:rPr sz="1000" dirty="0">
                <a:latin typeface="微软雅黑" panose="020B0503020204020204" charset="-122"/>
                <a:ea typeface="微软雅黑" panose="020B0503020204020204" charset="-122"/>
                <a:cs typeface="微软雅黑" panose="020B0503020204020204" charset="-122"/>
              </a:rPr>
              <a:t>After reassembly, check all parts for proper installation and operation.</a:t>
            </a:r>
            <a:endParaRPr sz="1000" dirty="0">
              <a:latin typeface="微软雅黑" panose="020B0503020204020204" charset="-122"/>
              <a:ea typeface="微软雅黑" panose="020B0503020204020204" charset="-122"/>
              <a:cs typeface="微软雅黑" panose="020B0503020204020204" charset="-122"/>
            </a:endParaRPr>
          </a:p>
          <a:p>
            <a:pPr marL="140335" indent="-128270" algn="l">
              <a:lnSpc>
                <a:spcPct val="100000"/>
              </a:lnSpc>
              <a:buSzPct val="90000"/>
              <a:buAutoNum type="arabicPeriod"/>
              <a:tabLst>
                <a:tab pos="140970" algn="l"/>
              </a:tabLst>
            </a:pPr>
            <a:r>
              <a:rPr sz="1000" dirty="0">
                <a:latin typeface="微软雅黑" panose="020B0503020204020204" charset="-122"/>
                <a:ea typeface="微软雅黑" panose="020B0503020204020204" charset="-122"/>
                <a:cs typeface="微软雅黑" panose="020B0503020204020204" charset="-122"/>
              </a:rPr>
              <a:t>Route all wires as shown in the cable and cableway wiring.</a:t>
            </a:r>
            <a:endParaRPr sz="1000" dirty="0">
              <a:latin typeface="微软雅黑" panose="020B0503020204020204" charset="-122"/>
              <a:ea typeface="微软雅黑" panose="020B0503020204020204" charset="-122"/>
              <a:cs typeface="微软雅黑" panose="020B0503020204020204" charset="-122"/>
            </a:endParaRPr>
          </a:p>
          <a:p>
            <a:pPr marL="140335" indent="-128270" algn="l">
              <a:lnSpc>
                <a:spcPct val="100000"/>
              </a:lnSpc>
              <a:buSzPct val="90000"/>
              <a:buAutoNum type="arabicPeriod"/>
              <a:tabLst>
                <a:tab pos="140970" algn="l"/>
              </a:tabLst>
            </a:pPr>
            <a:r>
              <a:rPr sz="1000" dirty="0">
                <a:latin typeface="微软雅黑" panose="020B0503020204020204" charset="-122"/>
                <a:ea typeface="微软雅黑" panose="020B0503020204020204" charset="-122"/>
                <a:cs typeface="微软雅黑" panose="020B0503020204020204" charset="-122"/>
              </a:rPr>
              <a:t>Do not bend or twist control cables. Damaged control cables will not work properly and may become stuck or tangled.</a:t>
            </a:r>
            <a:endParaRPr sz="1000" dirty="0">
              <a:latin typeface="微软雅黑" panose="020B0503020204020204" charset="-122"/>
              <a:ea typeface="微软雅黑" panose="020B0503020204020204" charset="-122"/>
              <a:cs typeface="微软雅黑" panose="020B0503020204020204" charset="-122"/>
            </a:endParaRPr>
          </a:p>
          <a:p>
            <a:pPr marL="140335" indent="-128270" algn="l">
              <a:lnSpc>
                <a:spcPct val="100000"/>
              </a:lnSpc>
              <a:buSzPct val="90000"/>
              <a:buAutoNum type="arabicPeriod"/>
              <a:tabLst>
                <a:tab pos="140970" algn="l"/>
              </a:tabLst>
            </a:pPr>
            <a:endParaRPr sz="1000" dirty="0">
              <a:latin typeface="微软雅黑" panose="020B0503020204020204" charset="-122"/>
              <a:ea typeface="微软雅黑" panose="020B0503020204020204" charset="-122"/>
              <a:cs typeface="微软雅黑" panose="020B0503020204020204" charset="-122"/>
            </a:endParaRPr>
          </a:p>
          <a:p>
            <a:pPr marL="140335" indent="-128270" algn="l">
              <a:lnSpc>
                <a:spcPct val="100000"/>
              </a:lnSpc>
              <a:buSzPct val="90000"/>
              <a:buAutoNum type="arabicPeriod"/>
              <a:tabLst>
                <a:tab pos="140970" algn="l"/>
              </a:tabLst>
            </a:pPr>
            <a:r>
              <a:rPr sz="1000" dirty="0">
                <a:latin typeface="微软雅黑" panose="020B0503020204020204" charset="-122"/>
                <a:ea typeface="微软雅黑" panose="020B0503020204020204" charset="-122"/>
                <a:cs typeface="微软雅黑" panose="020B0503020204020204" charset="-122"/>
              </a:rPr>
              <a:t>Abbreviations</a:t>
            </a:r>
            <a:endParaRPr sz="1000" dirty="0">
              <a:latin typeface="微软雅黑" panose="020B0503020204020204" charset="-122"/>
              <a:ea typeface="微软雅黑" panose="020B0503020204020204" charset="-122"/>
              <a:cs typeface="微软雅黑" panose="020B0503020204020204" charset="-122"/>
            </a:endParaRPr>
          </a:p>
          <a:p>
            <a:pPr marL="12065" indent="0" algn="l">
              <a:lnSpc>
                <a:spcPct val="100000"/>
              </a:lnSpc>
              <a:buSzPct val="90000"/>
              <a:buNone/>
              <a:tabLst>
                <a:tab pos="140970" algn="l"/>
              </a:tabLst>
            </a:pPr>
            <a:r>
              <a:rPr lang="en-US" sz="1000" dirty="0">
                <a:latin typeface="微软雅黑" panose="020B0503020204020204" charset="-122"/>
                <a:ea typeface="微软雅黑" panose="020B0503020204020204" charset="-122"/>
                <a:cs typeface="微软雅黑" panose="020B0503020204020204" charset="-122"/>
              </a:rPr>
              <a:t>    </a:t>
            </a:r>
            <a:r>
              <a:rPr sz="1000" dirty="0">
                <a:latin typeface="微软雅黑" panose="020B0503020204020204" charset="-122"/>
                <a:ea typeface="微软雅黑" panose="020B0503020204020204" charset="-122"/>
                <a:cs typeface="微软雅黑" panose="020B0503020204020204" charset="-122"/>
              </a:rPr>
              <a:t>Throughout this manual, the following abbreviations are used to identify the respective components or systems.</a:t>
            </a:r>
            <a:endParaRPr sz="1000" dirty="0">
              <a:latin typeface="微软雅黑" panose="020B0503020204020204" charset="-122"/>
              <a:ea typeface="微软雅黑" panose="020B0503020204020204" charset="-122"/>
              <a:cs typeface="微软雅黑" panose="020B0503020204020204" charset="-122"/>
            </a:endParaRPr>
          </a:p>
        </p:txBody>
      </p:sp>
      <p:graphicFrame>
        <p:nvGraphicFramePr>
          <p:cNvPr id="17" name="object 17"/>
          <p:cNvGraphicFramePr>
            <a:graphicFrameLocks noGrp="1"/>
          </p:cNvGraphicFramePr>
          <p:nvPr>
            <p:custDataLst>
              <p:tags r:id="rId1"/>
            </p:custDataLst>
          </p:nvPr>
        </p:nvGraphicFramePr>
        <p:xfrm>
          <a:off x="1479042" y="5378958"/>
          <a:ext cx="4894580" cy="3541395"/>
        </p:xfrm>
        <a:graphic>
          <a:graphicData uri="http://schemas.openxmlformats.org/drawingml/2006/table">
            <a:tbl>
              <a:tblPr firstRow="1" bandRow="1">
                <a:tableStyleId>{2D5ABB26-0587-4C30-8999-92F81FD0307C}</a:tableStyleId>
              </a:tblPr>
              <a:tblGrid>
                <a:gridCol w="1403985"/>
                <a:gridCol w="3490595"/>
              </a:tblGrid>
              <a:tr h="201930">
                <a:tc>
                  <a:txBody>
                    <a:bodyPr/>
                    <a:lstStyle/>
                    <a:p>
                      <a:pPr marL="1270" algn="ctr">
                        <a:lnSpc>
                          <a:spcPct val="100000"/>
                        </a:lnSpc>
                        <a:spcBef>
                          <a:spcPts val="90"/>
                        </a:spcBef>
                      </a:pPr>
                      <a:r>
                        <a:rPr sz="1100" dirty="0">
                          <a:latin typeface="微软雅黑" panose="020B0503020204020204" charset="-122"/>
                          <a:ea typeface="微软雅黑" panose="020B0503020204020204" charset="-122"/>
                          <a:cs typeface="宋体" panose="02010600030101010101" pitchFamily="2" charset="-122"/>
                        </a:rPr>
                        <a:t>Abbreviation</a:t>
                      </a:r>
                      <a:endParaRPr sz="1100" dirty="0">
                        <a:latin typeface="微软雅黑" panose="020B0503020204020204" charset="-122"/>
                        <a:ea typeface="微软雅黑" panose="020B0503020204020204" charset="-122"/>
                        <a:cs typeface="宋体" panose="02010600030101010101" pitchFamily="2" charset="-122"/>
                      </a:endParaRPr>
                    </a:p>
                  </a:txBody>
                  <a:tcPr marL="0" marR="0" marT="11430" marB="0">
                    <a:lnL w="12700">
                      <a:solidFill>
                        <a:srgbClr val="000000"/>
                      </a:solidFill>
                      <a:prstDash val="solid"/>
                    </a:lnL>
                    <a:lnR w="12700">
                      <a:solidFill>
                        <a:srgbClr val="000000"/>
                      </a:solidFill>
                      <a:prstDash val="solid"/>
                    </a:lnR>
                    <a:lnT w="28575">
                      <a:solidFill>
                        <a:srgbClr val="000000"/>
                      </a:solidFill>
                      <a:prstDash val="solid"/>
                    </a:lnT>
                    <a:lnB w="19050">
                      <a:solidFill>
                        <a:srgbClr val="000000"/>
                      </a:solidFill>
                      <a:prstDash val="solid"/>
                    </a:lnB>
                    <a:solidFill>
                      <a:srgbClr val="FFFFFF"/>
                    </a:solidFill>
                  </a:tcPr>
                </a:tc>
                <a:tc>
                  <a:txBody>
                    <a:bodyPr/>
                    <a:lstStyle/>
                    <a:p>
                      <a:pPr marL="1270" algn="ctr">
                        <a:lnSpc>
                          <a:spcPct val="100000"/>
                        </a:lnSpc>
                        <a:spcBef>
                          <a:spcPts val="90"/>
                        </a:spcBef>
                      </a:pPr>
                      <a:r>
                        <a:rPr sz="1100" dirty="0">
                          <a:latin typeface="微软雅黑" panose="020B0503020204020204" charset="-122"/>
                          <a:ea typeface="微软雅黑" panose="020B0503020204020204" charset="-122"/>
                          <a:cs typeface="宋体" panose="02010600030101010101" pitchFamily="2" charset="-122"/>
                        </a:rPr>
                        <a:t>Full Name</a:t>
                      </a:r>
                      <a:endParaRPr sz="1100" dirty="0">
                        <a:latin typeface="微软雅黑" panose="020B0503020204020204" charset="-122"/>
                        <a:ea typeface="微软雅黑" panose="020B0503020204020204" charset="-122"/>
                        <a:cs typeface="宋体" panose="02010600030101010101" pitchFamily="2" charset="-122"/>
                      </a:endParaRPr>
                    </a:p>
                  </a:txBody>
                  <a:tcPr marL="0" marR="0" marT="11430" marB="0">
                    <a:lnL w="12700">
                      <a:solidFill>
                        <a:srgbClr val="000000"/>
                      </a:solidFill>
                      <a:prstDash val="solid"/>
                    </a:lnL>
                    <a:lnR w="12700">
                      <a:solidFill>
                        <a:srgbClr val="000000"/>
                      </a:solidFill>
                      <a:prstDash val="solid"/>
                    </a:lnR>
                    <a:lnT w="28575">
                      <a:solidFill>
                        <a:srgbClr val="000000"/>
                      </a:solidFill>
                      <a:prstDash val="solid"/>
                    </a:lnT>
                    <a:lnB w="19050">
                      <a:solidFill>
                        <a:srgbClr val="000000"/>
                      </a:solidFill>
                      <a:prstDash val="solid"/>
                    </a:lnB>
                    <a:solidFill>
                      <a:srgbClr val="FFFFFF"/>
                    </a:solidFill>
                  </a:tcPr>
                </a:tc>
              </a:tr>
              <a:tr h="317500">
                <a:tc>
                  <a:txBody>
                    <a:bodyPr/>
                    <a:lstStyle/>
                    <a:p>
                      <a:pPr marL="19685">
                        <a:lnSpc>
                          <a:spcPct val="100000"/>
                        </a:lnSpc>
                        <a:spcBef>
                          <a:spcPts val="100"/>
                        </a:spcBef>
                      </a:pPr>
                      <a:r>
                        <a:rPr sz="1000" spc="-5" dirty="0">
                          <a:latin typeface="微软雅黑" panose="020B0503020204020204" charset="-122"/>
                          <a:ea typeface="微软雅黑" panose="020B0503020204020204" charset="-122"/>
                          <a:cs typeface="宋体" panose="02010600030101010101" pitchFamily="2" charset="-122"/>
                        </a:rPr>
                        <a:t>ABS</a:t>
                      </a:r>
                      <a:endParaRPr sz="1000" spc="-5" dirty="0">
                        <a:latin typeface="微软雅黑" panose="020B0503020204020204" charset="-122"/>
                        <a:ea typeface="微软雅黑" panose="020B0503020204020204" charset="-122"/>
                        <a:cs typeface="宋体" panose="02010600030101010101" pitchFamily="2" charset="-122"/>
                      </a:endParaRPr>
                    </a:p>
                  </a:txBody>
                  <a:tcPr marL="0" marR="0" marT="1270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17780">
                        <a:lnSpc>
                          <a:spcPct val="100000"/>
                        </a:lnSpc>
                        <a:spcBef>
                          <a:spcPts val="100"/>
                        </a:spcBef>
                      </a:pPr>
                      <a:r>
                        <a:rPr sz="1000" dirty="0">
                          <a:latin typeface="微软雅黑" panose="020B0503020204020204" charset="-122"/>
                          <a:ea typeface="微软雅黑" panose="020B0503020204020204" charset="-122"/>
                          <a:cs typeface="宋体" panose="02010600030101010101" pitchFamily="2" charset="-122"/>
                        </a:rPr>
                        <a:t>Anti-lock braking system (450Rally </a:t>
                      </a:r>
                      <a:r>
                        <a:rPr lang="en-US" sz="1000" dirty="0">
                          <a:latin typeface="微软雅黑" panose="020B0503020204020204" charset="-122"/>
                          <a:ea typeface="微软雅黑" panose="020B0503020204020204" charset="-122"/>
                          <a:cs typeface="宋体" panose="02010600030101010101" pitchFamily="2" charset="-122"/>
                        </a:rPr>
                        <a:t>factory</a:t>
                      </a:r>
                      <a:r>
                        <a:rPr sz="1000" dirty="0">
                          <a:latin typeface="微软雅黑" panose="020B0503020204020204" charset="-122"/>
                          <a:ea typeface="微软雅黑" panose="020B0503020204020204" charset="-122"/>
                          <a:cs typeface="宋体" panose="02010600030101010101" pitchFamily="2" charset="-122"/>
                        </a:rPr>
                        <a:t> version without ABS)</a:t>
                      </a:r>
                      <a:endParaRPr sz="1000" dirty="0">
                        <a:latin typeface="微软雅黑" panose="020B0503020204020204" charset="-122"/>
                        <a:ea typeface="微软雅黑" panose="020B0503020204020204" charset="-122"/>
                        <a:cs typeface="宋体" panose="02010600030101010101" pitchFamily="2" charset="-122"/>
                      </a:endParaRPr>
                    </a:p>
                  </a:txBody>
                  <a:tcPr marL="0" marR="0" marT="1270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r>
              <a:tr h="188595">
                <a:tc>
                  <a:txBody>
                    <a:bodyPr/>
                    <a:lstStyle/>
                    <a:p>
                      <a:pPr marL="19685">
                        <a:lnSpc>
                          <a:spcPct val="100000"/>
                        </a:lnSpc>
                        <a:spcBef>
                          <a:spcPts val="100"/>
                        </a:spcBef>
                      </a:pPr>
                      <a:r>
                        <a:rPr sz="1000" spc="-5" dirty="0">
                          <a:latin typeface="微软雅黑" panose="020B0503020204020204" charset="-122"/>
                          <a:ea typeface="微软雅黑" panose="020B0503020204020204" charset="-122"/>
                          <a:cs typeface="宋体" panose="02010600030101010101" pitchFamily="2" charset="-122"/>
                        </a:rPr>
                        <a:t>CKP</a:t>
                      </a:r>
                      <a:r>
                        <a:rPr sz="1000" dirty="0">
                          <a:latin typeface="微软雅黑" panose="020B0503020204020204" charset="-122"/>
                          <a:ea typeface="微软雅黑" panose="020B0503020204020204" charset="-122"/>
                          <a:cs typeface="宋体" panose="02010600030101010101" pitchFamily="2" charset="-122"/>
                        </a:rPr>
                        <a:t> </a:t>
                      </a:r>
                      <a:r>
                        <a:rPr sz="1000" spc="-5" dirty="0">
                          <a:latin typeface="微软雅黑" panose="020B0503020204020204" charset="-122"/>
                          <a:ea typeface="微软雅黑" panose="020B0503020204020204" charset="-122"/>
                          <a:cs typeface="宋体" panose="02010600030101010101" pitchFamily="2" charset="-122"/>
                        </a:rPr>
                        <a:t>sensor</a:t>
                      </a:r>
                      <a:endParaRPr sz="1000">
                        <a:latin typeface="微软雅黑" panose="020B0503020204020204" charset="-122"/>
                        <a:ea typeface="微软雅黑" panose="020B0503020204020204" charset="-122"/>
                        <a:cs typeface="宋体" panose="02010600030101010101" pitchFamily="2" charset="-122"/>
                      </a:endParaRPr>
                    </a:p>
                  </a:txBody>
                  <a:tcPr marL="0" marR="0" marT="1270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17780">
                        <a:lnSpc>
                          <a:spcPct val="100000"/>
                        </a:lnSpc>
                        <a:spcBef>
                          <a:spcPts val="100"/>
                        </a:spcBef>
                      </a:pPr>
                      <a:r>
                        <a:rPr sz="1000" dirty="0">
                          <a:latin typeface="微软雅黑" panose="020B0503020204020204" charset="-122"/>
                          <a:ea typeface="微软雅黑" panose="020B0503020204020204" charset="-122"/>
                          <a:cs typeface="宋体" panose="02010600030101010101" pitchFamily="2" charset="-122"/>
                        </a:rPr>
                        <a:t>crankshaft position sensor</a:t>
                      </a:r>
                      <a:endParaRPr sz="1000" dirty="0">
                        <a:latin typeface="微软雅黑" panose="020B0503020204020204" charset="-122"/>
                        <a:ea typeface="微软雅黑" panose="020B0503020204020204" charset="-122"/>
                        <a:cs typeface="宋体" panose="02010600030101010101" pitchFamily="2" charset="-122"/>
                      </a:endParaRPr>
                    </a:p>
                  </a:txBody>
                  <a:tcPr marL="0" marR="0" marT="1270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r>
              <a:tr h="189230">
                <a:tc>
                  <a:txBody>
                    <a:bodyPr/>
                    <a:lstStyle/>
                    <a:p>
                      <a:pPr marL="19685">
                        <a:lnSpc>
                          <a:spcPct val="100000"/>
                        </a:lnSpc>
                        <a:spcBef>
                          <a:spcPts val="100"/>
                        </a:spcBef>
                      </a:pPr>
                      <a:r>
                        <a:rPr sz="1000" spc="-5" dirty="0">
                          <a:latin typeface="微软雅黑" panose="020B0503020204020204" charset="-122"/>
                          <a:ea typeface="微软雅黑" panose="020B0503020204020204" charset="-122"/>
                          <a:cs typeface="宋体" panose="02010600030101010101" pitchFamily="2" charset="-122"/>
                        </a:rPr>
                        <a:t>DLC</a:t>
                      </a:r>
                      <a:endParaRPr sz="1000" spc="-5" dirty="0">
                        <a:latin typeface="微软雅黑" panose="020B0503020204020204" charset="-122"/>
                        <a:ea typeface="微软雅黑" panose="020B0503020204020204" charset="-122"/>
                        <a:cs typeface="宋体" panose="02010600030101010101" pitchFamily="2" charset="-122"/>
                      </a:endParaRPr>
                    </a:p>
                  </a:txBody>
                  <a:tcPr marL="0" marR="0" marT="1270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17780">
                        <a:lnSpc>
                          <a:spcPct val="100000"/>
                        </a:lnSpc>
                        <a:spcBef>
                          <a:spcPts val="100"/>
                        </a:spcBef>
                      </a:pPr>
                      <a:r>
                        <a:rPr sz="1000" dirty="0">
                          <a:latin typeface="微软雅黑" panose="020B0503020204020204" charset="-122"/>
                          <a:ea typeface="微软雅黑" panose="020B0503020204020204" charset="-122"/>
                          <a:cs typeface="宋体" panose="02010600030101010101" pitchFamily="2" charset="-122"/>
                        </a:rPr>
                        <a:t>Data link connector</a:t>
                      </a:r>
                      <a:endParaRPr sz="1000" dirty="0">
                        <a:latin typeface="微软雅黑" panose="020B0503020204020204" charset="-122"/>
                        <a:ea typeface="微软雅黑" panose="020B0503020204020204" charset="-122"/>
                        <a:cs typeface="宋体" panose="02010600030101010101" pitchFamily="2" charset="-122"/>
                      </a:endParaRPr>
                    </a:p>
                  </a:txBody>
                  <a:tcPr marL="0" marR="0" marT="1270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r>
              <a:tr h="188975">
                <a:tc>
                  <a:txBody>
                    <a:bodyPr/>
                    <a:lstStyle/>
                    <a:p>
                      <a:pPr marL="19685">
                        <a:lnSpc>
                          <a:spcPct val="100000"/>
                        </a:lnSpc>
                        <a:spcBef>
                          <a:spcPts val="105"/>
                        </a:spcBef>
                      </a:pPr>
                      <a:r>
                        <a:rPr sz="1000" spc="-5" dirty="0">
                          <a:latin typeface="微软雅黑" panose="020B0503020204020204" charset="-122"/>
                          <a:ea typeface="微软雅黑" panose="020B0503020204020204" charset="-122"/>
                          <a:cs typeface="宋体" panose="02010600030101010101" pitchFamily="2" charset="-122"/>
                        </a:rPr>
                        <a:t>DTC</a:t>
                      </a:r>
                      <a:endParaRPr sz="1000" spc="-5" dirty="0">
                        <a:latin typeface="微软雅黑" panose="020B0503020204020204" charset="-122"/>
                        <a:ea typeface="微软雅黑" panose="020B0503020204020204" charset="-122"/>
                        <a:cs typeface="宋体" panose="02010600030101010101" pitchFamily="2" charset="-122"/>
                      </a:endParaRPr>
                    </a:p>
                  </a:txBody>
                  <a:tcPr marL="0" marR="0" marT="1333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17780">
                        <a:lnSpc>
                          <a:spcPct val="100000"/>
                        </a:lnSpc>
                        <a:spcBef>
                          <a:spcPts val="105"/>
                        </a:spcBef>
                      </a:pPr>
                      <a:r>
                        <a:rPr sz="1000" dirty="0">
                          <a:latin typeface="微软雅黑" panose="020B0503020204020204" charset="-122"/>
                          <a:ea typeface="微软雅黑" panose="020B0503020204020204" charset="-122"/>
                          <a:cs typeface="宋体" panose="02010600030101010101" pitchFamily="2" charset="-122"/>
                        </a:rPr>
                        <a:t>Direct Torque Control</a:t>
                      </a:r>
                      <a:endParaRPr sz="1000" dirty="0">
                        <a:latin typeface="微软雅黑" panose="020B0503020204020204" charset="-122"/>
                        <a:ea typeface="微软雅黑" panose="020B0503020204020204" charset="-122"/>
                        <a:cs typeface="宋体" panose="02010600030101010101" pitchFamily="2" charset="-122"/>
                      </a:endParaRPr>
                    </a:p>
                  </a:txBody>
                  <a:tcPr marL="0" marR="0" marT="1333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r>
              <a:tr h="188595">
                <a:tc>
                  <a:txBody>
                    <a:bodyPr/>
                    <a:lstStyle/>
                    <a:p>
                      <a:pPr marL="19685">
                        <a:lnSpc>
                          <a:spcPct val="100000"/>
                        </a:lnSpc>
                        <a:spcBef>
                          <a:spcPts val="105"/>
                        </a:spcBef>
                      </a:pPr>
                      <a:r>
                        <a:rPr sz="1000" spc="-5" dirty="0">
                          <a:latin typeface="微软雅黑" panose="020B0503020204020204" charset="-122"/>
                          <a:ea typeface="微软雅黑" panose="020B0503020204020204" charset="-122"/>
                          <a:cs typeface="宋体" panose="02010600030101010101" pitchFamily="2" charset="-122"/>
                        </a:rPr>
                        <a:t>ECU</a:t>
                      </a:r>
                      <a:endParaRPr sz="1000" spc="-5" dirty="0">
                        <a:latin typeface="微软雅黑" panose="020B0503020204020204" charset="-122"/>
                        <a:ea typeface="微软雅黑" panose="020B0503020204020204" charset="-122"/>
                        <a:cs typeface="宋体" panose="02010600030101010101" pitchFamily="2" charset="-122"/>
                      </a:endParaRPr>
                    </a:p>
                  </a:txBody>
                  <a:tcPr marL="0" marR="0" marT="1333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17780">
                        <a:lnSpc>
                          <a:spcPct val="100000"/>
                        </a:lnSpc>
                        <a:spcBef>
                          <a:spcPts val="105"/>
                        </a:spcBef>
                      </a:pPr>
                      <a:r>
                        <a:rPr sz="1000" dirty="0">
                          <a:latin typeface="微软雅黑" panose="020B0503020204020204" charset="-122"/>
                          <a:ea typeface="微软雅黑" panose="020B0503020204020204" charset="-122"/>
                          <a:cs typeface="宋体" panose="02010600030101010101" pitchFamily="2" charset="-122"/>
                        </a:rPr>
                        <a:t>Engine control </a:t>
                      </a:r>
                      <a:r>
                        <a:rPr lang="en-US" sz="1000" dirty="0">
                          <a:latin typeface="微软雅黑" panose="020B0503020204020204" charset="-122"/>
                          <a:ea typeface="微软雅黑" panose="020B0503020204020204" charset="-122"/>
                          <a:cs typeface="宋体" panose="02010600030101010101" pitchFamily="2" charset="-122"/>
                        </a:rPr>
                        <a:t>unit</a:t>
                      </a:r>
                      <a:endParaRPr lang="en-US" sz="1000" dirty="0">
                        <a:latin typeface="微软雅黑" panose="020B0503020204020204" charset="-122"/>
                        <a:ea typeface="微软雅黑" panose="020B0503020204020204" charset="-122"/>
                        <a:cs typeface="宋体" panose="02010600030101010101" pitchFamily="2" charset="-122"/>
                      </a:endParaRPr>
                    </a:p>
                  </a:txBody>
                  <a:tcPr marL="0" marR="0" marT="1333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r>
              <a:tr h="188214">
                <a:tc>
                  <a:txBody>
                    <a:bodyPr/>
                    <a:lstStyle/>
                    <a:p>
                      <a:pPr marL="19685">
                        <a:lnSpc>
                          <a:spcPct val="100000"/>
                        </a:lnSpc>
                        <a:spcBef>
                          <a:spcPts val="105"/>
                        </a:spcBef>
                      </a:pPr>
                      <a:r>
                        <a:rPr sz="1000" spc="-5" dirty="0">
                          <a:latin typeface="微软雅黑" panose="020B0503020204020204" charset="-122"/>
                          <a:ea typeface="微软雅黑" panose="020B0503020204020204" charset="-122"/>
                          <a:cs typeface="宋体" panose="02010600030101010101" pitchFamily="2" charset="-122"/>
                        </a:rPr>
                        <a:t>ECT</a:t>
                      </a:r>
                      <a:r>
                        <a:rPr sz="1000" dirty="0">
                          <a:latin typeface="微软雅黑" panose="020B0503020204020204" charset="-122"/>
                          <a:ea typeface="微软雅黑" panose="020B0503020204020204" charset="-122"/>
                          <a:cs typeface="宋体" panose="02010600030101010101" pitchFamily="2" charset="-122"/>
                        </a:rPr>
                        <a:t> </a:t>
                      </a:r>
                      <a:r>
                        <a:rPr sz="1000" spc="-5" dirty="0">
                          <a:latin typeface="微软雅黑" panose="020B0503020204020204" charset="-122"/>
                          <a:ea typeface="微软雅黑" panose="020B0503020204020204" charset="-122"/>
                          <a:cs typeface="宋体" panose="02010600030101010101" pitchFamily="2" charset="-122"/>
                        </a:rPr>
                        <a:t>sensor</a:t>
                      </a:r>
                      <a:endParaRPr sz="1000">
                        <a:latin typeface="微软雅黑" panose="020B0503020204020204" charset="-122"/>
                        <a:ea typeface="微软雅黑" panose="020B0503020204020204" charset="-122"/>
                        <a:cs typeface="宋体" panose="02010600030101010101" pitchFamily="2" charset="-122"/>
                      </a:endParaRPr>
                    </a:p>
                  </a:txBody>
                  <a:tcPr marL="0" marR="0" marT="13335" marB="0">
                    <a:lnL w="12700">
                      <a:solidFill>
                        <a:srgbClr val="000000"/>
                      </a:solidFill>
                      <a:prstDash val="solid"/>
                    </a:lnL>
                    <a:lnR w="12700">
                      <a:solidFill>
                        <a:srgbClr val="000000"/>
                      </a:solidFill>
                      <a:prstDash val="solid"/>
                    </a:lnR>
                    <a:lnT w="19050">
                      <a:solidFill>
                        <a:srgbClr val="000000"/>
                      </a:solidFill>
                      <a:prstDash val="solid"/>
                    </a:lnT>
                    <a:lnB w="28575">
                      <a:solidFill>
                        <a:srgbClr val="000000"/>
                      </a:solidFill>
                      <a:prstDash val="solid"/>
                    </a:lnB>
                    <a:solidFill>
                      <a:srgbClr val="FFFFFF"/>
                    </a:solidFill>
                  </a:tcPr>
                </a:tc>
                <a:tc>
                  <a:txBody>
                    <a:bodyPr/>
                    <a:lstStyle/>
                    <a:p>
                      <a:pPr marL="17780">
                        <a:lnSpc>
                          <a:spcPct val="100000"/>
                        </a:lnSpc>
                        <a:spcBef>
                          <a:spcPts val="105"/>
                        </a:spcBef>
                      </a:pPr>
                      <a:r>
                        <a:rPr sz="1000" dirty="0">
                          <a:latin typeface="微软雅黑" panose="020B0503020204020204" charset="-122"/>
                          <a:ea typeface="微软雅黑" panose="020B0503020204020204" charset="-122"/>
                          <a:cs typeface="宋体" panose="02010600030101010101" pitchFamily="2" charset="-122"/>
                        </a:rPr>
                        <a:t>Engine coolant temperature sensor</a:t>
                      </a:r>
                      <a:endParaRPr sz="1000" dirty="0">
                        <a:latin typeface="微软雅黑" panose="020B0503020204020204" charset="-122"/>
                        <a:ea typeface="微软雅黑" panose="020B0503020204020204" charset="-122"/>
                        <a:cs typeface="宋体" panose="02010600030101010101" pitchFamily="2" charset="-122"/>
                      </a:endParaRPr>
                    </a:p>
                  </a:txBody>
                  <a:tcPr marL="0" marR="0" marT="13335" marB="0">
                    <a:lnL w="12700">
                      <a:solidFill>
                        <a:srgbClr val="000000"/>
                      </a:solidFill>
                      <a:prstDash val="solid"/>
                    </a:lnL>
                    <a:lnR w="12700">
                      <a:solidFill>
                        <a:srgbClr val="000000"/>
                      </a:solidFill>
                      <a:prstDash val="solid"/>
                    </a:lnR>
                    <a:lnT w="19050">
                      <a:solidFill>
                        <a:srgbClr val="000000"/>
                      </a:solidFill>
                      <a:prstDash val="solid"/>
                    </a:lnT>
                    <a:lnB w="28575">
                      <a:solidFill>
                        <a:srgbClr val="000000"/>
                      </a:solidFill>
                      <a:prstDash val="solid"/>
                    </a:lnB>
                    <a:solidFill>
                      <a:srgbClr val="FFFFFF"/>
                    </a:solidFill>
                  </a:tcPr>
                </a:tc>
              </a:tr>
              <a:tr h="188975">
                <a:tc>
                  <a:txBody>
                    <a:bodyPr/>
                    <a:lstStyle/>
                    <a:p>
                      <a:pPr marL="19685">
                        <a:lnSpc>
                          <a:spcPct val="100000"/>
                        </a:lnSpc>
                        <a:spcBef>
                          <a:spcPts val="110"/>
                        </a:spcBef>
                      </a:pPr>
                      <a:r>
                        <a:rPr sz="1000" spc="-5" dirty="0">
                          <a:latin typeface="微软雅黑" panose="020B0503020204020204" charset="-122"/>
                          <a:ea typeface="微软雅黑" panose="020B0503020204020204" charset="-122"/>
                          <a:cs typeface="宋体" panose="02010600030101010101" pitchFamily="2" charset="-122"/>
                        </a:rPr>
                        <a:t>EEP</a:t>
                      </a:r>
                      <a:r>
                        <a:rPr lang="en-US" sz="1000" spc="-5" dirty="0">
                          <a:latin typeface="微软雅黑" panose="020B0503020204020204" charset="-122"/>
                          <a:ea typeface="微软雅黑" panose="020B0503020204020204" charset="-122"/>
                          <a:cs typeface="宋体" panose="02010600030101010101" pitchFamily="2" charset="-122"/>
                        </a:rPr>
                        <a:t> </a:t>
                      </a:r>
                      <a:r>
                        <a:rPr sz="1000" spc="-5" dirty="0">
                          <a:latin typeface="微软雅黑" panose="020B0503020204020204" charset="-122"/>
                          <a:ea typeface="微软雅黑" panose="020B0503020204020204" charset="-122"/>
                          <a:cs typeface="宋体" panose="02010600030101010101" pitchFamily="2" charset="-122"/>
                        </a:rPr>
                        <a:t>ROM</a:t>
                      </a:r>
                      <a:endParaRPr sz="1000" spc="-5" dirty="0">
                        <a:latin typeface="微软雅黑" panose="020B0503020204020204" charset="-122"/>
                        <a:ea typeface="微软雅黑" panose="020B0503020204020204" charset="-122"/>
                        <a:cs typeface="宋体" panose="02010600030101010101" pitchFamily="2" charset="-122"/>
                      </a:endParaRPr>
                    </a:p>
                  </a:txBody>
                  <a:tcPr marL="0" marR="0" marT="1397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FFFFFF"/>
                    </a:solidFill>
                  </a:tcPr>
                </a:tc>
                <a:tc>
                  <a:txBody>
                    <a:bodyPr/>
                    <a:lstStyle/>
                    <a:p>
                      <a:pPr marL="17780">
                        <a:lnSpc>
                          <a:spcPct val="100000"/>
                        </a:lnSpc>
                        <a:spcBef>
                          <a:spcPts val="110"/>
                        </a:spcBef>
                      </a:pPr>
                      <a:r>
                        <a:rPr sz="1000" dirty="0">
                          <a:latin typeface="微软雅黑" panose="020B0503020204020204" charset="-122"/>
                          <a:ea typeface="微软雅黑" panose="020B0503020204020204" charset="-122"/>
                          <a:cs typeface="宋体" panose="02010600030101010101" pitchFamily="2" charset="-122"/>
                        </a:rPr>
                        <a:t>Electrically Erasable Programmable Read - Only Memory</a:t>
                      </a:r>
                      <a:endParaRPr sz="1000" dirty="0">
                        <a:latin typeface="微软雅黑" panose="020B0503020204020204" charset="-122"/>
                        <a:ea typeface="微软雅黑" panose="020B0503020204020204" charset="-122"/>
                        <a:cs typeface="宋体" panose="02010600030101010101" pitchFamily="2" charset="-122"/>
                      </a:endParaRPr>
                    </a:p>
                  </a:txBody>
                  <a:tcPr marL="0" marR="0" marT="1397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FFFFFF"/>
                    </a:solidFill>
                  </a:tcPr>
                </a:tc>
              </a:tr>
              <a:tr h="189230">
                <a:tc>
                  <a:txBody>
                    <a:bodyPr/>
                    <a:lstStyle/>
                    <a:p>
                      <a:pPr marL="19685">
                        <a:lnSpc>
                          <a:spcPct val="100000"/>
                        </a:lnSpc>
                        <a:spcBef>
                          <a:spcPts val="110"/>
                        </a:spcBef>
                      </a:pPr>
                      <a:r>
                        <a:rPr sz="1000" spc="-5" dirty="0">
                          <a:latin typeface="微软雅黑" panose="020B0503020204020204" charset="-122"/>
                          <a:ea typeface="微软雅黑" panose="020B0503020204020204" charset="-122"/>
                          <a:cs typeface="宋体" panose="02010600030101010101" pitchFamily="2" charset="-122"/>
                        </a:rPr>
                        <a:t>EOP</a:t>
                      </a:r>
                      <a:r>
                        <a:rPr sz="1000" dirty="0">
                          <a:latin typeface="微软雅黑" panose="020B0503020204020204" charset="-122"/>
                          <a:ea typeface="微软雅黑" panose="020B0503020204020204" charset="-122"/>
                          <a:cs typeface="宋体" panose="02010600030101010101" pitchFamily="2" charset="-122"/>
                        </a:rPr>
                        <a:t> </a:t>
                      </a:r>
                      <a:r>
                        <a:rPr sz="1000" spc="-5" dirty="0">
                          <a:latin typeface="微软雅黑" panose="020B0503020204020204" charset="-122"/>
                          <a:ea typeface="微软雅黑" panose="020B0503020204020204" charset="-122"/>
                          <a:cs typeface="宋体" panose="02010600030101010101" pitchFamily="2" charset="-122"/>
                        </a:rPr>
                        <a:t>switch</a:t>
                      </a:r>
                      <a:endParaRPr sz="1000">
                        <a:latin typeface="微软雅黑" panose="020B0503020204020204" charset="-122"/>
                        <a:ea typeface="微软雅黑" panose="020B0503020204020204" charset="-122"/>
                        <a:cs typeface="宋体" panose="02010600030101010101" pitchFamily="2" charset="-122"/>
                      </a:endParaRPr>
                    </a:p>
                  </a:txBody>
                  <a:tcPr marL="0" marR="0" marT="1397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FFFFFF"/>
                    </a:solidFill>
                  </a:tcPr>
                </a:tc>
                <a:tc>
                  <a:txBody>
                    <a:bodyPr/>
                    <a:lstStyle/>
                    <a:p>
                      <a:pPr marL="17780">
                        <a:lnSpc>
                          <a:spcPct val="100000"/>
                        </a:lnSpc>
                        <a:spcBef>
                          <a:spcPts val="110"/>
                        </a:spcBef>
                      </a:pPr>
                      <a:r>
                        <a:rPr sz="1000" dirty="0">
                          <a:latin typeface="微软雅黑" panose="020B0503020204020204" charset="-122"/>
                          <a:ea typeface="微软雅黑" panose="020B0503020204020204" charset="-122"/>
                          <a:cs typeface="宋体" panose="02010600030101010101" pitchFamily="2" charset="-122"/>
                        </a:rPr>
                        <a:t>Engine oil pressure switch</a:t>
                      </a:r>
                      <a:endParaRPr sz="1000" dirty="0">
                        <a:latin typeface="微软雅黑" panose="020B0503020204020204" charset="-122"/>
                        <a:ea typeface="微软雅黑" panose="020B0503020204020204" charset="-122"/>
                        <a:cs typeface="宋体" panose="02010600030101010101" pitchFamily="2" charset="-122"/>
                      </a:endParaRPr>
                    </a:p>
                  </a:txBody>
                  <a:tcPr marL="0" marR="0" marT="13970" marB="0">
                    <a:lnL w="12700">
                      <a:solidFill>
                        <a:srgbClr val="000000"/>
                      </a:solidFill>
                      <a:prstDash val="solid"/>
                    </a:lnL>
                    <a:lnR w="12700">
                      <a:solidFill>
                        <a:srgbClr val="000000"/>
                      </a:solidFill>
                      <a:prstDash val="solid"/>
                    </a:lnR>
                    <a:lnT w="28575">
                      <a:solidFill>
                        <a:srgbClr val="000000"/>
                      </a:solidFill>
                      <a:prstDash val="solid"/>
                    </a:lnT>
                    <a:lnB w="28575">
                      <a:solidFill>
                        <a:srgbClr val="000000"/>
                      </a:solidFill>
                      <a:prstDash val="solid"/>
                    </a:lnB>
                    <a:solidFill>
                      <a:srgbClr val="FFFFFF"/>
                    </a:solidFill>
                  </a:tcPr>
                </a:tc>
              </a:tr>
              <a:tr h="188213">
                <a:tc>
                  <a:txBody>
                    <a:bodyPr/>
                    <a:lstStyle/>
                    <a:p>
                      <a:pPr marL="19685">
                        <a:lnSpc>
                          <a:spcPct val="100000"/>
                        </a:lnSpc>
                        <a:spcBef>
                          <a:spcPts val="110"/>
                        </a:spcBef>
                      </a:pPr>
                      <a:r>
                        <a:rPr sz="1000" spc="-5" dirty="0">
                          <a:latin typeface="微软雅黑" panose="020B0503020204020204" charset="-122"/>
                          <a:ea typeface="微软雅黑" panose="020B0503020204020204" charset="-122"/>
                          <a:cs typeface="宋体" panose="02010600030101010101" pitchFamily="2" charset="-122"/>
                        </a:rPr>
                        <a:t>EVAP</a:t>
                      </a:r>
                      <a:endParaRPr sz="1000" spc="-5" dirty="0">
                        <a:latin typeface="微软雅黑" panose="020B0503020204020204" charset="-122"/>
                        <a:ea typeface="微软雅黑" panose="020B0503020204020204" charset="-122"/>
                        <a:cs typeface="宋体" panose="02010600030101010101" pitchFamily="2" charset="-122"/>
                      </a:endParaRPr>
                    </a:p>
                  </a:txBody>
                  <a:tcPr marL="0" marR="0" marT="13970" marB="0">
                    <a:lnL w="12700">
                      <a:solidFill>
                        <a:srgbClr val="000000"/>
                      </a:solidFill>
                      <a:prstDash val="solid"/>
                    </a:lnL>
                    <a:lnR w="12700">
                      <a:solidFill>
                        <a:srgbClr val="000000"/>
                      </a:solidFill>
                      <a:prstDash val="solid"/>
                    </a:lnR>
                    <a:lnT w="28575">
                      <a:solidFill>
                        <a:srgbClr val="000000"/>
                      </a:solidFill>
                      <a:prstDash val="solid"/>
                    </a:lnT>
                    <a:lnB w="19050">
                      <a:solidFill>
                        <a:srgbClr val="000000"/>
                      </a:solidFill>
                      <a:prstDash val="solid"/>
                    </a:lnB>
                    <a:solidFill>
                      <a:srgbClr val="FFFFFF"/>
                    </a:solidFill>
                  </a:tcPr>
                </a:tc>
                <a:tc>
                  <a:txBody>
                    <a:bodyPr/>
                    <a:lstStyle/>
                    <a:p>
                      <a:pPr marL="17780">
                        <a:lnSpc>
                          <a:spcPct val="100000"/>
                        </a:lnSpc>
                        <a:spcBef>
                          <a:spcPts val="110"/>
                        </a:spcBef>
                      </a:pPr>
                      <a:r>
                        <a:rPr sz="1000" dirty="0">
                          <a:latin typeface="微软雅黑" panose="020B0503020204020204" charset="-122"/>
                          <a:ea typeface="微软雅黑" panose="020B0503020204020204" charset="-122"/>
                          <a:cs typeface="宋体" panose="02010600030101010101" pitchFamily="2" charset="-122"/>
                        </a:rPr>
                        <a:t>Evaporative Emission Control System</a:t>
                      </a:r>
                      <a:endParaRPr sz="1000" dirty="0">
                        <a:latin typeface="微软雅黑" panose="020B0503020204020204" charset="-122"/>
                        <a:ea typeface="微软雅黑" panose="020B0503020204020204" charset="-122"/>
                        <a:cs typeface="宋体" panose="02010600030101010101" pitchFamily="2" charset="-122"/>
                      </a:endParaRPr>
                    </a:p>
                  </a:txBody>
                  <a:tcPr marL="0" marR="0" marT="13970" marB="0">
                    <a:lnL w="12700">
                      <a:solidFill>
                        <a:srgbClr val="000000"/>
                      </a:solidFill>
                      <a:prstDash val="solid"/>
                    </a:lnL>
                    <a:lnR w="12700">
                      <a:solidFill>
                        <a:srgbClr val="000000"/>
                      </a:solidFill>
                      <a:prstDash val="solid"/>
                    </a:lnR>
                    <a:lnT w="28575">
                      <a:solidFill>
                        <a:srgbClr val="000000"/>
                      </a:solidFill>
                      <a:prstDash val="solid"/>
                    </a:lnT>
                    <a:lnB w="19050">
                      <a:solidFill>
                        <a:srgbClr val="000000"/>
                      </a:solidFill>
                      <a:prstDash val="solid"/>
                    </a:lnB>
                    <a:solidFill>
                      <a:srgbClr val="FFFFFF"/>
                    </a:solidFill>
                  </a:tcPr>
                </a:tc>
              </a:tr>
              <a:tr h="188975">
                <a:tc>
                  <a:txBody>
                    <a:bodyPr/>
                    <a:lstStyle/>
                    <a:p>
                      <a:pPr marL="19685">
                        <a:lnSpc>
                          <a:spcPct val="100000"/>
                        </a:lnSpc>
                        <a:spcBef>
                          <a:spcPts val="115"/>
                        </a:spcBef>
                      </a:pPr>
                      <a:r>
                        <a:rPr sz="1000" spc="-5" dirty="0">
                          <a:latin typeface="微软雅黑" panose="020B0503020204020204" charset="-122"/>
                          <a:ea typeface="微软雅黑" panose="020B0503020204020204" charset="-122"/>
                          <a:cs typeface="宋体" panose="02010600030101010101" pitchFamily="2" charset="-122"/>
                        </a:rPr>
                        <a:t>IAT</a:t>
                      </a:r>
                      <a:r>
                        <a:rPr sz="1000" dirty="0">
                          <a:latin typeface="微软雅黑" panose="020B0503020204020204" charset="-122"/>
                          <a:ea typeface="微软雅黑" panose="020B0503020204020204" charset="-122"/>
                          <a:cs typeface="宋体" panose="02010600030101010101" pitchFamily="2" charset="-122"/>
                        </a:rPr>
                        <a:t> </a:t>
                      </a:r>
                      <a:r>
                        <a:rPr sz="1000" spc="-5" dirty="0">
                          <a:latin typeface="微软雅黑" panose="020B0503020204020204" charset="-122"/>
                          <a:ea typeface="微软雅黑" panose="020B0503020204020204" charset="-122"/>
                          <a:cs typeface="宋体" panose="02010600030101010101" pitchFamily="2" charset="-122"/>
                        </a:rPr>
                        <a:t>sensor</a:t>
                      </a:r>
                      <a:endParaRPr sz="1000">
                        <a:latin typeface="微软雅黑" panose="020B0503020204020204" charset="-122"/>
                        <a:ea typeface="微软雅黑" panose="020B0503020204020204" charset="-122"/>
                        <a:cs typeface="宋体" panose="02010600030101010101" pitchFamily="2" charset="-122"/>
                      </a:endParaRPr>
                    </a:p>
                  </a:txBody>
                  <a:tcPr marL="0" marR="0" marT="1460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17780">
                        <a:lnSpc>
                          <a:spcPct val="100000"/>
                        </a:lnSpc>
                        <a:spcBef>
                          <a:spcPts val="115"/>
                        </a:spcBef>
                      </a:pPr>
                      <a:r>
                        <a:rPr sz="1000" dirty="0">
                          <a:latin typeface="微软雅黑" panose="020B0503020204020204" charset="-122"/>
                          <a:ea typeface="微软雅黑" panose="020B0503020204020204" charset="-122"/>
                          <a:cs typeface="宋体" panose="02010600030101010101" pitchFamily="2" charset="-122"/>
                        </a:rPr>
                        <a:t>intake air temperature sensor</a:t>
                      </a:r>
                      <a:endParaRPr sz="1000" dirty="0">
                        <a:latin typeface="微软雅黑" panose="020B0503020204020204" charset="-122"/>
                        <a:ea typeface="微软雅黑" panose="020B0503020204020204" charset="-122"/>
                        <a:cs typeface="宋体" panose="02010600030101010101" pitchFamily="2" charset="-122"/>
                      </a:endParaRPr>
                    </a:p>
                  </a:txBody>
                  <a:tcPr marL="0" marR="0" marT="1460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r>
              <a:tr h="188595">
                <a:tc>
                  <a:txBody>
                    <a:bodyPr/>
                    <a:lstStyle/>
                    <a:p>
                      <a:pPr marL="19685">
                        <a:lnSpc>
                          <a:spcPct val="100000"/>
                        </a:lnSpc>
                        <a:spcBef>
                          <a:spcPts val="115"/>
                        </a:spcBef>
                      </a:pPr>
                      <a:r>
                        <a:rPr sz="1000" spc="-5" dirty="0">
                          <a:latin typeface="微软雅黑" panose="020B0503020204020204" charset="-122"/>
                          <a:ea typeface="微软雅黑" panose="020B0503020204020204" charset="-122"/>
                          <a:cs typeface="宋体" panose="02010600030101010101" pitchFamily="2" charset="-122"/>
                        </a:rPr>
                        <a:t>MAP</a:t>
                      </a:r>
                      <a:r>
                        <a:rPr sz="1000" dirty="0">
                          <a:latin typeface="微软雅黑" panose="020B0503020204020204" charset="-122"/>
                          <a:ea typeface="微软雅黑" panose="020B0503020204020204" charset="-122"/>
                          <a:cs typeface="宋体" panose="02010600030101010101" pitchFamily="2" charset="-122"/>
                        </a:rPr>
                        <a:t> </a:t>
                      </a:r>
                      <a:r>
                        <a:rPr sz="1000" spc="-5" dirty="0">
                          <a:latin typeface="微软雅黑" panose="020B0503020204020204" charset="-122"/>
                          <a:ea typeface="微软雅黑" panose="020B0503020204020204" charset="-122"/>
                          <a:cs typeface="宋体" panose="02010600030101010101" pitchFamily="2" charset="-122"/>
                        </a:rPr>
                        <a:t>sensor</a:t>
                      </a:r>
                      <a:endParaRPr sz="1000">
                        <a:latin typeface="微软雅黑" panose="020B0503020204020204" charset="-122"/>
                        <a:ea typeface="微软雅黑" panose="020B0503020204020204" charset="-122"/>
                        <a:cs typeface="宋体" panose="02010600030101010101" pitchFamily="2" charset="-122"/>
                      </a:endParaRPr>
                    </a:p>
                  </a:txBody>
                  <a:tcPr marL="0" marR="0" marT="1460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17780">
                        <a:lnSpc>
                          <a:spcPct val="100000"/>
                        </a:lnSpc>
                        <a:spcBef>
                          <a:spcPts val="115"/>
                        </a:spcBef>
                      </a:pPr>
                      <a:r>
                        <a:rPr sz="1000" dirty="0">
                          <a:latin typeface="微软雅黑" panose="020B0503020204020204" charset="-122"/>
                          <a:ea typeface="微软雅黑" panose="020B0503020204020204" charset="-122"/>
                          <a:cs typeface="宋体" panose="02010600030101010101" pitchFamily="2" charset="-122"/>
                        </a:rPr>
                        <a:t>ManifoldAbsolutePressureSensor</a:t>
                      </a:r>
                      <a:endParaRPr sz="1000" dirty="0">
                        <a:latin typeface="微软雅黑" panose="020B0503020204020204" charset="-122"/>
                        <a:ea typeface="微软雅黑" panose="020B0503020204020204" charset="-122"/>
                        <a:cs typeface="宋体" panose="02010600030101010101" pitchFamily="2" charset="-122"/>
                      </a:endParaRPr>
                    </a:p>
                  </a:txBody>
                  <a:tcPr marL="0" marR="0" marT="1460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r>
              <a:tr h="188975">
                <a:tc>
                  <a:txBody>
                    <a:bodyPr/>
                    <a:lstStyle/>
                    <a:p>
                      <a:pPr marL="19685">
                        <a:lnSpc>
                          <a:spcPct val="100000"/>
                        </a:lnSpc>
                        <a:spcBef>
                          <a:spcPts val="115"/>
                        </a:spcBef>
                      </a:pPr>
                      <a:r>
                        <a:rPr sz="1000" spc="-5" dirty="0">
                          <a:latin typeface="微软雅黑" panose="020B0503020204020204" charset="-122"/>
                          <a:ea typeface="微软雅黑" panose="020B0503020204020204" charset="-122"/>
                          <a:cs typeface="宋体" panose="02010600030101010101" pitchFamily="2" charset="-122"/>
                        </a:rPr>
                        <a:t>MCS</a:t>
                      </a:r>
                      <a:endParaRPr sz="1000" spc="-5" dirty="0">
                        <a:latin typeface="微软雅黑" panose="020B0503020204020204" charset="-122"/>
                        <a:ea typeface="微软雅黑" panose="020B0503020204020204" charset="-122"/>
                        <a:cs typeface="宋体" panose="02010600030101010101" pitchFamily="2" charset="-122"/>
                      </a:endParaRPr>
                    </a:p>
                  </a:txBody>
                  <a:tcPr marL="0" marR="0" marT="1460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17780">
                        <a:lnSpc>
                          <a:spcPct val="100000"/>
                        </a:lnSpc>
                        <a:spcBef>
                          <a:spcPts val="115"/>
                        </a:spcBef>
                      </a:pPr>
                      <a:r>
                        <a:rPr sz="1000" dirty="0">
                          <a:latin typeface="微软雅黑" panose="020B0503020204020204" charset="-122"/>
                          <a:ea typeface="微软雅黑" panose="020B0503020204020204" charset="-122"/>
                          <a:cs typeface="宋体" panose="02010600030101010101" pitchFamily="2" charset="-122"/>
                        </a:rPr>
                        <a:t>Motorcycle communication system</a:t>
                      </a:r>
                      <a:endParaRPr sz="1000" dirty="0">
                        <a:latin typeface="微软雅黑" panose="020B0503020204020204" charset="-122"/>
                        <a:ea typeface="微软雅黑" panose="020B0503020204020204" charset="-122"/>
                        <a:cs typeface="宋体" panose="02010600030101010101" pitchFamily="2" charset="-122"/>
                      </a:endParaRPr>
                    </a:p>
                  </a:txBody>
                  <a:tcPr marL="0" marR="0" marT="1460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r>
              <a:tr h="188976">
                <a:tc>
                  <a:txBody>
                    <a:bodyPr/>
                    <a:lstStyle/>
                    <a:p>
                      <a:pPr marL="19685">
                        <a:lnSpc>
                          <a:spcPct val="100000"/>
                        </a:lnSpc>
                        <a:spcBef>
                          <a:spcPts val="115"/>
                        </a:spcBef>
                      </a:pPr>
                      <a:r>
                        <a:rPr sz="1000" spc="-5" dirty="0">
                          <a:latin typeface="微软雅黑" panose="020B0503020204020204" charset="-122"/>
                          <a:ea typeface="微软雅黑" panose="020B0503020204020204" charset="-122"/>
                          <a:cs typeface="宋体" panose="02010600030101010101" pitchFamily="2" charset="-122"/>
                        </a:rPr>
                        <a:t>MIL</a:t>
                      </a:r>
                      <a:endParaRPr sz="1000" spc="-5" dirty="0">
                        <a:latin typeface="微软雅黑" panose="020B0503020204020204" charset="-122"/>
                        <a:ea typeface="微软雅黑" panose="020B0503020204020204" charset="-122"/>
                        <a:cs typeface="宋体" panose="02010600030101010101" pitchFamily="2" charset="-122"/>
                      </a:endParaRPr>
                    </a:p>
                  </a:txBody>
                  <a:tcPr marL="0" marR="0" marT="1460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17780">
                        <a:lnSpc>
                          <a:spcPct val="100000"/>
                        </a:lnSpc>
                        <a:spcBef>
                          <a:spcPts val="115"/>
                        </a:spcBef>
                      </a:pPr>
                      <a:r>
                        <a:rPr sz="1000" dirty="0">
                          <a:latin typeface="微软雅黑" panose="020B0503020204020204" charset="-122"/>
                          <a:ea typeface="微软雅黑" panose="020B0503020204020204" charset="-122"/>
                          <a:cs typeface="宋体" panose="02010600030101010101" pitchFamily="2" charset="-122"/>
                        </a:rPr>
                        <a:t>Malfunction Indicator Lamp</a:t>
                      </a:r>
                      <a:endParaRPr sz="1000" dirty="0">
                        <a:latin typeface="微软雅黑" panose="020B0503020204020204" charset="-122"/>
                        <a:ea typeface="微软雅黑" panose="020B0503020204020204" charset="-122"/>
                        <a:cs typeface="宋体" panose="02010600030101010101" pitchFamily="2" charset="-122"/>
                      </a:endParaRPr>
                    </a:p>
                  </a:txBody>
                  <a:tcPr marL="0" marR="0" marT="1460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r>
              <a:tr h="188975">
                <a:tc>
                  <a:txBody>
                    <a:bodyPr/>
                    <a:lstStyle/>
                    <a:p>
                      <a:pPr indent="0">
                        <a:buNone/>
                      </a:pPr>
                      <a:r>
                        <a:rPr lang="en-US" sz="1000">
                          <a:latin typeface="微软雅黑" panose="020B0503020204020204" charset="-122"/>
                          <a:ea typeface="微软雅黑" panose="020B0503020204020204" charset="-122"/>
                          <a:cs typeface="宋体" panose="02010600030101010101" pitchFamily="2" charset="-122"/>
                          <a:sym typeface="+mn-ea"/>
                        </a:rPr>
                        <a:t>O</a:t>
                      </a:r>
                      <a:r>
                        <a:rPr lang="en-US" sz="1000" baseline="-25000">
                          <a:latin typeface="微软雅黑" panose="020B0503020204020204" charset="-122"/>
                          <a:ea typeface="微软雅黑" panose="020B0503020204020204" charset="-122"/>
                          <a:cs typeface="宋体" panose="02010600030101010101" pitchFamily="2" charset="-122"/>
                          <a:sym typeface="+mn-ea"/>
                        </a:rPr>
                        <a:t>2</a:t>
                      </a:r>
                      <a:r>
                        <a:rPr lang="en-US" sz="1000">
                          <a:latin typeface="微软雅黑" panose="020B0503020204020204" charset="-122"/>
                          <a:ea typeface="微软雅黑" panose="020B0503020204020204" charset="-122"/>
                          <a:cs typeface="宋体" panose="02010600030101010101" pitchFamily="2" charset="-122"/>
                          <a:sym typeface="+mn-ea"/>
                        </a:rPr>
                        <a:t>sensor</a:t>
                      </a:r>
                      <a:endParaRPr sz="1000">
                        <a:latin typeface="微软雅黑" panose="020B0503020204020204" charset="-122"/>
                        <a:ea typeface="微软雅黑" panose="020B0503020204020204" charset="-122"/>
                        <a:cs typeface="宋体" panose="02010600030101010101" pitchFamily="2" charset="-122"/>
                      </a:endParaRPr>
                    </a:p>
                  </a:txBody>
                  <a:tcPr marL="0" marR="0" marT="1460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17780">
                        <a:lnSpc>
                          <a:spcPct val="100000"/>
                        </a:lnSpc>
                        <a:spcBef>
                          <a:spcPts val="115"/>
                        </a:spcBef>
                      </a:pPr>
                      <a:r>
                        <a:rPr sz="1000" dirty="0">
                          <a:latin typeface="微软雅黑" panose="020B0503020204020204" charset="-122"/>
                          <a:ea typeface="微软雅黑" panose="020B0503020204020204" charset="-122"/>
                          <a:cs typeface="宋体" panose="02010600030101010101" pitchFamily="2" charset="-122"/>
                        </a:rPr>
                        <a:t>oxygen sensor</a:t>
                      </a:r>
                      <a:endParaRPr sz="1000" dirty="0">
                        <a:latin typeface="微软雅黑" panose="020B0503020204020204" charset="-122"/>
                        <a:ea typeface="微软雅黑" panose="020B0503020204020204" charset="-122"/>
                        <a:cs typeface="宋体" panose="02010600030101010101" pitchFamily="2" charset="-122"/>
                      </a:endParaRPr>
                    </a:p>
                  </a:txBody>
                  <a:tcPr marL="0" marR="0" marT="1460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r>
              <a:tr h="188975">
                <a:tc>
                  <a:txBody>
                    <a:bodyPr/>
                    <a:lstStyle/>
                    <a:p>
                      <a:pPr marL="19685">
                        <a:lnSpc>
                          <a:spcPct val="100000"/>
                        </a:lnSpc>
                        <a:spcBef>
                          <a:spcPts val="115"/>
                        </a:spcBef>
                      </a:pPr>
                      <a:r>
                        <a:rPr sz="1000" spc="-5" dirty="0">
                          <a:latin typeface="微软雅黑" panose="020B0503020204020204" charset="-122"/>
                          <a:ea typeface="微软雅黑" panose="020B0503020204020204" charset="-122"/>
                          <a:cs typeface="宋体" panose="02010600030101010101" pitchFamily="2" charset="-122"/>
                        </a:rPr>
                        <a:t>SCS Service</a:t>
                      </a:r>
                      <a:r>
                        <a:rPr sz="1000" dirty="0">
                          <a:latin typeface="微软雅黑" panose="020B0503020204020204" charset="-122"/>
                          <a:ea typeface="微软雅黑" panose="020B0503020204020204" charset="-122"/>
                          <a:cs typeface="宋体" panose="02010600030101010101" pitchFamily="2" charset="-122"/>
                        </a:rPr>
                        <a:t> </a:t>
                      </a:r>
                      <a:r>
                        <a:rPr sz="1000" spc="-5" dirty="0">
                          <a:latin typeface="微软雅黑" panose="020B0503020204020204" charset="-122"/>
                          <a:ea typeface="微软雅黑" panose="020B0503020204020204" charset="-122"/>
                          <a:cs typeface="宋体" panose="02010600030101010101" pitchFamily="2" charset="-122"/>
                        </a:rPr>
                        <a:t>connector</a:t>
                      </a:r>
                      <a:endParaRPr sz="1000">
                        <a:latin typeface="微软雅黑" panose="020B0503020204020204" charset="-122"/>
                        <a:ea typeface="微软雅黑" panose="020B0503020204020204" charset="-122"/>
                        <a:cs typeface="宋体" panose="02010600030101010101" pitchFamily="2" charset="-122"/>
                      </a:endParaRPr>
                    </a:p>
                  </a:txBody>
                  <a:tcPr marL="0" marR="0" marT="1460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17780">
                        <a:lnSpc>
                          <a:spcPct val="100000"/>
                        </a:lnSpc>
                        <a:spcBef>
                          <a:spcPts val="115"/>
                        </a:spcBef>
                      </a:pPr>
                      <a:r>
                        <a:rPr sz="1000" spc="-5" dirty="0">
                          <a:latin typeface="微软雅黑" panose="020B0503020204020204" charset="-122"/>
                          <a:ea typeface="微软雅黑" panose="020B0503020204020204" charset="-122"/>
                          <a:cs typeface="宋体" panose="02010600030101010101" pitchFamily="2" charset="-122"/>
                          <a:sym typeface="+mn-ea"/>
                        </a:rPr>
                        <a:t>Service</a:t>
                      </a:r>
                      <a:r>
                        <a:rPr sz="1000" dirty="0">
                          <a:latin typeface="微软雅黑" panose="020B0503020204020204" charset="-122"/>
                          <a:ea typeface="微软雅黑" panose="020B0503020204020204" charset="-122"/>
                          <a:cs typeface="宋体" panose="02010600030101010101" pitchFamily="2" charset="-122"/>
                          <a:sym typeface="+mn-ea"/>
                        </a:rPr>
                        <a:t> </a:t>
                      </a:r>
                      <a:r>
                        <a:rPr sz="1000" spc="-5" dirty="0">
                          <a:latin typeface="微软雅黑" panose="020B0503020204020204" charset="-122"/>
                          <a:ea typeface="微软雅黑" panose="020B0503020204020204" charset="-122"/>
                          <a:cs typeface="宋体" panose="02010600030101010101" pitchFamily="2" charset="-122"/>
                          <a:sym typeface="+mn-ea"/>
                        </a:rPr>
                        <a:t>connector</a:t>
                      </a:r>
                      <a:endParaRPr sz="1000">
                        <a:latin typeface="微软雅黑" panose="020B0503020204020204" charset="-122"/>
                        <a:ea typeface="微软雅黑" panose="020B0503020204020204" charset="-122"/>
                        <a:cs typeface="宋体" panose="02010600030101010101" pitchFamily="2" charset="-122"/>
                      </a:endParaRPr>
                    </a:p>
                  </a:txBody>
                  <a:tcPr marL="0" marR="0" marT="14604"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r>
              <a:tr h="189230">
                <a:tc>
                  <a:txBody>
                    <a:bodyPr/>
                    <a:lstStyle/>
                    <a:p>
                      <a:pPr marL="19685">
                        <a:lnSpc>
                          <a:spcPct val="100000"/>
                        </a:lnSpc>
                        <a:spcBef>
                          <a:spcPts val="105"/>
                        </a:spcBef>
                      </a:pPr>
                      <a:r>
                        <a:rPr sz="1000" spc="-5" dirty="0">
                          <a:latin typeface="微软雅黑" panose="020B0503020204020204" charset="-122"/>
                          <a:ea typeface="微软雅黑" panose="020B0503020204020204" charset="-122"/>
                          <a:cs typeface="宋体" panose="02010600030101010101" pitchFamily="2" charset="-122"/>
                        </a:rPr>
                        <a:t>TP sensor</a:t>
                      </a:r>
                      <a:endParaRPr sz="1000" spc="-5" dirty="0">
                        <a:latin typeface="微软雅黑" panose="020B0503020204020204" charset="-122"/>
                        <a:ea typeface="微软雅黑" panose="020B0503020204020204" charset="-122"/>
                        <a:cs typeface="宋体" panose="02010600030101010101" pitchFamily="2" charset="-122"/>
                      </a:endParaRPr>
                    </a:p>
                  </a:txBody>
                  <a:tcPr marL="0" marR="0" marT="1333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17780">
                        <a:lnSpc>
                          <a:spcPct val="100000"/>
                        </a:lnSpc>
                        <a:spcBef>
                          <a:spcPts val="105"/>
                        </a:spcBef>
                      </a:pPr>
                      <a:r>
                        <a:rPr sz="1000" dirty="0">
                          <a:latin typeface="微软雅黑" panose="020B0503020204020204" charset="-122"/>
                          <a:ea typeface="微软雅黑" panose="020B0503020204020204" charset="-122"/>
                          <a:cs typeface="宋体" panose="02010600030101010101" pitchFamily="2" charset="-122"/>
                        </a:rPr>
                        <a:t>throttle position sensor</a:t>
                      </a:r>
                      <a:endParaRPr sz="1000" dirty="0">
                        <a:latin typeface="微软雅黑" panose="020B0503020204020204" charset="-122"/>
                        <a:ea typeface="微软雅黑" panose="020B0503020204020204" charset="-122"/>
                        <a:cs typeface="宋体" panose="02010600030101010101" pitchFamily="2" charset="-122"/>
                      </a:endParaRPr>
                    </a:p>
                  </a:txBody>
                  <a:tcPr marL="0" marR="0" marT="1333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r>
              <a:tr h="188975">
                <a:tc>
                  <a:txBody>
                    <a:bodyPr/>
                    <a:lstStyle/>
                    <a:p>
                      <a:pPr marL="19685">
                        <a:lnSpc>
                          <a:spcPct val="100000"/>
                        </a:lnSpc>
                        <a:spcBef>
                          <a:spcPts val="100"/>
                        </a:spcBef>
                      </a:pPr>
                      <a:r>
                        <a:rPr sz="1000" spc="-5" dirty="0">
                          <a:latin typeface="微软雅黑" panose="020B0503020204020204" charset="-122"/>
                          <a:ea typeface="微软雅黑" panose="020B0503020204020204" charset="-122"/>
                          <a:cs typeface="宋体" panose="02010600030101010101" pitchFamily="2" charset="-122"/>
                        </a:rPr>
                        <a:t>VS sensor</a:t>
                      </a:r>
                      <a:endParaRPr sz="1000" spc="-5" dirty="0">
                        <a:latin typeface="微软雅黑" panose="020B0503020204020204" charset="-122"/>
                        <a:ea typeface="微软雅黑" panose="020B0503020204020204" charset="-122"/>
                        <a:cs typeface="宋体" panose="02010600030101010101" pitchFamily="2" charset="-122"/>
                      </a:endParaRPr>
                    </a:p>
                  </a:txBody>
                  <a:tcPr marL="0" marR="0" marT="1270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c>
                  <a:txBody>
                    <a:bodyPr/>
                    <a:lstStyle/>
                    <a:p>
                      <a:pPr marL="17780">
                        <a:lnSpc>
                          <a:spcPct val="100000"/>
                        </a:lnSpc>
                        <a:spcBef>
                          <a:spcPts val="100"/>
                        </a:spcBef>
                      </a:pPr>
                      <a:r>
                        <a:rPr sz="1000" dirty="0">
                          <a:latin typeface="微软雅黑" panose="020B0503020204020204" charset="-122"/>
                          <a:ea typeface="微软雅黑" panose="020B0503020204020204" charset="-122"/>
                          <a:cs typeface="宋体" panose="02010600030101010101" pitchFamily="2" charset="-122"/>
                        </a:rPr>
                        <a:t>vehicle speed sensor</a:t>
                      </a:r>
                      <a:endParaRPr sz="1000" dirty="0">
                        <a:latin typeface="微软雅黑" panose="020B0503020204020204" charset="-122"/>
                        <a:ea typeface="微软雅黑" panose="020B0503020204020204" charset="-122"/>
                        <a:cs typeface="宋体" panose="02010600030101010101" pitchFamily="2" charset="-122"/>
                      </a:endParaRPr>
                    </a:p>
                  </a:txBody>
                  <a:tcPr marL="0" marR="0" marT="12700"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solidFill>
                      <a:srgbClr val="FFFFFF"/>
                    </a:solidFill>
                  </a:tcPr>
                </a:tc>
              </a:tr>
            </a:tbl>
          </a:graphicData>
        </a:graphic>
      </p:graphicFrame>
      <p:pic>
        <p:nvPicPr>
          <p:cNvPr id="18" name="图片 17" descr="图片4"/>
          <p:cNvPicPr>
            <a:picLocks noChangeAspect="1"/>
          </p:cNvPicPr>
          <p:nvPr/>
        </p:nvPicPr>
        <p:blipFill>
          <a:blip r:embed="rId2"/>
          <a:stretch>
            <a:fillRect/>
          </a:stretch>
        </p:blipFill>
        <p:spPr>
          <a:xfrm>
            <a:off x="4926330" y="1477645"/>
            <a:ext cx="1080000" cy="168108"/>
          </a:xfrm>
          <a:prstGeom prst="rect">
            <a:avLst/>
          </a:prstGeom>
        </p:spPr>
      </p:pic>
      <p:sp>
        <p:nvSpPr>
          <p:cNvPr id="14" name="object 5"/>
          <p:cNvSpPr/>
          <p:nvPr/>
        </p:nvSpPr>
        <p:spPr>
          <a:xfrm>
            <a:off x="6163945" y="8075930"/>
            <a:ext cx="607060" cy="1004570"/>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20" name="文本框 19"/>
          <p:cNvSpPr txBox="1"/>
          <p:nvPr/>
        </p:nvSpPr>
        <p:spPr>
          <a:xfrm>
            <a:off x="6304280" y="879284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4</a:t>
            </a:r>
            <a:endParaRPr lang="en-US" altLang="zh-CN" sz="1000">
              <a:solidFill>
                <a:schemeClr val="bg1"/>
              </a:solidFill>
              <a:latin typeface="黑体" panose="02010609060101010101" charset="-122"/>
              <a:ea typeface="黑体" panose="02010609060101010101" charset="-122"/>
            </a:endParaRPr>
          </a:p>
        </p:txBody>
      </p:sp>
      <p:sp>
        <p:nvSpPr>
          <p:cNvPr id="5" name="object 13"/>
          <p:cNvSpPr txBox="1"/>
          <p:nvPr>
            <p:custDataLst>
              <p:tags r:id="rId3"/>
            </p:custDataLst>
          </p:nvPr>
        </p:nvSpPr>
        <p:spPr>
          <a:xfrm>
            <a:off x="6062980"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3743250" name="矩形 1073743249"/>
          <p:cNvSpPr/>
          <p:nvPr/>
        </p:nvSpPr>
        <p:spPr>
          <a:xfrm>
            <a:off x="1285200" y="1636305"/>
            <a:ext cx="4826635" cy="7429500"/>
          </a:xfrm>
          <a:prstGeom prst="rect">
            <a:avLst/>
          </a:prstGeom>
          <a:solidFill>
            <a:srgbClr val="FFFFFF"/>
          </a:solidFill>
          <a:ln w="9525">
            <a:noFill/>
          </a:ln>
        </p:spPr>
        <p:txBody>
          <a:bodyPr/>
          <a:p>
            <a:endParaRPr lang="zh-CN" altLang="en-US"/>
          </a:p>
        </p:txBody>
      </p:sp>
      <p:pic>
        <p:nvPicPr>
          <p:cNvPr id="15" name="图片 14" descr="图片4"/>
          <p:cNvPicPr>
            <a:picLocks noChangeAspect="1"/>
          </p:cNvPicPr>
          <p:nvPr/>
        </p:nvPicPr>
        <p:blipFill>
          <a:blip r:embed="rId1"/>
          <a:stretch>
            <a:fillRect/>
          </a:stretch>
        </p:blipFill>
        <p:spPr>
          <a:xfrm>
            <a:off x="1424940" y="1471295"/>
            <a:ext cx="1080000" cy="168108"/>
          </a:xfrm>
          <a:prstGeom prst="rect">
            <a:avLst/>
          </a:prstGeom>
        </p:spPr>
      </p:pic>
      <p:pic>
        <p:nvPicPr>
          <p:cNvPr id="8" name="图片 7" descr="C:\Users\as\Desktop\450Rally民用版仪表\外观\450A.tif450A"/>
          <p:cNvPicPr>
            <a:picLocks noChangeAspect="1"/>
          </p:cNvPicPr>
          <p:nvPr>
            <p:custDataLst>
              <p:tags r:id="rId2"/>
            </p:custDataLst>
          </p:nvPr>
        </p:nvPicPr>
        <p:blipFill>
          <a:blip r:embed="rId3"/>
          <a:srcRect/>
          <a:stretch>
            <a:fillRect/>
          </a:stretch>
        </p:blipFill>
        <p:spPr>
          <a:xfrm>
            <a:off x="1393190" y="5755710"/>
            <a:ext cx="4608000" cy="3035078"/>
          </a:xfrm>
          <a:prstGeom prst="rect">
            <a:avLst/>
          </a:prstGeom>
          <a:ln>
            <a:solidFill>
              <a:schemeClr val="tx1"/>
            </a:solidFill>
          </a:ln>
        </p:spPr>
      </p:pic>
      <p:pic>
        <p:nvPicPr>
          <p:cNvPr id="7" name="图片 6" descr="整车左侧02"/>
          <p:cNvPicPr>
            <a:picLocks noChangeAspect="1"/>
          </p:cNvPicPr>
          <p:nvPr>
            <p:custDataLst>
              <p:tags r:id="rId4"/>
            </p:custDataLst>
          </p:nvPr>
        </p:nvPicPr>
        <p:blipFill>
          <a:blip r:embed="rId5"/>
          <a:srcRect l="1979" r="5577" b="1740"/>
          <a:stretch>
            <a:fillRect/>
          </a:stretch>
        </p:blipFill>
        <p:spPr>
          <a:xfrm>
            <a:off x="1383030" y="2392680"/>
            <a:ext cx="4608000" cy="3189330"/>
          </a:xfrm>
          <a:prstGeom prst="rect">
            <a:avLst/>
          </a:prstGeom>
          <a:ln>
            <a:solidFill>
              <a:schemeClr val="tx1"/>
            </a:solidFill>
          </a:ln>
        </p:spPr>
      </p:pic>
      <p:sp>
        <p:nvSpPr>
          <p:cNvPr id="6" name="文本框 5"/>
          <p:cNvSpPr txBox="1"/>
          <p:nvPr/>
        </p:nvSpPr>
        <p:spPr>
          <a:xfrm>
            <a:off x="1345565" y="1671390"/>
            <a:ext cx="2829560" cy="398780"/>
          </a:xfrm>
          <a:prstGeom prst="rect">
            <a:avLst/>
          </a:prstGeom>
          <a:noFill/>
        </p:spPr>
        <p:txBody>
          <a:bodyPr wrap="square" rtlCol="0">
            <a:spAutoFit/>
          </a:bodyPr>
          <a:p>
            <a:r>
              <a:rPr lang="zh-CN" altLang="en-US" sz="1000" b="1">
                <a:latin typeface="微软雅黑" panose="020B0503020204020204" charset="-122"/>
                <a:ea typeface="微软雅黑" panose="020B0503020204020204" charset="-122"/>
                <a:cs typeface="微软雅黑" panose="020B0503020204020204" charset="-122"/>
                <a:sym typeface="+mn-ea"/>
              </a:rPr>
              <a:t>Model identification</a:t>
            </a:r>
            <a:endParaRPr lang="zh-CN" altLang="en-US" sz="1000" b="1">
              <a:latin typeface="微软雅黑" panose="020B0503020204020204" charset="-122"/>
              <a:ea typeface="微软雅黑" panose="020B0503020204020204" charset="-122"/>
              <a:cs typeface="微软雅黑" panose="020B0503020204020204" charset="-122"/>
            </a:endParaRPr>
          </a:p>
          <a:p>
            <a:r>
              <a:rPr lang="en-US" altLang="zh-CN" sz="1000" b="1">
                <a:latin typeface="微软雅黑" panose="020B0503020204020204" charset="-122"/>
                <a:ea typeface="微软雅黑" panose="020B0503020204020204" charset="-122"/>
                <a:cs typeface="微软雅黑" panose="020B0503020204020204" charset="-122"/>
              </a:rPr>
              <a:t>factory edition</a:t>
            </a:r>
            <a:r>
              <a:rPr lang="zh-CN" altLang="en-US" sz="1000" b="1">
                <a:latin typeface="微软雅黑" panose="020B0503020204020204" charset="-122"/>
                <a:ea typeface="微软雅黑" panose="020B0503020204020204" charset="-122"/>
                <a:cs typeface="微软雅黑" panose="020B0503020204020204" charset="-122"/>
              </a:rPr>
              <a:t>-⑴ </a:t>
            </a:r>
            <a:r>
              <a:rPr lang="en-US" altLang="zh-CN" sz="1000" b="1">
                <a:latin typeface="微软雅黑" panose="020B0503020204020204" charset="-122"/>
                <a:ea typeface="微软雅黑" panose="020B0503020204020204" charset="-122"/>
                <a:cs typeface="微软雅黑" panose="020B0503020204020204" charset="-122"/>
              </a:rPr>
              <a:t>regular edition</a:t>
            </a:r>
            <a:r>
              <a:rPr lang="zh-CN" altLang="en-US" sz="1000" b="1">
                <a:latin typeface="微软雅黑" panose="020B0503020204020204" charset="-122"/>
                <a:ea typeface="微软雅黑" panose="020B0503020204020204" charset="-122"/>
                <a:cs typeface="微软雅黑" panose="020B0503020204020204" charset="-122"/>
              </a:rPr>
              <a:t>-⑵</a:t>
            </a:r>
            <a:endParaRPr lang="zh-CN" altLang="en-US" sz="1000"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3583305" y="2788355"/>
            <a:ext cx="1043305" cy="337185"/>
          </a:xfrm>
          <a:prstGeom prst="rect">
            <a:avLst/>
          </a:prstGeom>
          <a:noFill/>
        </p:spPr>
        <p:txBody>
          <a:bodyPr wrap="square" rtlCol="0">
            <a:spAutoFit/>
          </a:bodyPr>
          <a:p>
            <a:r>
              <a:rPr lang="zh-CN" altLang="en-US" sz="1600" b="1">
                <a:latin typeface="微软雅黑" panose="020B0503020204020204" charset="-122"/>
                <a:ea typeface="微软雅黑" panose="020B0503020204020204" charset="-122"/>
              </a:rPr>
              <a:t>⑴</a:t>
            </a:r>
            <a:endParaRPr lang="zh-CN" altLang="en-US" sz="1600" b="1">
              <a:latin typeface="微软雅黑" panose="020B0503020204020204" charset="-122"/>
              <a:ea typeface="微软雅黑" panose="020B0503020204020204" charset="-122"/>
            </a:endParaRPr>
          </a:p>
        </p:txBody>
      </p:sp>
      <p:sp>
        <p:nvSpPr>
          <p:cNvPr id="11" name="文本框 10"/>
          <p:cNvSpPr txBox="1"/>
          <p:nvPr/>
        </p:nvSpPr>
        <p:spPr>
          <a:xfrm>
            <a:off x="3583305" y="6115120"/>
            <a:ext cx="901700" cy="337185"/>
          </a:xfrm>
          <a:prstGeom prst="rect">
            <a:avLst/>
          </a:prstGeom>
          <a:noFill/>
        </p:spPr>
        <p:txBody>
          <a:bodyPr wrap="square" rtlCol="0">
            <a:spAutoFit/>
          </a:bodyPr>
          <a:p>
            <a:r>
              <a:rPr lang="zh-CN" altLang="en-US" sz="1600" b="1">
                <a:latin typeface="微软雅黑" panose="020B0503020204020204" charset="-122"/>
                <a:ea typeface="微软雅黑" panose="020B0503020204020204" charset="-122"/>
              </a:rPr>
              <a:t>⑵</a:t>
            </a:r>
            <a:endParaRPr lang="zh-CN" altLang="en-US" sz="1600" b="1">
              <a:latin typeface="微软雅黑" panose="020B0503020204020204" charset="-122"/>
              <a:ea typeface="微软雅黑" panose="020B0503020204020204" charset="-122"/>
            </a:endParaRPr>
          </a:p>
        </p:txBody>
      </p:sp>
      <p:sp>
        <p:nvSpPr>
          <p:cNvPr id="2" name="object 5"/>
          <p:cNvSpPr/>
          <p:nvPr/>
        </p:nvSpPr>
        <p:spPr>
          <a:xfrm>
            <a:off x="713740" y="8061325"/>
            <a:ext cx="583565" cy="1004570"/>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4" name="文本框 3"/>
          <p:cNvSpPr txBox="1"/>
          <p:nvPr/>
        </p:nvSpPr>
        <p:spPr>
          <a:xfrm>
            <a:off x="722630" y="8778240"/>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5</a:t>
            </a:r>
            <a:endParaRPr lang="en-US" altLang="zh-CN" sz="1000">
              <a:solidFill>
                <a:schemeClr val="bg1"/>
              </a:solidFill>
              <a:latin typeface="黑体" panose="02010609060101010101" charset="-122"/>
              <a:ea typeface="黑体" panose="02010609060101010101" charset="-122"/>
            </a:endParaRPr>
          </a:p>
        </p:txBody>
      </p:sp>
      <p:sp>
        <p:nvSpPr>
          <p:cNvPr id="5" name="object 13"/>
          <p:cNvSpPr txBox="1"/>
          <p:nvPr>
            <p:custDataLst>
              <p:tags r:id="rId6"/>
            </p:custDataLst>
          </p:nvPr>
        </p:nvSpPr>
        <p:spPr>
          <a:xfrm>
            <a:off x="649605"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object 4"/>
          <p:cNvSpPr/>
          <p:nvPr/>
        </p:nvSpPr>
        <p:spPr>
          <a:xfrm>
            <a:off x="1338120" y="1627200"/>
            <a:ext cx="4826635" cy="7419340"/>
          </a:xfrm>
          <a:custGeom>
            <a:avLst/>
            <a:gdLst/>
            <a:ahLst/>
            <a:cxnLst/>
            <a:rect l="l" t="t" r="r" b="b"/>
            <a:pathLst>
              <a:path w="4826635" h="7419340">
                <a:moveTo>
                  <a:pt x="0" y="0"/>
                </a:moveTo>
                <a:lnTo>
                  <a:pt x="4826508" y="0"/>
                </a:lnTo>
                <a:lnTo>
                  <a:pt x="4826508" y="7418832"/>
                </a:lnTo>
                <a:lnTo>
                  <a:pt x="0" y="7418832"/>
                </a:lnTo>
                <a:lnTo>
                  <a:pt x="0" y="0"/>
                </a:lnTo>
                <a:close/>
              </a:path>
            </a:pathLst>
          </a:custGeom>
          <a:solidFill>
            <a:srgbClr val="FFFFFF"/>
          </a:solidFill>
        </p:spPr>
        <p:txBody>
          <a:bodyPr wrap="square" lIns="0" tIns="0" rIns="0" bIns="0" rtlCol="0"/>
          <a:p/>
        </p:txBody>
      </p:sp>
      <p:sp>
        <p:nvSpPr>
          <p:cNvPr id="18" name="object 16"/>
          <p:cNvSpPr txBox="1"/>
          <p:nvPr/>
        </p:nvSpPr>
        <p:spPr>
          <a:xfrm>
            <a:off x="1507490" y="1689100"/>
            <a:ext cx="4535170" cy="196850"/>
          </a:xfrm>
          <a:prstGeom prst="rect">
            <a:avLst/>
          </a:prstGeom>
        </p:spPr>
        <p:txBody>
          <a:bodyPr vert="horz" wrap="square" lIns="0" tIns="12700" rIns="0" bIns="0" rtlCol="0">
            <a:spAutoFit/>
          </a:bodyPr>
          <a:p>
            <a:pPr marL="12700" algn="ctr">
              <a:lnSpc>
                <a:spcPct val="100000"/>
              </a:lnSpc>
              <a:spcBef>
                <a:spcPts val="100"/>
              </a:spcBef>
            </a:pPr>
            <a:r>
              <a:rPr lang="zh-CN" altLang="en-US" sz="1200" b="1">
                <a:latin typeface="微软雅黑" panose="020B0503020204020204" charset="-122"/>
                <a:ea typeface="微软雅黑" panose="020B0503020204020204" charset="-122"/>
                <a:cs typeface="微软雅黑" panose="020B0503020204020204" charset="-122"/>
                <a:sym typeface="+mn-ea"/>
              </a:rPr>
              <a:t>Basic information</a:t>
            </a:r>
            <a:endParaRPr lang="zh-CN" altLang="en-US" sz="12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pic>
        <p:nvPicPr>
          <p:cNvPr id="2" name="图片 1" descr="图片4"/>
          <p:cNvPicPr>
            <a:picLocks noChangeAspect="1"/>
          </p:cNvPicPr>
          <p:nvPr/>
        </p:nvPicPr>
        <p:blipFill>
          <a:blip r:embed="rId1"/>
          <a:stretch>
            <a:fillRect/>
          </a:stretch>
        </p:blipFill>
        <p:spPr>
          <a:xfrm>
            <a:off x="4918075" y="1447800"/>
            <a:ext cx="1080000" cy="168108"/>
          </a:xfrm>
          <a:prstGeom prst="rect">
            <a:avLst/>
          </a:prstGeom>
        </p:spPr>
      </p:pic>
      <p:graphicFrame>
        <p:nvGraphicFramePr>
          <p:cNvPr id="3" name="表格 2"/>
          <p:cNvGraphicFramePr/>
          <p:nvPr>
            <p:custDataLst>
              <p:tags r:id="rId2"/>
            </p:custDataLst>
          </p:nvPr>
        </p:nvGraphicFramePr>
        <p:xfrm>
          <a:off x="1401445" y="1924050"/>
          <a:ext cx="4810125" cy="6606540"/>
        </p:xfrm>
        <a:graphic>
          <a:graphicData uri="http://schemas.openxmlformats.org/drawingml/2006/table">
            <a:tbl>
              <a:tblPr firstRow="1" bandRow="1">
                <a:tableStyleId>{5940675A-B579-460E-94D1-54222C63F5DA}</a:tableStyleId>
              </a:tblPr>
              <a:tblGrid>
                <a:gridCol w="551815"/>
                <a:gridCol w="696595"/>
                <a:gridCol w="1877060"/>
                <a:gridCol w="1684655"/>
              </a:tblGrid>
              <a:tr h="187325">
                <a:tc gridSpan="3">
                  <a:txBody>
                    <a:bodyPr/>
                    <a:p>
                      <a:pPr indent="0" algn="ctr">
                        <a:buNone/>
                      </a:pPr>
                      <a:r>
                        <a:rPr lang="en-US" sz="1000" b="1">
                          <a:latin typeface="微软雅黑" panose="020B0503020204020204" charset="-122"/>
                          <a:ea typeface="微软雅黑" panose="020B0503020204020204" charset="-122"/>
                          <a:cs typeface="宋体" panose="02010600030101010101" pitchFamily="2" charset="-122"/>
                        </a:rPr>
                        <a:t>items</a:t>
                      </a:r>
                      <a:endParaRPr lang="en-US"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000" b="1">
                          <a:latin typeface="微软雅黑" panose="020B0503020204020204" charset="-122"/>
                          <a:ea typeface="微软雅黑" panose="020B0503020204020204" charset="-122"/>
                          <a:cs typeface="宋体" panose="02010600030101010101" pitchFamily="2" charset="-122"/>
                        </a:rPr>
                        <a:t>specification</a:t>
                      </a:r>
                      <a:endParaRPr lang="en-US" sz="1000" b="1">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9385">
                <a:tc rowSpan="11">
                  <a:txBody>
                    <a:bodyPr/>
                    <a:p>
                      <a:pPr indent="0" algn="l">
                        <a:buNone/>
                      </a:pPr>
                      <a:r>
                        <a:rPr lang="en-US" sz="1000" b="0">
                          <a:latin typeface="微软雅黑" panose="020B0503020204020204" charset="-122"/>
                          <a:ea typeface="微软雅黑" panose="020B0503020204020204" charset="-122"/>
                          <a:cs typeface="宋体" panose="02010600030101010101" pitchFamily="2" charset="-122"/>
                        </a:rPr>
                        <a:t>Size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Total lenght</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2190 mm </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Total Width</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830 mm </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Total height</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1487 mm </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Axle distance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1475 mm </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Load free seat height</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960 mm </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No load pedal height</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360 mm </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No load ground clearance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300 mm </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Dry weight</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chemeClr val="tx1"/>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155 kg</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a:solidFill>
                        <a:schemeClr val="tx1"/>
                      </a:solidFill>
                      <a:prstDash val="soli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Permissible maximum front axle load</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150 kg</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a:solidFill>
                        <a:schemeClr val="tx1"/>
                      </a:solidFill>
                      <a:prstDash val="soli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Permissible maximum load on rear axle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210 kg</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a:solidFill>
                        <a:schemeClr val="tx1"/>
                      </a:solidFill>
                      <a:prstDash val="solid"/>
                    </a:lnR>
                    <a:lnB w="12700" cap="flat" cmpd="sng">
                      <a:solidFill>
                        <a:srgbClr val="080000"/>
                      </a:solidFill>
                      <a:prstDash val="solid"/>
                      <a:headEnd type="none" w="med" len="med"/>
                      <a:tailEnd type="none" w="med" len="med"/>
                    </a:lnB>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Permissible maximum weight</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a:solidFill>
                        <a:schemeClr val="tx1"/>
                      </a:solidFill>
                      <a:prstDash val="soli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150 kg</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rowSpan="14">
                  <a:txBody>
                    <a:bodyPr/>
                    <a:p>
                      <a:pPr indent="0" algn="l">
                        <a:buNone/>
                      </a:pPr>
                      <a:r>
                        <a:rPr lang="en-US" sz="1000" b="0">
                          <a:latin typeface="微软雅黑" panose="020B0503020204020204" charset="-122"/>
                          <a:ea typeface="微软雅黑" panose="020B0503020204020204" charset="-122"/>
                          <a:cs typeface="宋体" panose="02010600030101010101" pitchFamily="2" charset="-122"/>
                        </a:rPr>
                        <a:t>Frame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Frame type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chemeClr val="tx1"/>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zh-CN" altLang="en-US" sz="1000" b="0">
                          <a:solidFill>
                            <a:schemeClr val="tx1"/>
                          </a:solidFill>
                          <a:latin typeface="微软雅黑" panose="020B0503020204020204" charset="-122"/>
                          <a:ea typeface="微软雅黑" panose="020B0503020204020204" charset="-122"/>
                          <a:cs typeface="宋体" panose="02010600030101010101" pitchFamily="2" charset="-122"/>
                        </a:rPr>
                        <a:t>Cradle type frame</a:t>
                      </a:r>
                      <a:endParaRPr lang="zh-CN"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Front Suspension</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sz="1000" b="0">
                          <a:solidFill>
                            <a:schemeClr val="tx1"/>
                          </a:solidFill>
                          <a:latin typeface="微软雅黑" panose="020B0503020204020204" charset="-122"/>
                          <a:ea typeface="微软雅黑" panose="020B0503020204020204" charset="-122"/>
                          <a:cs typeface="宋体" panose="02010600030101010101" pitchFamily="2" charset="-122"/>
                        </a:rPr>
                        <a:t>Inverted telescopic fork</a:t>
                      </a:r>
                      <a:endParaRPr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Front </a:t>
                      </a:r>
                      <a:r>
                        <a:rPr sz="1000">
                          <a:latin typeface="微软雅黑" panose="020B0503020204020204" charset="-122"/>
                          <a:ea typeface="微软雅黑" panose="020B0503020204020204" charset="-122"/>
                          <a:cs typeface="宋体" panose="02010600030101010101" pitchFamily="2" charset="-122"/>
                          <a:sym typeface="+mn-ea"/>
                        </a:rPr>
                        <a:t>shock absorber</a:t>
                      </a:r>
                      <a:r>
                        <a:rPr lang="en-US" sz="1000" b="0">
                          <a:latin typeface="微软雅黑" panose="020B0503020204020204" charset="-122"/>
                          <a:ea typeface="微软雅黑" panose="020B0503020204020204" charset="-122"/>
                          <a:cs typeface="宋体" panose="02010600030101010101" pitchFamily="2" charset="-122"/>
                        </a:rPr>
                        <a:t> stroke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305 mm</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Rear Suspension</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zh-CN" altLang="en-US" sz="1000" b="0">
                          <a:solidFill>
                            <a:schemeClr val="tx1"/>
                          </a:solidFill>
                          <a:latin typeface="微软雅黑" panose="020B0503020204020204" charset="-122"/>
                          <a:ea typeface="微软雅黑" panose="020B0503020204020204" charset="-122"/>
                          <a:cs typeface="宋体" panose="02010600030101010101" pitchFamily="2" charset="-122"/>
                        </a:rPr>
                        <a:t>External spring hydraulic</a:t>
                      </a:r>
                      <a:endParaRPr lang="zh-CN"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sz="1000" b="0">
                          <a:latin typeface="微软雅黑" panose="020B0503020204020204" charset="-122"/>
                          <a:ea typeface="微软雅黑" panose="020B0503020204020204" charset="-122"/>
                          <a:cs typeface="宋体" panose="02010600030101010101" pitchFamily="2" charset="-122"/>
                        </a:rPr>
                        <a:t>Rear shock absorber stroke</a:t>
                      </a:r>
                      <a:endParaRPr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117 mm</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Front tire size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altLang="zh-CN" sz="1000" dirty="0">
                          <a:latin typeface="微软雅黑" panose="020B0503020204020204" charset="-122"/>
                          <a:ea typeface="微软雅黑" panose="020B0503020204020204" charset="-122"/>
                          <a:sym typeface="+mn-ea"/>
                        </a:rPr>
                        <a:t>90/90-21M/C</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Rear tyre size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altLang="zh-CN" sz="1000" dirty="0">
                          <a:latin typeface="微软雅黑" panose="020B0503020204020204" charset="-122"/>
                          <a:ea typeface="微软雅黑" panose="020B0503020204020204" charset="-122"/>
                          <a:sym typeface="+mn-ea"/>
                        </a:rPr>
                        <a:t>140/80-18M/C</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Front tyre brand</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zh-CN" altLang="en-US" sz="1000" b="0">
                          <a:solidFill>
                            <a:schemeClr val="tx1"/>
                          </a:solidFill>
                          <a:latin typeface="微软雅黑" panose="020B0503020204020204" charset="-122"/>
                          <a:ea typeface="微软雅黑" panose="020B0503020204020204" charset="-122"/>
                          <a:cs typeface="宋体" panose="02010600030101010101" pitchFamily="2" charset="-122"/>
                        </a:rPr>
                        <a:t>Zhengxin</a:t>
                      </a:r>
                      <a:endParaRPr lang="zh-CN"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a:latin typeface="微软雅黑" panose="020B0503020204020204" charset="-122"/>
                          <a:ea typeface="微软雅黑" panose="020B0503020204020204" charset="-122"/>
                          <a:cs typeface="宋体" panose="02010600030101010101" pitchFamily="2" charset="-122"/>
                          <a:sym typeface="+mn-ea"/>
                        </a:rPr>
                        <a:t>Rear</a:t>
                      </a:r>
                      <a:r>
                        <a:rPr lang="en-US" sz="1000" b="0">
                          <a:latin typeface="微软雅黑" panose="020B0503020204020204" charset="-122"/>
                          <a:ea typeface="微软雅黑" panose="020B0503020204020204" charset="-122"/>
                          <a:cs typeface="宋体" panose="02010600030101010101" pitchFamily="2" charset="-122"/>
                        </a:rPr>
                        <a:t> tyre brand</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zh-CN" altLang="en-US" sz="1000" b="0">
                          <a:solidFill>
                            <a:schemeClr val="tx1"/>
                          </a:solidFill>
                          <a:latin typeface="微软雅黑" panose="020B0503020204020204" charset="-122"/>
                          <a:ea typeface="微软雅黑" panose="020B0503020204020204" charset="-122"/>
                          <a:cs typeface="宋体" panose="02010600030101010101" pitchFamily="2" charset="-122"/>
                        </a:rPr>
                        <a:t>Zhengxin</a:t>
                      </a:r>
                      <a:endParaRPr lang="zh-CN"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Front Brake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sz="800" b="0">
                          <a:solidFill>
                            <a:schemeClr val="tx1"/>
                          </a:solidFill>
                          <a:latin typeface="微软雅黑" panose="020B0503020204020204" charset="-122"/>
                          <a:ea typeface="微软雅黑" panose="020B0503020204020204" charset="-122"/>
                          <a:cs typeface="宋体" panose="02010600030101010101" pitchFamily="2" charset="-122"/>
                        </a:rPr>
                        <a:t>Hydraulic single disc</a:t>
                      </a:r>
                      <a:r>
                        <a:rPr lang="en-US" sz="800" b="0">
                          <a:solidFill>
                            <a:schemeClr val="tx1"/>
                          </a:solidFill>
                          <a:latin typeface="微软雅黑" panose="020B0503020204020204" charset="-122"/>
                          <a:ea typeface="微软雅黑" panose="020B0503020204020204" charset="-122"/>
                          <a:cs typeface="宋体" panose="02010600030101010101" pitchFamily="2" charset="-122"/>
                        </a:rPr>
                        <a:t> </a:t>
                      </a:r>
                      <a:r>
                        <a:rPr lang="en-US" sz="1000" b="0">
                          <a:solidFill>
                            <a:schemeClr val="tx1"/>
                          </a:solidFill>
                          <a:latin typeface="微软雅黑" panose="020B0503020204020204" charset="-122"/>
                          <a:ea typeface="微软雅黑" panose="020B0503020204020204" charset="-122"/>
                          <a:cs typeface="宋体" panose="02010600030101010101" pitchFamily="2" charset="-122"/>
                        </a:rPr>
                        <a:t>298mm</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a:latin typeface="微软雅黑" panose="020B0503020204020204" charset="-122"/>
                          <a:ea typeface="微软雅黑" panose="020B0503020204020204" charset="-122"/>
                          <a:cs typeface="宋体" panose="02010600030101010101" pitchFamily="2" charset="-122"/>
                          <a:sym typeface="+mn-ea"/>
                        </a:rPr>
                        <a:t>Rear</a:t>
                      </a:r>
                      <a:r>
                        <a:rPr lang="en-US" sz="1000" b="0">
                          <a:latin typeface="微软雅黑" panose="020B0503020204020204" charset="-122"/>
                          <a:ea typeface="微软雅黑" panose="020B0503020204020204" charset="-122"/>
                          <a:cs typeface="宋体" panose="02010600030101010101" pitchFamily="2" charset="-122"/>
                        </a:rPr>
                        <a:t> Brake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sz="800">
                          <a:latin typeface="微软雅黑" panose="020B0503020204020204" charset="-122"/>
                          <a:ea typeface="微软雅黑" panose="020B0503020204020204" charset="-122"/>
                          <a:cs typeface="宋体" panose="02010600030101010101" pitchFamily="2" charset="-122"/>
                          <a:sym typeface="+mn-ea"/>
                        </a:rPr>
                        <a:t>Hydraulic single disc</a:t>
                      </a:r>
                      <a:r>
                        <a:rPr lang="en-US" sz="800">
                          <a:latin typeface="微软雅黑" panose="020B0503020204020204" charset="-122"/>
                          <a:ea typeface="微软雅黑" panose="020B0503020204020204" charset="-122"/>
                          <a:cs typeface="宋体" panose="02010600030101010101" pitchFamily="2" charset="-122"/>
                          <a:sym typeface="+mn-ea"/>
                        </a:rPr>
                        <a:t> </a:t>
                      </a:r>
                      <a:r>
                        <a:rPr lang="en-US" sz="800" b="0">
                          <a:solidFill>
                            <a:schemeClr val="tx1"/>
                          </a:solidFill>
                          <a:latin typeface="微软雅黑" panose="020B0503020204020204" charset="-122"/>
                          <a:ea typeface="微软雅黑" panose="020B0503020204020204" charset="-122"/>
                          <a:cs typeface="宋体" panose="02010600030101010101" pitchFamily="2" charset="-122"/>
                        </a:rPr>
                        <a:t> </a:t>
                      </a:r>
                      <a:r>
                        <a:rPr lang="en-US" sz="1000" b="0">
                          <a:solidFill>
                            <a:schemeClr val="tx1"/>
                          </a:solidFill>
                          <a:latin typeface="微软雅黑" panose="020B0503020204020204" charset="-122"/>
                          <a:ea typeface="微软雅黑" panose="020B0503020204020204" charset="-122"/>
                          <a:cs typeface="宋体" panose="02010600030101010101" pitchFamily="2" charset="-122"/>
                        </a:rPr>
                        <a:t>240mm</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Caster angle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28°</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Towing distance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122 mm</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chemeClr val="tx1"/>
                      </a:solidFill>
                      <a:prstDash val="solid"/>
                      <a:headEnd type="none" w="med" len="med"/>
                      <a:tailEnd type="none" w="med" len="med"/>
                    </a:lnB>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Fuel tank capacity</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31L</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2085">
                <a:tc rowSpan="16">
                  <a:txBody>
                    <a:bodyPr/>
                    <a:p>
                      <a:pPr indent="0" algn="l">
                        <a:buNone/>
                      </a:pPr>
                      <a:r>
                        <a:rPr lang="en-US" sz="1000" b="0">
                          <a:latin typeface="微软雅黑" panose="020B0503020204020204" charset="-122"/>
                          <a:ea typeface="微软雅黑" panose="020B0503020204020204" charset="-122"/>
                          <a:cs typeface="宋体" panose="02010600030101010101" pitchFamily="2" charset="-122"/>
                        </a:rPr>
                        <a:t>Engine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a:solidFill>
                        <a:schemeClr val="tx1"/>
                      </a:solidFill>
                      <a:prstDash val="solid"/>
                    </a:lnB>
                    <a:lnTlToBr>
                      <a:noFill/>
                    </a:lnTlToBr>
                    <a:lnBlToTr>
                      <a:noFill/>
                    </a:lnBlToTr>
                    <a:noFill/>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Cylinder alignment</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900" b="0">
                          <a:solidFill>
                            <a:schemeClr val="tx1"/>
                          </a:solidFill>
                          <a:latin typeface="微软雅黑" panose="020B0503020204020204" charset="-122"/>
                          <a:ea typeface="微软雅黑" panose="020B0503020204020204" charset="-122"/>
                          <a:cs typeface="微软雅黑" panose="020B0503020204020204" charset="-122"/>
                        </a:rPr>
                        <a:t>1 cylinder inline, </a:t>
                      </a:r>
                      <a:r>
                        <a:rPr lang="en-US" sz="900" b="0">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18° vertical tilt</a:t>
                      </a:r>
                      <a:endParaRPr lang="en-US" sz="900" b="0">
                        <a:solidFill>
                          <a:schemeClr val="tx1"/>
                        </a:solidFill>
                        <a:highlight>
                          <a:srgbClr val="FFFF00"/>
                        </a:highlight>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Cylinder diameter and stroke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94.5x64mm</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Displacement</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499cm</a:t>
                      </a:r>
                      <a:r>
                        <a:rPr lang="en-US" sz="1000" b="1" baseline="30000">
                          <a:solidFill>
                            <a:schemeClr val="tx1"/>
                          </a:solidFill>
                          <a:latin typeface="微软雅黑" panose="020B0503020204020204" charset="-122"/>
                          <a:ea typeface="微软雅黑" panose="020B0503020204020204" charset="-122"/>
                          <a:cs typeface="宋体" panose="02010600030101010101" pitchFamily="2" charset="-122"/>
                        </a:rPr>
                        <a:t>3</a:t>
                      </a:r>
                      <a:endParaRPr lang="en-US" altLang="en-US" sz="1000" b="1" baseline="3000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Compression ratio</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12.5:1</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Air distribution system</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800" b="0">
                          <a:solidFill>
                            <a:schemeClr val="tx1"/>
                          </a:solidFill>
                          <a:latin typeface="微软雅黑" panose="020B0503020204020204" charset="-122"/>
                          <a:ea typeface="微软雅黑" panose="020B0503020204020204" charset="-122"/>
                          <a:cs typeface="宋体" panose="02010600030101010101" pitchFamily="2" charset="-122"/>
                        </a:rPr>
                        <a:t>Double overhead camshaft four-valve chain drive</a:t>
                      </a:r>
                      <a:endParaRPr lang="en-US" sz="8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2">
                  <a:txBody>
                    <a:bodyPr/>
                    <a:p>
                      <a:pPr indent="0">
                        <a:buNone/>
                      </a:pPr>
                      <a:r>
                        <a:rPr lang="en-US" sz="1000" b="0">
                          <a:highlight>
                            <a:srgbClr val="FFFF00"/>
                          </a:highlight>
                          <a:latin typeface="微软雅黑" panose="020B0503020204020204" charset="-122"/>
                          <a:ea typeface="微软雅黑" panose="020B0503020204020204" charset="-122"/>
                          <a:cs typeface="宋体" panose="02010600030101010101" pitchFamily="2" charset="-122"/>
                        </a:rPr>
                        <a:t>intake valve</a:t>
                      </a:r>
                      <a:endParaRPr lang="en-US" sz="1000" b="0">
                        <a:highlight>
                          <a:srgbClr val="FFFF00"/>
                        </a:highlight>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微软雅黑" panose="020B0503020204020204" charset="-122"/>
                          <a:ea typeface="微软雅黑" panose="020B0503020204020204" charset="-122"/>
                          <a:cs typeface="微软雅黑" panose="020B0503020204020204" charset="-122"/>
                        </a:rPr>
                        <a:t>-5°BTDC</a:t>
                      </a:r>
                      <a:endParaRPr lang="en-US" altLang="en-US" sz="10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-5°BTDC</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000" b="0">
                          <a:latin typeface="微软雅黑" panose="020B0503020204020204" charset="-122"/>
                          <a:ea typeface="微软雅黑" panose="020B0503020204020204" charset="-122"/>
                          <a:cs typeface="微软雅黑" panose="020B0503020204020204" charset="-122"/>
                        </a:rPr>
                        <a:t>35°ABDC</a:t>
                      </a:r>
                      <a:endParaRPr lang="en-US" altLang="en-US" sz="10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35°ABDC</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2">
                  <a:txBody>
                    <a:bodyPr/>
                    <a:p>
                      <a:pPr indent="0">
                        <a:buNone/>
                      </a:pPr>
                      <a:r>
                        <a:rPr lang="en-US" sz="1000" b="0">
                          <a:highlight>
                            <a:srgbClr val="FFFF00"/>
                          </a:highlight>
                          <a:latin typeface="微软雅黑" panose="020B0503020204020204" charset="-122"/>
                          <a:ea typeface="微软雅黑" panose="020B0503020204020204" charset="-122"/>
                          <a:cs typeface="宋体" panose="02010600030101010101" pitchFamily="2" charset="-122"/>
                        </a:rPr>
                        <a:t>exhaust valve</a:t>
                      </a:r>
                      <a:endParaRPr lang="en-US" sz="1000" b="0">
                        <a:highlight>
                          <a:srgbClr val="FFFF00"/>
                        </a:highlight>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微软雅黑" panose="020B0503020204020204" charset="-122"/>
                          <a:ea typeface="微软雅黑" panose="020B0503020204020204" charset="-122"/>
                          <a:cs typeface="微软雅黑" panose="020B0503020204020204" charset="-122"/>
                        </a:rPr>
                        <a:t>33°BBDC</a:t>
                      </a:r>
                      <a:endParaRPr lang="en-US" altLang="en-US" sz="10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33°BBDC</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2405">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buNone/>
                      </a:pPr>
                      <a:r>
                        <a:rPr lang="en-US" sz="1000" b="0">
                          <a:latin typeface="微软雅黑" panose="020B0503020204020204" charset="-122"/>
                          <a:ea typeface="微软雅黑" panose="020B0503020204020204" charset="-122"/>
                          <a:cs typeface="微软雅黑" panose="020B0503020204020204" charset="-122"/>
                        </a:rPr>
                        <a:t>-13°ATDC</a:t>
                      </a:r>
                      <a:endParaRPr lang="en-US" altLang="en-US" sz="1000" b="0">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solidFill>
                            <a:schemeClr val="tx1"/>
                          </a:solidFill>
                          <a:latin typeface="微软雅黑" panose="020B0503020204020204" charset="-122"/>
                          <a:ea typeface="微软雅黑" panose="020B0503020204020204" charset="-122"/>
                          <a:cs typeface="微软雅黑" panose="020B0503020204020204" charset="-122"/>
                        </a:rPr>
                        <a:t>-13°ATDC</a:t>
                      </a:r>
                      <a:endParaRPr lang="en-US"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lubricating system</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800" b="0">
                          <a:solidFill>
                            <a:schemeClr val="tx1"/>
                          </a:solidFill>
                          <a:latin typeface="微软雅黑" panose="020B0503020204020204" charset="-122"/>
                          <a:ea typeface="微软雅黑" panose="020B0503020204020204" charset="-122"/>
                          <a:cs typeface="微软雅黑" panose="020B0503020204020204" charset="-122"/>
                        </a:rPr>
                        <a:t>Forced pressure lubrication + splash lubrication</a:t>
                      </a:r>
                      <a:endParaRPr lang="en-US" sz="8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Oil pump type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highlight>
                            <a:srgbClr val="FFFF00"/>
                          </a:highlight>
                          <a:latin typeface="微软雅黑" panose="020B0503020204020204" charset="-122"/>
                          <a:ea typeface="微软雅黑" panose="020B0503020204020204" charset="-122"/>
                          <a:cs typeface="宋体" panose="02010600030101010101" pitchFamily="2" charset="-122"/>
                        </a:rPr>
                        <a:t>Oscillating type</a:t>
                      </a:r>
                      <a:endParaRPr lang="en-US" sz="1000" b="0">
                        <a:solidFill>
                          <a:schemeClr val="tx1"/>
                        </a:solidFill>
                        <a:highlight>
                          <a:srgbClr val="FFFF00"/>
                        </a:highlight>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Cooling system</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water cooling</a:t>
                      </a:r>
                      <a:endParaRPr 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Air filltration</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sz="800" b="0">
                          <a:solidFill>
                            <a:schemeClr val="tx1"/>
                          </a:solidFill>
                          <a:latin typeface="微软雅黑" panose="020B0503020204020204" charset="-122"/>
                          <a:ea typeface="微软雅黑" panose="020B0503020204020204" charset="-122"/>
                          <a:cs typeface="宋体" panose="02010600030101010101" pitchFamily="2" charset="-122"/>
                        </a:rPr>
                        <a:t>Paper cartridge</a:t>
                      </a:r>
                      <a:r>
                        <a:rPr lang="zh-CN" sz="800" b="0">
                          <a:solidFill>
                            <a:schemeClr val="tx1"/>
                          </a:solidFill>
                          <a:latin typeface="微软雅黑" panose="020B0503020204020204" charset="-122"/>
                          <a:ea typeface="微软雅黑" panose="020B0503020204020204" charset="-122"/>
                          <a:cs typeface="宋体" panose="02010600030101010101" pitchFamily="2" charset="-122"/>
                        </a:rPr>
                        <a:t>，</a:t>
                      </a:r>
                      <a:r>
                        <a:rPr sz="800" b="0">
                          <a:solidFill>
                            <a:schemeClr val="tx1"/>
                          </a:solidFill>
                          <a:latin typeface="微软雅黑" panose="020B0503020204020204" charset="-122"/>
                          <a:ea typeface="微软雅黑" panose="020B0503020204020204" charset="-122"/>
                          <a:cs typeface="宋体" panose="02010600030101010101" pitchFamily="2" charset="-122"/>
                        </a:rPr>
                        <a:t>oil-based sponge</a:t>
                      </a:r>
                      <a:endParaRPr sz="8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240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Engine dry weight</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000" b="0">
                          <a:solidFill>
                            <a:schemeClr val="tx1"/>
                          </a:solidFill>
                          <a:latin typeface="微软雅黑" panose="020B0503020204020204" charset="-122"/>
                          <a:ea typeface="微软雅黑" panose="020B0503020204020204" charset="-122"/>
                          <a:cs typeface="宋体" panose="02010600030101010101" pitchFamily="2" charset="-122"/>
                        </a:rPr>
                        <a:t>37kg</a:t>
                      </a:r>
                      <a:endParaRPr lang="en-US" altLang="en-US"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8435">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Ignition sequence</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altLang="zh-CN" sz="1000" b="0">
                          <a:solidFill>
                            <a:schemeClr val="tx1"/>
                          </a:solidFill>
                          <a:latin typeface="微软雅黑" panose="020B0503020204020204" charset="-122"/>
                          <a:ea typeface="微软雅黑" panose="020B0503020204020204" charset="-122"/>
                          <a:cs typeface="宋体" panose="02010600030101010101" pitchFamily="2" charset="-122"/>
                        </a:rPr>
                        <a:t>/</a:t>
                      </a:r>
                      <a:endParaRPr lang="en-US" altLang="zh-CN" sz="1000" b="0">
                        <a:solidFill>
                          <a:schemeClr val="tx1"/>
                        </a:solidFill>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0505">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a:solidFill>
                        <a:schemeClr val="tx1"/>
                      </a:solidFill>
                      <a:prstDash val="solid"/>
                    </a:lnB>
                  </a:tcPr>
                </a:tc>
                <a:tc gridSpan="2">
                  <a:txBody>
                    <a:bodyPr/>
                    <a:p>
                      <a:pPr indent="0">
                        <a:buNone/>
                      </a:pPr>
                      <a:r>
                        <a:rPr lang="en-US" sz="1000" b="0">
                          <a:latin typeface="微软雅黑" panose="020B0503020204020204" charset="-122"/>
                          <a:ea typeface="微软雅黑" panose="020B0503020204020204" charset="-122"/>
                          <a:cs typeface="宋体" panose="02010600030101010101" pitchFamily="2" charset="-122"/>
                        </a:rPr>
                        <a:t>Number of cylinder</a:t>
                      </a:r>
                      <a:endParaRPr lang="en-US" sz="1000" b="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nchorCtr="0">
                    <a:lnL w="12700" cap="flat" cmpd="sng">
                      <a:solidFill>
                        <a:schemeClr val="tx1"/>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zh-CN" altLang="en-US" sz="1000" b="0">
                          <a:solidFill>
                            <a:schemeClr val="tx1"/>
                          </a:solidFill>
                          <a:latin typeface="微软雅黑" panose="020B0503020204020204" charset="-122"/>
                          <a:ea typeface="微软雅黑" panose="020B0503020204020204" charset="-122"/>
                          <a:cs typeface="微软雅黑" panose="020B0503020204020204" charset="-122"/>
                        </a:rPr>
                        <a:t>single cylinder</a:t>
                      </a:r>
                      <a:endParaRPr lang="zh-CN" altLang="en-US" sz="1000" b="0">
                        <a:solidFill>
                          <a:schemeClr val="tx1"/>
                        </a:solidFill>
                        <a:latin typeface="微软雅黑" panose="020B0503020204020204" charset="-122"/>
                        <a:ea typeface="微软雅黑" panose="020B0503020204020204" charset="-122"/>
                        <a:cs typeface="微软雅黑" panose="020B0503020204020204" charset="-122"/>
                      </a:endParaRPr>
                    </a:p>
                  </a:txBody>
                  <a:tcPr marL="68580" marR="68580" marT="0" marB="0" vert="horz" anchor="ctr" anchorCtr="0">
                    <a:lnL w="12700" cap="flat" cmpd="sng">
                      <a:solidFill>
                        <a:srgbClr val="00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object 5"/>
          <p:cNvSpPr/>
          <p:nvPr/>
        </p:nvSpPr>
        <p:spPr>
          <a:xfrm>
            <a:off x="6263766" y="8046720"/>
            <a:ext cx="475615" cy="1004569"/>
          </a:xfrm>
          <a:custGeom>
            <a:avLst/>
            <a:gdLst/>
            <a:ahLst/>
            <a:cxnLst/>
            <a:rect l="l" t="t" r="r" b="b"/>
            <a:pathLst>
              <a:path w="475615" h="1004570">
                <a:moveTo>
                  <a:pt x="0" y="0"/>
                </a:moveTo>
                <a:lnTo>
                  <a:pt x="475488" y="0"/>
                </a:lnTo>
                <a:lnTo>
                  <a:pt x="475488" y="1004315"/>
                </a:lnTo>
                <a:lnTo>
                  <a:pt x="0" y="1004315"/>
                </a:lnTo>
                <a:lnTo>
                  <a:pt x="0" y="0"/>
                </a:lnTo>
                <a:close/>
              </a:path>
            </a:pathLst>
          </a:custGeom>
          <a:solidFill>
            <a:srgbClr val="000000"/>
          </a:solidFill>
        </p:spPr>
        <p:txBody>
          <a:bodyPr wrap="square" lIns="0" tIns="0" rIns="0" bIns="0" rtlCol="0"/>
          <a:p/>
        </p:txBody>
      </p:sp>
      <p:sp>
        <p:nvSpPr>
          <p:cNvPr id="19" name="文本框 18"/>
          <p:cNvSpPr txBox="1"/>
          <p:nvPr/>
        </p:nvSpPr>
        <p:spPr>
          <a:xfrm>
            <a:off x="6272530" y="8763635"/>
            <a:ext cx="438785" cy="245110"/>
          </a:xfrm>
          <a:prstGeom prst="rect">
            <a:avLst/>
          </a:prstGeom>
          <a:noFill/>
        </p:spPr>
        <p:txBody>
          <a:bodyPr wrap="square" rtlCol="0">
            <a:spAutoFit/>
          </a:bodyPr>
          <a:p>
            <a:pPr algn="ctr"/>
            <a:r>
              <a:rPr lang="en-US" altLang="zh-CN" sz="1000">
                <a:solidFill>
                  <a:schemeClr val="bg1"/>
                </a:solidFill>
                <a:latin typeface="黑体" panose="02010609060101010101" charset="-122"/>
                <a:ea typeface="黑体" panose="02010609060101010101" charset="-122"/>
              </a:rPr>
              <a:t>6</a:t>
            </a:r>
            <a:endParaRPr lang="en-US" altLang="zh-CN" sz="1000">
              <a:solidFill>
                <a:schemeClr val="bg1"/>
              </a:solidFill>
              <a:latin typeface="黑体" panose="02010609060101010101" charset="-122"/>
              <a:ea typeface="黑体" panose="02010609060101010101" charset="-122"/>
            </a:endParaRPr>
          </a:p>
        </p:txBody>
      </p:sp>
      <p:sp>
        <p:nvSpPr>
          <p:cNvPr id="4" name="object 13"/>
          <p:cNvSpPr txBox="1"/>
          <p:nvPr>
            <p:custDataLst>
              <p:tags r:id="rId3"/>
            </p:custDataLst>
          </p:nvPr>
        </p:nvSpPr>
        <p:spPr>
          <a:xfrm>
            <a:off x="6110605" y="8094345"/>
            <a:ext cx="766445" cy="569595"/>
          </a:xfrm>
          <a:prstGeom prst="rect">
            <a:avLst/>
          </a:prstGeom>
        </p:spPr>
        <p:txBody>
          <a:bodyPr vert="horz" wrap="square" lIns="0" tIns="13335" rIns="0" bIns="0" rtlCol="0">
            <a:noAutofit/>
          </a:bodyPr>
          <a:p>
            <a:pPr marL="168910" marR="161290" algn="just">
              <a:lnSpc>
                <a:spcPct val="125000"/>
              </a:lnSpc>
              <a:spcBef>
                <a:spcPts val="105"/>
              </a:spcBef>
            </a:pPr>
            <a:r>
              <a:rPr lang="en-US" sz="900" dirty="0">
                <a:solidFill>
                  <a:srgbClr val="FFFFFF"/>
                </a:solidFill>
                <a:latin typeface="黑体" panose="02010609060101010101" charset="-122"/>
                <a:cs typeface="黑体" panose="02010609060101010101" charset="-122"/>
              </a:rPr>
              <a:t>English</a:t>
            </a:r>
            <a:endParaRPr lang="en-US" sz="900" dirty="0">
              <a:solidFill>
                <a:srgbClr val="FFFFFF"/>
              </a:solidFill>
              <a:latin typeface="黑体" panose="02010609060101010101" charset="-122"/>
              <a:cs typeface="黑体" panose="02010609060101010101" charset="-122"/>
            </a:endParaRPr>
          </a:p>
          <a:p>
            <a:pPr marL="168910" marR="161290" algn="just">
              <a:lnSpc>
                <a:spcPct val="125000"/>
              </a:lnSpc>
              <a:spcBef>
                <a:spcPts val="105"/>
              </a:spcBef>
            </a:pPr>
            <a:r>
              <a:rPr sz="900" dirty="0">
                <a:solidFill>
                  <a:srgbClr val="FFFFFF"/>
                </a:solidFill>
                <a:latin typeface="黑体" panose="02010609060101010101" charset="-122"/>
                <a:cs typeface="黑体" panose="02010609060101010101" charset="-122"/>
              </a:rPr>
              <a:t>version</a:t>
            </a:r>
            <a:endParaRPr sz="900" dirty="0">
              <a:solidFill>
                <a:srgbClr val="FFFFFF"/>
              </a:solidFill>
              <a:latin typeface="黑体" panose="02010609060101010101" charset="-122"/>
              <a:cs typeface="黑体" panose="02010609060101010101" charset="-122"/>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PLACING_PICTURE_USER_VIEWPORT" val="{&quot;height&quot;:5952.755905511811,&quot;width&quot;:8565.784251968504}"/>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UNIT_TABLE_BEAUTIFY" val="smartTable{3833434b-9024-4d9a-a265-fe0a4d1e9ce8}"/>
  <p:tag name="TABLE_ENDDRAG_ORIGIN_RECT" val="351*622"/>
  <p:tag name="TABLE_ENDDRAG_RECT" val="111*110*351*622"/>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UNIT_TABLE_BEAUTIFY" val="smartTable{1738eeb8-4b9f-447a-bbef-f44a6403f765}"/>
</p:tagLst>
</file>

<file path=ppt/tags/tag15.xml><?xml version="1.0" encoding="utf-8"?>
<p:tagLst xmlns:p="http://schemas.openxmlformats.org/presentationml/2006/main">
  <p:tag name="KSO_WM_UNIT_TABLE_BEAUTIFY" val="smartTable{d10ffa93-375e-4a8e-8c9b-2fe896795efb}"/>
</p:tagLst>
</file>

<file path=ppt/tags/tag16.xml><?xml version="1.0" encoding="utf-8"?>
<p:tagLst xmlns:p="http://schemas.openxmlformats.org/presentationml/2006/main">
  <p:tag name="KSO_WM_UNIT_TABLE_BEAUTIFY" val="smartTable{43563084-e452-4ab9-936a-10e0efedd7b4}"/>
</p:tagLst>
</file>

<file path=ppt/tags/tag17.xml><?xml version="1.0" encoding="utf-8"?>
<p:tagLst xmlns:p="http://schemas.openxmlformats.org/presentationml/2006/main">
  <p:tag name="KSO_WM_UNIT_TABLE_BEAUTIFY" val="smartTable{8823b95b-8187-4c91-a9b8-83e9a67944c5}"/>
  <p:tag name="TABLE_ENDDRAG_ORIGIN_RECT" val="430*26"/>
  <p:tag name="TABLE_ENDDRAG_RECT" val="27*623*430*26"/>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UNIT_TABLE_BEAUTIFY" val="smartTable{d2df1f41-03f0-4522-8b12-f29a9cc0e538}"/>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TABLE_BEAUTIFY" val="smartTable{fedcaf37-2818-45af-be1d-d2543c5db150}"/>
</p:tagLst>
</file>

<file path=ppt/tags/tag21.xml><?xml version="1.0" encoding="utf-8"?>
<p:tagLst xmlns:p="http://schemas.openxmlformats.org/presentationml/2006/main">
  <p:tag name="KSO_WM_UNIT_TABLE_BEAUTIFY" val="smartTable{5bf2cb27-5e4a-40ca-8d20-8d656ccb235a}"/>
  <p:tag name="TABLE_ENDDRAG_ORIGIN_RECT" val="488*86"/>
  <p:tag name="TABLE_ENDDRAG_RECT" val="19*119*488*86"/>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UNIT_TABLE_BEAUTIFY" val="smartTable{605b9686-aa6c-4d44-a869-81edbf5c913e}"/>
  <p:tag name="TABLE_ENDDRAG_ORIGIN_RECT" val="356*97"/>
  <p:tag name="TABLE_ENDDRAG_RECT" val="131*197*356*97"/>
</p:tagLst>
</file>

<file path=ppt/tags/tag24.xml><?xml version="1.0" encoding="utf-8"?>
<p:tagLst xmlns:p="http://schemas.openxmlformats.org/presentationml/2006/main">
  <p:tag name="KSO_WM_UNIT_TABLE_BEAUTIFY" val="smartTable{297af93d-cf9a-49e1-9419-2872ca98ff14}"/>
  <p:tag name="TABLE_ENDDRAG_ORIGIN_RECT" val="356*69"/>
  <p:tag name="TABLE_ENDDRAG_RECT" val="119*322*356*69"/>
</p:tagLst>
</file>

<file path=ppt/tags/tag25.xml><?xml version="1.0" encoding="utf-8"?>
<p:tagLst xmlns:p="http://schemas.openxmlformats.org/presentationml/2006/main">
  <p:tag name="KSO_WM_UNIT_TABLE_BEAUTIFY" val="smartTable{55dddb9f-cb11-4d57-8afd-87d83ec0a79b}"/>
  <p:tag name="TABLE_ENDDRAG_ORIGIN_RECT" val="356*155"/>
  <p:tag name="TABLE_ENDDRAG_RECT" val="134*324*356*155"/>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UNIT_TABLE_BEAUTIFY" val="smartTable{33956ec2-68b5-45f7-8964-87e9d64ccf6e}"/>
  <p:tag name="TABLE_ENDDRAG_ORIGIN_RECT" val="355*132"/>
  <p:tag name="TABLE_ENDDRAG_RECT" val="78*576*355*132"/>
</p:tagLst>
</file>

<file path=ppt/tags/tag28.xml><?xml version="1.0" encoding="utf-8"?>
<p:tagLst xmlns:p="http://schemas.openxmlformats.org/presentationml/2006/main">
  <p:tag name="KSO_WM_UNIT_TABLE_BEAUTIFY" val="smartTable{c5590b75-6c91-43b7-bffe-1df7ff133425}"/>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TABLE_BEAUTIFY" val="smartTable{6c7f75a3-2b9c-4c71-b681-787011f48ef6}"/>
  <p:tag name="TABLE_ENDDRAG_ORIGIN_RECT" val="356*158"/>
  <p:tag name="TABLE_ENDDRAG_RECT" val="112*148*356*158"/>
</p:tagLst>
</file>

<file path=ppt/tags/tag31.xml><?xml version="1.0" encoding="utf-8"?>
<p:tagLst xmlns:p="http://schemas.openxmlformats.org/presentationml/2006/main">
  <p:tag name="KSO_WM_UNIT_TABLE_BEAUTIFY" val="smartTable{86bcf124-9859-4f21-930f-66cc605b6fcd}"/>
</p:tagLst>
</file>

<file path=ppt/tags/tag32.xml><?xml version="1.0" encoding="utf-8"?>
<p:tagLst xmlns:p="http://schemas.openxmlformats.org/presentationml/2006/main">
  <p:tag name="KSO_WM_UNIT_TABLE_BEAUTIFY" val="smartTable{e2a96dbb-04fb-4ddb-9444-ad7720c44b9c}"/>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UNIT_TABLE_BEAUTIFY" val="smartTable{d7640d5a-53c5-48c1-bb83-8aede497342b}"/>
  <p:tag name="TABLE_ENDDRAG_ORIGIN_RECT" val="352*275"/>
  <p:tag name="TABLE_ENDDRAG_RECT" val="27*8*352*275"/>
</p:tagLst>
</file>

<file path=ppt/tags/tag35.xml><?xml version="1.0" encoding="utf-8"?>
<p:tagLst xmlns:p="http://schemas.openxmlformats.org/presentationml/2006/main">
  <p:tag name="KSO_WM_UNIT_TABLE_BEAUTIFY" val="smartTable{4f6e660c-4250-4477-b29b-7ab282353a4a}"/>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UNIT_TABLE_BEAUTIFY" val="smartTable{7a431296-9cbb-4e22-ae11-8e3c3b41acc8}"/>
</p:tagLst>
</file>

<file path=ppt/tags/tag38.xml><?xml version="1.0" encoding="utf-8"?>
<p:tagLst xmlns:p="http://schemas.openxmlformats.org/presentationml/2006/main">
  <p:tag name="KSO_WM_UNIT_TABLE_BEAUTIFY" val="smartTable{c95f990b-6c78-4c66-892b-08128e0bdfd1}"/>
</p:tagLst>
</file>

<file path=ppt/tags/tag39.xml><?xml version="1.0" encoding="utf-8"?>
<p:tagLst xmlns:p="http://schemas.openxmlformats.org/presentationml/2006/main">
  <p:tag name="KSO_WM_UNIT_TABLE_BEAUTIFY" val="smartTable{1aa2bd22-2dbd-4773-9d80-f2ea0ff52e37}"/>
</p:tagLst>
</file>

<file path=ppt/tags/tag4.xml><?xml version="1.0" encoding="utf-8"?>
<p:tagLst xmlns:p="http://schemas.openxmlformats.org/presentationml/2006/main">
  <p:tag name="KSO_WM_UNIT_TABLE_BEAUTIFY" val="smartTable{7360e8af-c877-451d-ac7b-7d64f592b8b1}"/>
</p:tagLst>
</file>

<file path=ppt/tags/tag40.xml><?xml version="1.0" encoding="utf-8"?>
<p:tagLst xmlns:p="http://schemas.openxmlformats.org/presentationml/2006/main">
  <p:tag name="KSO_WM_UNIT_TABLE_BEAUTIFY" val="smartTable{5edde55d-843b-42ea-9e0f-aaf59a4948e5}"/>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UNIT_TABLE_BEAUTIFY" val="smartTable{a6ef0b26-8299-4522-987d-4db339672b8b}"/>
</p:tagLst>
</file>

<file path=ppt/tags/tag43.xml><?xml version="1.0" encoding="utf-8"?>
<p:tagLst xmlns:p="http://schemas.openxmlformats.org/presentationml/2006/main">
  <p:tag name="KSO_WM_UNIT_TABLE_BEAUTIFY" val="smartTable{a2a1b2de-d8d1-4287-9e2c-c549ffd5f780}"/>
</p:tagLst>
</file>

<file path=ppt/tags/tag44.xml><?xml version="1.0" encoding="utf-8"?>
<p:tagLst xmlns:p="http://schemas.openxmlformats.org/presentationml/2006/main">
  <p:tag name="KSO_WM_UNIT_TABLE_BEAUTIFY" val="smartTable{123ffba9-9b75-4011-88c6-11382de564d4}"/>
</p:tagLst>
</file>

<file path=ppt/tags/tag45.xml><?xml version="1.0" encoding="utf-8"?>
<p:tagLst xmlns:p="http://schemas.openxmlformats.org/presentationml/2006/main">
  <p:tag name="KSO_WM_UNIT_TABLE_BEAUTIFY" val="smartTable{a0411d34-26b0-482e-8fd5-7fbde0afb8e9}"/>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UNIT_TABLE_BEAUTIFY" val="smartTable{52e6bcb1-c79b-4fa1-b4f7-4b5749275046}"/>
  <p:tag name="TABLE_ENDDRAG_ORIGIN_RECT" val="355*517"/>
  <p:tag name="TABLE_ENDDRAG_RECT" val="114*162*355*517"/>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UNIT_TABLE_BEAUTIFY" val="smartTable{52e6bcb1-c79b-4fa1-b4f7-4b5749275046}"/>
  <p:tag name="TABLE_ENDDRAG_ORIGIN_RECT" val="355*517"/>
  <p:tag name="TABLE_ENDDRAG_RECT" val="114*162*355*517"/>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UNIT_TABLE_BEAUTIFY" val="smartTable{52e6bcb1-c79b-4fa1-b4f7-4b5749275046}"/>
  <p:tag name="TABLE_ENDDRAG_ORIGIN_RECT" val="355*517"/>
  <p:tag name="TABLE_ENDDRAG_RECT" val="114*162*355*517"/>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UNIT_TABLE_BEAUTIFY" val="smartTable{52e6bcb1-c79b-4fa1-b4f7-4b5749275046}"/>
  <p:tag name="TABLE_ENDDRAG_ORIGIN_RECT" val="355*517"/>
  <p:tag name="TABLE_ENDDRAG_RECT" val="114*162*355*517"/>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UNIT_TABLE_BEAUTIFY" val="smartTable{52e6bcb1-c79b-4fa1-b4f7-4b5749275046}"/>
  <p:tag name="TABLE_ENDDRAG_ORIGIN_RECT" val="355*517"/>
  <p:tag name="TABLE_ENDDRAG_RECT" val="114*162*355*517"/>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UNIT_TABLE_BEAUTIFY" val="smartTable{52e6bcb1-c79b-4fa1-b4f7-4b5749275046}"/>
  <p:tag name="TABLE_ENDDRAG_ORIGIN_RECT" val="355*517"/>
  <p:tag name="TABLE_ENDDRAG_RECT" val="114*162*355*517"/>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UNIT_TABLE_BEAUTIFY" val="smartTable{52e6bcb1-c79b-4fa1-b4f7-4b5749275046}"/>
  <p:tag name="TABLE_ENDDRAG_ORIGIN_RECT" val="355*517"/>
  <p:tag name="TABLE_ENDDRAG_RECT" val="114*162*355*517"/>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UNIT_TABLE_BEAUTIFY" val="smartTable{52e6bcb1-c79b-4fa1-b4f7-4b5749275046}"/>
  <p:tag name="TABLE_ENDDRAG_ORIGIN_RECT" val="355*517"/>
  <p:tag name="TABLE_ENDDRAG_RECT" val="114*162*355*517"/>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UNIT_TABLE_BEAUTIFY" val="smartTable{52e6bcb1-c79b-4fa1-b4f7-4b5749275046}"/>
  <p:tag name="TABLE_ENDDRAG_ORIGIN_RECT" val="355*517"/>
  <p:tag name="TABLE_ENDDRAG_RECT" val="114*162*355*517"/>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TABLE_BEAUTIFY" val="smartTable{52e6bcb1-c79b-4fa1-b4f7-4b5749275046}"/>
  <p:tag name="TABLE_ENDDRAG_ORIGIN_RECT" val="355*517"/>
  <p:tag name="TABLE_ENDDRAG_RECT" val="114*162*355*517"/>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TABLE_BEAUTIFY" val="smartTable{52e6bcb1-c79b-4fa1-b4f7-4b5749275046}"/>
  <p:tag name="TABLE_ENDDRAG_ORIGIN_RECT" val="355*517"/>
  <p:tag name="TABLE_ENDDRAG_RECT" val="114*162*355*517"/>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UNIT_TABLE_BEAUTIFY" val="smartTable{1c0f09d7-e9c5-42d6-a70a-4e17874ef552}"/>
</p:tagLst>
</file>

<file path=ppt/tags/tag7.xml><?xml version="1.0" encoding="utf-8"?>
<p:tagLst xmlns:p="http://schemas.openxmlformats.org/presentationml/2006/main">
  <p:tag name="KSO_WM_UNIT_TABLE_BEAUTIFY" val="smartTable{be2fe02e-9d2a-4c83-866e-b3fbfe17465f}"/>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UNIT_TABLE_BEAUTIFY" val="smartTable{7b470d21-7321-4e10-b2e7-08c8f3114824}"/>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COMMONDATA" val="eyJoZGlkIjoiYzgxOTNhZmRhY2U1ZDUxZjE3YTI1NzJmMjllNGE0NDgifQ=="/>
  <p:tag name="KSO_WPP_MARK_KEY" val="de9bf932-d008-44a5-8438-b8f545348b2b"/>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UNIT_PLACING_PICTURE_USER_VIEWPORT" val="{&quot;height&quot;:5669.291338582677,&quot;width&quot;:8607.38897637795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50566</Words>
  <Application>WPS 演示</Application>
  <PresentationFormat>On-screen Show (4:3)</PresentationFormat>
  <Paragraphs>4833</Paragraphs>
  <Slides>30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30</vt:i4>
      </vt:variant>
    </vt:vector>
  </HeadingPairs>
  <TitlesOfParts>
    <vt:vector size="40" baseType="lpstr">
      <vt:lpstr>Arial</vt:lpstr>
      <vt:lpstr>宋体</vt:lpstr>
      <vt:lpstr>Wingdings</vt:lpstr>
      <vt:lpstr>微软雅黑</vt:lpstr>
      <vt:lpstr>黑体</vt:lpstr>
      <vt:lpstr>Times New Roman</vt:lpstr>
      <vt:lpstr>Calibri</vt:lpstr>
      <vt:lpstr>Arial Unicode MS</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Minna</cp:lastModifiedBy>
  <cp:revision>1028</cp:revision>
  <dcterms:created xsi:type="dcterms:W3CDTF">2022-06-22T01:54:00Z</dcterms:created>
  <dcterms:modified xsi:type="dcterms:W3CDTF">2023-02-24T02:07:13Z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CEA833A7FD7C43EB805E8D8CF8A1AE77</vt:lpwstr>
  </property>
  <property fmtid="{D5CDD505-2E9C-101B-9397-08002B2CF9AE}" pid="3" name="KSOProductBuildVer">
    <vt:lpwstr>2052-11.1.0.13703</vt:lpwstr>
  </property>
</Properties>
</file>