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338" r:id="rId3"/>
    <p:sldId id="3345" r:id="rId4"/>
    <p:sldId id="3339" r:id="rId5"/>
    <p:sldId id="3340" r:id="rId6"/>
    <p:sldId id="3341" r:id="rId7"/>
    <p:sldId id="3342" r:id="rId8"/>
  </p:sldIdLst>
  <p:sldSz cx="7556500" cy="10693400"/>
  <p:notesSz cx="7556500" cy="10693400"/>
  <p:custDataLst>
    <p:tags r:id="rId1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08" userDrawn="1">
          <p15:clr>
            <a:srgbClr val="A4A3A4"/>
          </p15:clr>
        </p15:guide>
        <p15:guide id="2" pos="23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6108"/>
        <p:guide pos="2316"/>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169</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sp>
        <p:nvSpPr>
          <p:cNvPr id="34" name="文本框 33"/>
          <p:cNvSpPr txBox="1"/>
          <p:nvPr/>
        </p:nvSpPr>
        <p:spPr>
          <a:xfrm>
            <a:off x="1282700" y="1759903"/>
            <a:ext cx="4826635" cy="2611120"/>
          </a:xfrm>
          <a:prstGeom prst="rect">
            <a:avLst/>
          </a:prstGeom>
          <a:noFill/>
          <a:ln w="9525">
            <a:noFill/>
          </a:ln>
        </p:spPr>
        <p:txBody>
          <a:bodyPr wrap="square" lIns="71755" tIns="36195" rIns="71755" bIns="36195" anchor="ctr" anchorCtr="0">
            <a:spAutoFit/>
          </a:bodyPr>
          <a:p>
            <a:pPr indent="0" fontAlgn="auto">
              <a:lnSpc>
                <a:spcPct val="150000"/>
              </a:lnSpc>
            </a:pPr>
            <a:r>
              <a:rPr lang="en-US"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Cylinder block and piston</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zh-CN" altLang="en-US" sz="1000">
                <a:latin typeface="微软雅黑" panose="020B0503020204020204" charset="-122"/>
                <a:ea typeface="微软雅黑" panose="020B0503020204020204" charset="-122"/>
                <a:cs typeface="微软雅黑" panose="020B0503020204020204" charset="-122"/>
              </a:rPr>
              <a:t>               </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1 Maintenance instructions .................................................................................. 170                    </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2 Assembly drawings .............................................................................................. 171</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3 Disassembly of the cylinder .............................................................................. 172</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4 Inspection of the cylinder .................................................................................. 172</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5 Disassembly of piston ......................................................................................... 17</a:t>
            </a:r>
            <a:r>
              <a:rPr lang="en-US" sz="1000">
                <a:latin typeface="微软雅黑" panose="020B0503020204020204" charset="-122"/>
                <a:ea typeface="微软雅黑" panose="020B0503020204020204" charset="-122"/>
                <a:cs typeface="微软雅黑" panose="020B0503020204020204" charset="-122"/>
              </a:rPr>
              <a:t>3</a:t>
            </a:r>
            <a:r>
              <a:rPr sz="1000">
                <a:latin typeface="微软雅黑" panose="020B0503020204020204" charset="-122"/>
                <a:ea typeface="微软雅黑" panose="020B0503020204020204" charset="-122"/>
                <a:cs typeface="微软雅黑" panose="020B0503020204020204" charset="-122"/>
              </a:rPr>
              <a:t>                     </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6 Inspection of pistons and piston rings ......................................................... 17</a:t>
            </a:r>
            <a:r>
              <a:rPr lang="en-US" sz="1000">
                <a:latin typeface="微软雅黑" panose="020B0503020204020204" charset="-122"/>
                <a:ea typeface="微软雅黑" panose="020B0503020204020204" charset="-122"/>
                <a:cs typeface="微软雅黑" panose="020B0503020204020204" charset="-122"/>
              </a:rPr>
              <a:t>3</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7 Installation of piston rings ............................................................</a:t>
            </a:r>
            <a:r>
              <a:rPr lang="en-US" sz="1000">
                <a:latin typeface="微软雅黑" panose="020B0503020204020204" charset="-122"/>
                <a:ea typeface="微软雅黑" panose="020B0503020204020204" charset="-122"/>
                <a:cs typeface="微软雅黑" panose="020B0503020204020204" charset="-122"/>
              </a:rPr>
              <a:t>.</a:t>
            </a:r>
            <a:r>
              <a:rPr sz="1000">
                <a:latin typeface="微软雅黑" panose="020B0503020204020204" charset="-122"/>
                <a:ea typeface="微软雅黑" panose="020B0503020204020204" charset="-122"/>
                <a:cs typeface="微软雅黑" panose="020B0503020204020204" charset="-122"/>
              </a:rPr>
              <a:t>................... 174</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8 Installation of piston ........................................................................................... 174</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rPr>
              <a:t>9 Cylinder installation ............................................................................................. 174   </a:t>
            </a:r>
            <a:r>
              <a:rPr lang="zh-CN" altLang="en-US" sz="1000">
                <a:latin typeface="微软雅黑" panose="020B0503020204020204" charset="-122"/>
                <a:ea typeface="微软雅黑" panose="020B0503020204020204" charset="-122"/>
                <a:cs typeface="微软雅黑" panose="020B0503020204020204" charset="-122"/>
              </a:rPr>
              <a:t> </a:t>
            </a:r>
            <a:endParaRPr lang="en-US" altLang="zh-CN" sz="1000">
              <a:latin typeface="微软雅黑" panose="020B0503020204020204" charset="-122"/>
              <a:ea typeface="微软雅黑" panose="020B0503020204020204" charset="-122"/>
              <a:cs typeface="微软雅黑" panose="020B0503020204020204" charset="-122"/>
            </a:endParaRPr>
          </a:p>
        </p:txBody>
      </p:sp>
      <p:sp>
        <p:nvSpPr>
          <p:cNvPr id="11" name="object 13"/>
          <p:cNvSpPr txBox="1"/>
          <p:nvPr>
            <p:custDataLst>
              <p:tags r:id="rId2"/>
            </p:custDataLst>
          </p:nvPr>
        </p:nvSpPr>
        <p:spPr>
          <a:xfrm>
            <a:off x="572770" y="819404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68846"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77610"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170</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03775" y="1448435"/>
            <a:ext cx="1134110" cy="176530"/>
          </a:xfrm>
          <a:prstGeom prst="rect">
            <a:avLst/>
          </a:prstGeom>
        </p:spPr>
      </p:pic>
      <p:sp>
        <p:nvSpPr>
          <p:cNvPr id="5" name="文本框 4"/>
          <p:cNvSpPr txBox="1"/>
          <p:nvPr/>
        </p:nvSpPr>
        <p:spPr>
          <a:xfrm>
            <a:off x="1282065" y="1888490"/>
            <a:ext cx="4826000" cy="1168400"/>
          </a:xfrm>
          <a:prstGeom prst="rect">
            <a:avLst/>
          </a:prstGeom>
          <a:noFill/>
        </p:spPr>
        <p:txBody>
          <a:bodyPr wrap="square" rtlCol="0">
            <a:spAutoFit/>
          </a:bodyPr>
          <a:p>
            <a:pPr algn="ctr"/>
            <a:r>
              <a:rPr sz="1000">
                <a:latin typeface="微软雅黑" panose="020B0503020204020204" charset="-122"/>
                <a:ea typeface="微软雅黑" panose="020B0503020204020204" charset="-122"/>
                <a:cs typeface="微软雅黑" panose="020B0503020204020204" charset="-122"/>
                <a:sym typeface="+mn-ea"/>
              </a:rPr>
              <a:t>Maintenance instructions</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Caution.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cylinder head lubricating oil goes to the cylinder head through the small oil hole next to the left body AB pin of the engine, make sure the small oil hole next to the left body AB pin is clear before installing the cylinder. Do not put the cylinder solid locating pin into the oil passage hole.</a:t>
            </a:r>
            <a:endParaRPr lang="zh-CN" altLang="en-US" sz="1000">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p:nvPr>
            <p:custDataLst>
              <p:tags r:id="rId2"/>
            </p:custDataLst>
          </p:nvPr>
        </p:nvGraphicFramePr>
        <p:xfrm>
          <a:off x="1403350" y="3390900"/>
          <a:ext cx="4536440" cy="3984625"/>
        </p:xfrm>
        <a:graphic>
          <a:graphicData uri="http://schemas.openxmlformats.org/drawingml/2006/table">
            <a:tbl>
              <a:tblPr firstRow="1" bandRow="1">
                <a:tableStyleId>{5940675A-B579-460E-94D1-54222C63F5DA}</a:tableStyleId>
              </a:tblPr>
              <a:tblGrid>
                <a:gridCol w="629285"/>
                <a:gridCol w="1191260"/>
                <a:gridCol w="923925"/>
                <a:gridCol w="993140"/>
                <a:gridCol w="798830"/>
              </a:tblGrid>
              <a:tr h="264795">
                <a:tc gridSpan="3">
                  <a:txBody>
                    <a:bodyPr/>
                    <a:p>
                      <a:pPr indent="0" algn="ctr">
                        <a:buNone/>
                      </a:pPr>
                      <a:r>
                        <a:rPr lang="en-US" sz="800" b="1">
                          <a:latin typeface="微软雅黑" panose="020B0503020204020204" charset="-122"/>
                          <a:ea typeface="微软雅黑" panose="020B0503020204020204" charset="-122"/>
                          <a:cs typeface="微软雅黑" panose="020B0503020204020204" charset="-122"/>
                        </a:rPr>
                        <a:t>item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standard values mm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Maintenance limit </a:t>
                      </a:r>
                      <a:r>
                        <a:rPr lang="en-US" sz="800" b="1">
                          <a:latin typeface="微软雅黑" panose="020B0503020204020204" charset="-122"/>
                          <a:ea typeface="微软雅黑" panose="020B0503020204020204" charset="-122"/>
                          <a:cs typeface="微软雅黑" panose="020B0503020204020204" charset="-122"/>
                          <a:sym typeface="+mn-ea"/>
                        </a:rPr>
                        <a:t> values</a:t>
                      </a:r>
                      <a:endParaRPr lang="en-US" sz="800" b="1">
                        <a:latin typeface="微软雅黑" panose="020B0503020204020204" charset="-122"/>
                        <a:ea typeface="微软雅黑" panose="020B0503020204020204" charset="-122"/>
                        <a:cs typeface="微软雅黑" panose="020B0503020204020204" charset="-122"/>
                      </a:endParaRPr>
                    </a:p>
                    <a:p>
                      <a:pPr indent="0" algn="ctr">
                        <a:buNone/>
                      </a:pPr>
                      <a:r>
                        <a:rPr lang="en-US" sz="800" b="1">
                          <a:latin typeface="微软雅黑" panose="020B0503020204020204" charset="-122"/>
                          <a:ea typeface="微软雅黑" panose="020B0503020204020204" charset="-122"/>
                          <a:cs typeface="微软雅黑" panose="020B0503020204020204" charset="-122"/>
                        </a:rPr>
                        <a:t>mm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9395">
                <a:tc rowSpan="3">
                  <a:txBody>
                    <a:bodyPr/>
                    <a:p>
                      <a:pPr indent="0" algn="l">
                        <a:buNone/>
                      </a:pPr>
                      <a:r>
                        <a:rPr lang="en-US" sz="800" b="0">
                          <a:latin typeface="微软雅黑" panose="020B0503020204020204" charset="-122"/>
                          <a:ea typeface="微软雅黑" panose="020B0503020204020204" charset="-122"/>
                          <a:cs typeface="微软雅黑" panose="020B0503020204020204" charset="-122"/>
                        </a:rPr>
                        <a:t>  cylinder</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Cylinder bore diameter</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φ94.5～φ94.52</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φ94.528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deroundness</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0.01</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Flatness of cylinder surface</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0.03</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9">
                  <a:txBody>
                    <a:bodyPr/>
                    <a:p>
                      <a:pPr indent="0" algn="l">
                        <a:buNone/>
                      </a:pPr>
                      <a:r>
                        <a:rPr lang="en-US" sz="800">
                          <a:latin typeface="微软雅黑" panose="020B0503020204020204" charset="-122"/>
                          <a:ea typeface="微软雅黑" panose="020B0503020204020204" charset="-122"/>
                          <a:cs typeface="微软雅黑" panose="020B0503020204020204" charset="-122"/>
                          <a:sym typeface="+mn-ea"/>
                        </a:rPr>
                        <a:t>Piston</a:t>
                      </a:r>
                      <a:endParaRPr lang="en-US" sz="800" b="0">
                        <a:latin typeface="微软雅黑" panose="020B0503020204020204" charset="-122"/>
                        <a:ea typeface="微软雅黑" panose="020B0503020204020204" charset="-122"/>
                        <a:cs typeface="微软雅黑" panose="020B0503020204020204" charset="-122"/>
                      </a:endParaRPr>
                    </a:p>
                    <a:p>
                      <a:pPr indent="0" algn="l">
                        <a:buNone/>
                      </a:pPr>
                      <a:r>
                        <a:rPr lang="en-US" sz="800" b="0">
                          <a:latin typeface="微软雅黑" panose="020B0503020204020204" charset="-122"/>
                          <a:ea typeface="微软雅黑" panose="020B0503020204020204" charset="-122"/>
                          <a:cs typeface="微软雅黑" panose="020B0503020204020204" charset="-122"/>
                        </a:rPr>
                        <a:t>Piston ring piston pin</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Piston outside diameter</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φ94.453～φ94.467</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φ94.43</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Piston pin bore bore diameter</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φ20.004～φ20.01</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φ20.015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7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Clearance between piston pin and piston pin hole</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0.004～0 .018</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0.025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Piston ring closing clearance</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Top ring/second ring</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0.2～0.35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93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Oil ring</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0.2～0.7</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1.4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7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Piston ring groove clearance</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Top ring</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0.03～0.07</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7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Second ring</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0.02～0.06</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Clearance between cylinder and piston</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0.033～0.067</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0.07</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93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Outside diameter of piston pin</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φ19.992～φ20</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φ19.99</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rowSpan="2">
                  <a:txBody>
                    <a:bodyPr/>
                    <a:p>
                      <a:pPr indent="0" algn="ctr">
                        <a:buNone/>
                      </a:pPr>
                      <a:r>
                        <a:rPr lang="en-US" sz="800" b="0">
                          <a:latin typeface="微软雅黑" panose="020B0503020204020204" charset="-122"/>
                          <a:ea typeface="微软雅黑" panose="020B0503020204020204" charset="-122"/>
                          <a:cs typeface="微软雅黑" panose="020B0503020204020204" charset="-122"/>
                        </a:rPr>
                        <a:t>Small end of connecting rod</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Inside diameter</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φ20.015～φ20.025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φ20.04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74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Clearance between small end of connecting rod and piston pin</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0.015～0.033</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0.05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1460500" y="3236595"/>
            <a:ext cx="3459480" cy="153670"/>
          </a:xfrm>
          <a:prstGeom prst="rect">
            <a:avLst/>
          </a:prstGeom>
          <a:noFill/>
        </p:spPr>
        <p:txBody>
          <a:bodyPr wrap="square" lIns="36195" tIns="0" rIns="36195" bIns="0" rtlCol="0" anchor="ctr" anchorCtr="0">
            <a:spAutoFit/>
          </a:bodyPr>
          <a:p>
            <a:r>
              <a:rPr lang="zh-CN" altLang="en-US" sz="1000"/>
              <a:t>Cylinder, piston, piston ring, piston pin, specification parameters</a:t>
            </a:r>
            <a:endParaRPr lang="zh-CN" altLang="en-US" sz="1000"/>
          </a:p>
        </p:txBody>
      </p:sp>
      <p:sp>
        <p:nvSpPr>
          <p:cNvPr id="3" name="object 13"/>
          <p:cNvSpPr txBox="1"/>
          <p:nvPr>
            <p:custDataLst>
              <p:tags r:id="rId3"/>
            </p:custDataLst>
          </p:nvPr>
        </p:nvSpPr>
        <p:spPr>
          <a:xfrm>
            <a:off x="6144260" y="80581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171</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sp>
        <p:nvSpPr>
          <p:cNvPr id="3" name="文本框 2"/>
          <p:cNvSpPr txBox="1"/>
          <p:nvPr/>
        </p:nvSpPr>
        <p:spPr>
          <a:xfrm>
            <a:off x="1282065" y="1701165"/>
            <a:ext cx="1733550" cy="275590"/>
          </a:xfrm>
          <a:prstGeom prst="rect">
            <a:avLst/>
          </a:prstGeom>
          <a:noFill/>
        </p:spPr>
        <p:txBody>
          <a:bodyPr wrap="square" rtlCol="0">
            <a:spAutoFit/>
          </a:bodyPr>
          <a:p>
            <a:pPr algn="ctr"/>
            <a:r>
              <a:rPr sz="1200" b="1">
                <a:latin typeface="微软雅黑" panose="020B0503020204020204" charset="-122"/>
                <a:ea typeface="微软雅黑" panose="020B0503020204020204" charset="-122"/>
                <a:cs typeface="微软雅黑" panose="020B0503020204020204" charset="-122"/>
                <a:sym typeface="+mn-ea"/>
              </a:rPr>
              <a:t>Assembly drawings</a:t>
            </a:r>
            <a:endParaRPr lang="zh-CN" altLang="en-US" sz="1200" b="1">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1488123" y="2294255"/>
            <a:ext cx="1764000" cy="1818342"/>
          </a:xfrm>
          <a:prstGeom prst="rect">
            <a:avLst/>
          </a:prstGeom>
          <a:noFill/>
          <a:ln w="9525">
            <a:solidFill>
              <a:schemeClr val="tx1"/>
            </a:solidFill>
          </a:ln>
        </p:spPr>
      </p:pic>
      <p:pic>
        <p:nvPicPr>
          <p:cNvPr id="5" name="图片 1"/>
          <p:cNvPicPr>
            <a:picLocks noChangeAspect="1"/>
          </p:cNvPicPr>
          <p:nvPr/>
        </p:nvPicPr>
        <p:blipFill>
          <a:blip r:embed="rId3"/>
          <a:stretch>
            <a:fillRect/>
          </a:stretch>
        </p:blipFill>
        <p:spPr>
          <a:xfrm>
            <a:off x="1564640" y="4430713"/>
            <a:ext cx="3240000" cy="3301199"/>
          </a:xfrm>
          <a:prstGeom prst="rect">
            <a:avLst/>
          </a:prstGeom>
          <a:noFill/>
          <a:ln w="9525">
            <a:noFill/>
          </a:ln>
        </p:spPr>
      </p:pic>
      <p:sp>
        <p:nvSpPr>
          <p:cNvPr id="7" name="文本框 6"/>
          <p:cNvSpPr txBox="1"/>
          <p:nvPr/>
        </p:nvSpPr>
        <p:spPr>
          <a:xfrm>
            <a:off x="3328035" y="2071053"/>
            <a:ext cx="2780665" cy="2153920"/>
          </a:xfrm>
          <a:prstGeom prst="rect">
            <a:avLst/>
          </a:prstGeom>
          <a:noFill/>
        </p:spPr>
        <p:txBody>
          <a:bodyPr wrap="square" lIns="36195" tIns="0" rIns="36195" bIns="0" rtlCol="0" anchor="ctr" anchorCtr="0">
            <a:spAutoFit/>
          </a:bodyPr>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1、NC450S piston ring assembly.</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2、NC450S piston.</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3、NC450S piston pin.</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4、NC450S piston pin retaining ring.</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5、NC450S timing chain assembly (5×134_tooth chain).</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6、NC450S chain tensioning plate combination (2#).</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7、NC450S chain guide plate combination.</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8、Cylinder pin φ6×12.</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9、NC450S cylinder block parts (cylinder standard 449_passivated by shot blasting).</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sym typeface="+mn-ea"/>
              </a:rPr>
              <a:t>10, NC450 cylinder block gasket (foam metal rubber composite plate).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1" name="object 13"/>
          <p:cNvSpPr txBox="1"/>
          <p:nvPr>
            <p:custDataLst>
              <p:tags r:id="rId4"/>
            </p:custDataLst>
          </p:nvPr>
        </p:nvSpPr>
        <p:spPr>
          <a:xfrm>
            <a:off x="572770" y="819404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932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808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172</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15205" y="1448435"/>
            <a:ext cx="1134110" cy="176530"/>
          </a:xfrm>
          <a:prstGeom prst="rect">
            <a:avLst/>
          </a:prstGeom>
        </p:spPr>
      </p:pic>
      <p:pic>
        <p:nvPicPr>
          <p:cNvPr id="2" name="图片 1"/>
          <p:cNvPicPr>
            <a:picLocks noChangeAspect="1"/>
          </p:cNvPicPr>
          <p:nvPr/>
        </p:nvPicPr>
        <p:blipFill>
          <a:blip r:embed="rId2"/>
          <a:stretch>
            <a:fillRect/>
          </a:stretch>
        </p:blipFill>
        <p:spPr>
          <a:xfrm>
            <a:off x="3850323" y="1759585"/>
            <a:ext cx="2160000" cy="1768611"/>
          </a:xfrm>
          <a:prstGeom prst="rect">
            <a:avLst/>
          </a:prstGeom>
          <a:noFill/>
          <a:ln w="9525">
            <a:solidFill>
              <a:schemeClr val="tx1"/>
            </a:solidFill>
          </a:ln>
        </p:spPr>
      </p:pic>
      <p:pic>
        <p:nvPicPr>
          <p:cNvPr id="3" name="图片 -2147482592" descr="002"/>
          <p:cNvPicPr>
            <a:picLocks noChangeAspect="1"/>
          </p:cNvPicPr>
          <p:nvPr/>
        </p:nvPicPr>
        <p:blipFill>
          <a:blip r:embed="rId3"/>
          <a:stretch>
            <a:fillRect/>
          </a:stretch>
        </p:blipFill>
        <p:spPr>
          <a:xfrm>
            <a:off x="3850323" y="4373880"/>
            <a:ext cx="2160000" cy="1488742"/>
          </a:xfrm>
          <a:prstGeom prst="rect">
            <a:avLst/>
          </a:prstGeom>
          <a:noFill/>
          <a:ln w="9525">
            <a:solidFill>
              <a:schemeClr val="tx1"/>
            </a:solidFill>
          </a:ln>
        </p:spPr>
      </p:pic>
      <p:pic>
        <p:nvPicPr>
          <p:cNvPr id="5" name="图片 -2147482591" descr="001"/>
          <p:cNvPicPr>
            <a:picLocks noChangeAspect="1"/>
          </p:cNvPicPr>
          <p:nvPr/>
        </p:nvPicPr>
        <p:blipFill>
          <a:blip r:embed="rId4"/>
          <a:stretch>
            <a:fillRect/>
          </a:stretch>
        </p:blipFill>
        <p:spPr>
          <a:xfrm>
            <a:off x="3850640" y="6338888"/>
            <a:ext cx="2040890" cy="2125345"/>
          </a:xfrm>
          <a:prstGeom prst="rect">
            <a:avLst/>
          </a:prstGeom>
          <a:noFill/>
          <a:ln w="9525">
            <a:solidFill>
              <a:schemeClr val="tx1"/>
            </a:solidFill>
          </a:ln>
        </p:spPr>
      </p:pic>
      <p:sp>
        <p:nvSpPr>
          <p:cNvPr id="44" name="文本框 43"/>
          <p:cNvSpPr txBox="1"/>
          <p:nvPr/>
        </p:nvSpPr>
        <p:spPr>
          <a:xfrm>
            <a:off x="1336040" y="6567488"/>
            <a:ext cx="2383155" cy="1692275"/>
          </a:xfrm>
          <a:prstGeom prst="rect">
            <a:avLst/>
          </a:prstGeom>
          <a:noFill/>
        </p:spPr>
        <p:txBody>
          <a:bodyPr wrap="square" lIns="36195" tIns="0" rIns="36195"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I</a:t>
            </a:r>
            <a:r>
              <a:rPr sz="1000" b="1">
                <a:latin typeface="微软雅黑" panose="020B0503020204020204" charset="-122"/>
                <a:ea typeface="微软雅黑" panose="020B0503020204020204" charset="-122"/>
                <a:cs typeface="微软雅黑" panose="020B0503020204020204" charset="-122"/>
                <a:sym typeface="+mn-ea"/>
              </a:rPr>
              <a:t>nspection of the cylinder</a:t>
            </a:r>
            <a:endParaRPr sz="1000" b="1">
              <a:latin typeface="微软雅黑" panose="020B0503020204020204" charset="-122"/>
              <a:ea typeface="微软雅黑" panose="020B0503020204020204" charset="-122"/>
              <a:cs typeface="微软雅黑" panose="020B0503020204020204" charset="-122"/>
              <a:sym typeface="+mn-ea"/>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1、Check whether the cylinder block is worn or destroyed.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2、Measure the cylinder bore, should measure three positions, namely the top, middle and bottom of the piston stroke, the measurement should be made in two directions at right angles to each other.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Repair limit value: φ94.528mm</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287145" y="1617028"/>
            <a:ext cx="2383155" cy="800100"/>
          </a:xfrm>
          <a:prstGeom prst="rect">
            <a:avLst/>
          </a:prstGeom>
          <a:noFill/>
        </p:spPr>
        <p:txBody>
          <a:bodyPr wrap="square" lIns="36195" tIns="0" rIns="36195" bIns="0" rtlCol="0" anchor="ctr" anchorCtr="0">
            <a:spAutoFit/>
          </a:bodyPr>
          <a:p>
            <a:r>
              <a:rPr sz="1200" b="1">
                <a:latin typeface="微软雅黑" panose="020B0503020204020204" charset="-122"/>
                <a:ea typeface="微软雅黑" panose="020B0503020204020204" charset="-122"/>
                <a:cs typeface="微软雅黑" panose="020B0503020204020204" charset="-122"/>
                <a:sym typeface="+mn-ea"/>
              </a:rPr>
              <a:t>Disassembly of the cylinder</a:t>
            </a:r>
            <a:endParaRPr sz="12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1、Take off the chain guide plate, remove the two cylinder block and box connecting bolts M6×25, remove the cylinder block.</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286510" y="4316095"/>
            <a:ext cx="2383790" cy="307340"/>
          </a:xfrm>
          <a:prstGeom prst="rect">
            <a:avLst/>
          </a:prstGeom>
          <a:noFill/>
        </p:spPr>
        <p:txBody>
          <a:bodyPr wrap="square" lIns="36195" tIns="0" rIns="36195" bIns="0" rtlCol="0" anchor="ctr" anchorCtr="0">
            <a:spAutoFit/>
          </a:bodyPr>
          <a:p>
            <a:r>
              <a:rPr lang="zh-CN" altLang="en-US" sz="1000">
                <a:latin typeface="微软雅黑" panose="020B0503020204020204" charset="-122"/>
                <a:ea typeface="微软雅黑" panose="020B0503020204020204" charset="-122"/>
                <a:cs typeface="微软雅黑" panose="020B0503020204020204" charset="-122"/>
                <a:sym typeface="+mn-ea"/>
              </a:rPr>
              <a:t>2、Scrape the remaining gasket on the cylinder surface with a scraper.</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8" name="object 13"/>
          <p:cNvSpPr txBox="1"/>
          <p:nvPr>
            <p:custDataLst>
              <p:tags r:id="rId5"/>
            </p:custDataLst>
          </p:nvPr>
        </p:nvSpPr>
        <p:spPr>
          <a:xfrm>
            <a:off x="6144260" y="80581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9" name="文本框 8"/>
          <p:cNvSpPr txBox="1"/>
          <p:nvPr/>
        </p:nvSpPr>
        <p:spPr>
          <a:xfrm>
            <a:off x="3854450" y="1759585"/>
            <a:ext cx="611505" cy="460375"/>
          </a:xfrm>
          <a:prstGeom prst="rect">
            <a:avLst/>
          </a:prstGeom>
          <a:solidFill>
            <a:schemeClr val="bg1"/>
          </a:solidFill>
        </p:spPr>
        <p:txBody>
          <a:bodyPr wrap="square" rtlCol="0">
            <a:spAutoFit/>
          </a:bodyPr>
          <a:p>
            <a:r>
              <a:rPr lang="zh-CN" altLang="en-US" sz="800"/>
              <a:t>Chain guide plate</a:t>
            </a:r>
            <a:endParaRPr lang="zh-CN" altLang="en-US"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0815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1691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173</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pic>
        <p:nvPicPr>
          <p:cNvPr id="2" name="图片 -2147482590" descr="IMG_20180821_171914"/>
          <p:cNvPicPr>
            <a:picLocks noChangeAspect="1"/>
          </p:cNvPicPr>
          <p:nvPr/>
        </p:nvPicPr>
        <p:blipFill>
          <a:blip r:embed="rId2"/>
          <a:srcRect l="8011" t="13876" r="7207" b="22281"/>
          <a:stretch>
            <a:fillRect/>
          </a:stretch>
        </p:blipFill>
        <p:spPr>
          <a:xfrm>
            <a:off x="1488123" y="1672590"/>
            <a:ext cx="1620000" cy="1598039"/>
          </a:xfrm>
          <a:prstGeom prst="rect">
            <a:avLst/>
          </a:prstGeom>
          <a:noFill/>
          <a:ln w="9525">
            <a:solidFill>
              <a:schemeClr val="tx1"/>
            </a:solidFill>
          </a:ln>
        </p:spPr>
      </p:pic>
      <p:pic>
        <p:nvPicPr>
          <p:cNvPr id="3" name="图片 -2147482589" descr="20"/>
          <p:cNvPicPr>
            <a:picLocks noChangeAspect="1"/>
          </p:cNvPicPr>
          <p:nvPr/>
        </p:nvPicPr>
        <p:blipFill>
          <a:blip r:embed="rId3"/>
          <a:srcRect t="6859" b="10469"/>
          <a:stretch>
            <a:fillRect/>
          </a:stretch>
        </p:blipFill>
        <p:spPr>
          <a:xfrm>
            <a:off x="1488440" y="3329940"/>
            <a:ext cx="1979930" cy="1308735"/>
          </a:xfrm>
          <a:prstGeom prst="rect">
            <a:avLst/>
          </a:prstGeom>
          <a:noFill/>
          <a:ln w="9525">
            <a:solidFill>
              <a:schemeClr val="tx1"/>
            </a:solidFill>
          </a:ln>
        </p:spPr>
      </p:pic>
      <p:pic>
        <p:nvPicPr>
          <p:cNvPr id="5" name="图片 -2147482588" descr="21"/>
          <p:cNvPicPr>
            <a:picLocks noChangeAspect="1"/>
          </p:cNvPicPr>
          <p:nvPr/>
        </p:nvPicPr>
        <p:blipFill>
          <a:blip r:embed="rId4"/>
          <a:srcRect t="4927" b="11078"/>
          <a:stretch>
            <a:fillRect/>
          </a:stretch>
        </p:blipFill>
        <p:spPr>
          <a:xfrm>
            <a:off x="1489710" y="4694555"/>
            <a:ext cx="1979930" cy="1331595"/>
          </a:xfrm>
          <a:prstGeom prst="rect">
            <a:avLst/>
          </a:prstGeom>
          <a:noFill/>
          <a:ln w="9525">
            <a:solidFill>
              <a:schemeClr val="tx1"/>
            </a:solidFill>
          </a:ln>
        </p:spPr>
      </p:pic>
      <p:pic>
        <p:nvPicPr>
          <p:cNvPr id="6" name="图片 -2147482587"/>
          <p:cNvPicPr>
            <a:picLocks noChangeAspect="1"/>
          </p:cNvPicPr>
          <p:nvPr/>
        </p:nvPicPr>
        <p:blipFill>
          <a:blip r:embed="rId5"/>
          <a:srcRect b="11432"/>
          <a:stretch>
            <a:fillRect/>
          </a:stretch>
        </p:blipFill>
        <p:spPr>
          <a:xfrm>
            <a:off x="1484630" y="6080760"/>
            <a:ext cx="1979930" cy="1343025"/>
          </a:xfrm>
          <a:prstGeom prst="rect">
            <a:avLst/>
          </a:prstGeom>
          <a:noFill/>
          <a:ln w="9525">
            <a:solidFill>
              <a:schemeClr val="tx1"/>
            </a:solidFill>
          </a:ln>
        </p:spPr>
      </p:pic>
      <p:sp>
        <p:nvSpPr>
          <p:cNvPr id="20" name="文本框 19"/>
          <p:cNvSpPr txBox="1"/>
          <p:nvPr/>
        </p:nvSpPr>
        <p:spPr>
          <a:xfrm>
            <a:off x="3737610" y="1629410"/>
            <a:ext cx="2372995" cy="768985"/>
          </a:xfrm>
          <a:prstGeom prst="rect">
            <a:avLst/>
          </a:prstGeom>
          <a:noFill/>
        </p:spPr>
        <p:txBody>
          <a:bodyPr wrap="square" lIns="36195" tIns="0" rIns="36195"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Disassembly of piston</a:t>
            </a:r>
            <a:endParaRPr lang="zh-CN" altLang="en-US" sz="1000" b="1">
              <a:latin typeface="微软雅黑" panose="020B0503020204020204" charset="-122"/>
              <a:ea typeface="微软雅黑" panose="020B0503020204020204" charset="-122"/>
            </a:endParaRPr>
          </a:p>
          <a:p>
            <a:endParaRPr lang="zh-CN" altLang="en-US" sz="1000">
              <a:latin typeface="微软雅黑" panose="020B0503020204020204" charset="-122"/>
              <a:ea typeface="微软雅黑" panose="020B0503020204020204" charset="-122"/>
            </a:endParaRPr>
          </a:p>
          <a:p>
            <a:r>
              <a:rPr lang="en-US" altLang="zh-CN" sz="1000">
                <a:latin typeface="微软雅黑" panose="020B0503020204020204" charset="-122"/>
                <a:ea typeface="微软雅黑" panose="020B0503020204020204" charset="-122"/>
              </a:rPr>
              <a:t>    </a:t>
            </a:r>
            <a:r>
              <a:rPr lang="zh-CN" altLang="en-US" sz="1000">
                <a:latin typeface="微软雅黑" panose="020B0503020204020204" charset="-122"/>
                <a:ea typeface="微软雅黑" panose="020B0503020204020204" charset="-122"/>
              </a:rPr>
              <a:t>Remove the piston pin retainer with sharp nose pliers and take off the piston pin and piston.</a:t>
            </a:r>
            <a:endParaRPr lang="zh-CN" altLang="en-US" sz="1000">
              <a:latin typeface="微软雅黑" panose="020B0503020204020204" charset="-122"/>
              <a:ea typeface="微软雅黑" panose="020B0503020204020204" charset="-122"/>
            </a:endParaRPr>
          </a:p>
        </p:txBody>
      </p:sp>
      <p:sp>
        <p:nvSpPr>
          <p:cNvPr id="42" name="文本框 41"/>
          <p:cNvSpPr txBox="1"/>
          <p:nvPr/>
        </p:nvSpPr>
        <p:spPr>
          <a:xfrm>
            <a:off x="3702685" y="2598738"/>
            <a:ext cx="2406015" cy="615315"/>
          </a:xfrm>
          <a:prstGeom prst="rect">
            <a:avLst/>
          </a:prstGeom>
          <a:noFill/>
          <a:ln>
            <a:solidFill>
              <a:schemeClr val="tx1"/>
            </a:solid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rPr>
              <a:t>Caution.</a:t>
            </a:r>
            <a:endParaRPr lang="zh-CN" altLang="en-US" sz="1000" b="1">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-The piston pin retainer should not be dropped into the crankcase when removing the retainer.</a:t>
            </a:r>
            <a:endParaRPr lang="zh-CN" altLang="en-US" sz="1000">
              <a:latin typeface="微软雅黑" panose="020B0503020204020204" charset="-122"/>
              <a:ea typeface="微软雅黑" panose="020B0503020204020204" charset="-122"/>
            </a:endParaRPr>
          </a:p>
        </p:txBody>
      </p:sp>
      <p:sp>
        <p:nvSpPr>
          <p:cNvPr id="43" name="文本框 42"/>
          <p:cNvSpPr txBox="1"/>
          <p:nvPr/>
        </p:nvSpPr>
        <p:spPr>
          <a:xfrm>
            <a:off x="3708400" y="3270886"/>
            <a:ext cx="2418080" cy="1846580"/>
          </a:xfrm>
          <a:prstGeom prst="rect">
            <a:avLst/>
          </a:prstGeom>
          <a:noFill/>
        </p:spPr>
        <p:txBody>
          <a:bodyPr wrap="square" lIns="36195" tIns="0" rIns="36195"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 Inspection of pistons and piston rings</a:t>
            </a:r>
            <a:endParaRPr sz="10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rPr>
              <a:t>1、Remove the piston ring.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2、Measure the clearance between the piston ring and the piston ring groove, repair limit value.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First ring: 0.08 mm</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Second ring: 0.08 mm</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Oil ring: 0.08 mm</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3、Check whether the piston is worn or cracked, and whether the piston ring groove is worn.</a:t>
            </a:r>
            <a:endParaRPr lang="zh-CN" altLang="en-US" sz="1000">
              <a:latin typeface="微软雅黑" panose="020B0503020204020204" charset="-122"/>
              <a:ea typeface="微软雅黑" panose="020B0503020204020204" charset="-122"/>
              <a:cs typeface="微软雅黑" panose="020B0503020204020204" charset="-122"/>
            </a:endParaRPr>
          </a:p>
        </p:txBody>
      </p:sp>
      <p:pic>
        <p:nvPicPr>
          <p:cNvPr id="44" name="图片 -2147482586" descr="004"/>
          <p:cNvPicPr>
            <a:picLocks noChangeAspect="1"/>
          </p:cNvPicPr>
          <p:nvPr/>
        </p:nvPicPr>
        <p:blipFill>
          <a:blip r:embed="rId6"/>
          <a:srcRect b="4912"/>
          <a:stretch>
            <a:fillRect/>
          </a:stretch>
        </p:blipFill>
        <p:spPr>
          <a:xfrm>
            <a:off x="1476375" y="7481570"/>
            <a:ext cx="1979930" cy="1469072"/>
          </a:xfrm>
          <a:prstGeom prst="rect">
            <a:avLst/>
          </a:prstGeom>
          <a:noFill/>
          <a:ln w="9525">
            <a:solidFill>
              <a:schemeClr val="tx1"/>
            </a:solidFill>
          </a:ln>
        </p:spPr>
      </p:pic>
      <p:sp>
        <p:nvSpPr>
          <p:cNvPr id="7" name="文本框 6"/>
          <p:cNvSpPr txBox="1"/>
          <p:nvPr/>
        </p:nvSpPr>
        <p:spPr>
          <a:xfrm>
            <a:off x="3708400" y="7828280"/>
            <a:ext cx="2399665" cy="92329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7、Measuring the outer diameter of the piston pin.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 φ19.99 mm</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8、 Calculate the clearance between the piston and the piston pin.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 0.025 mm</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702685" y="6438583"/>
            <a:ext cx="2402840" cy="1076960"/>
          </a:xfrm>
          <a:prstGeom prst="rect">
            <a:avLst/>
          </a:prstGeom>
          <a:noFill/>
        </p:spPr>
        <p:txBody>
          <a:bodyPr wrap="square" lIns="36195" tIns="0" rIns="36195" bIns="0" rtlCol="0" anchor="ctr" anchorCtr="0">
            <a:spAutoFit/>
          </a:bodyPr>
          <a:p>
            <a:r>
              <a:rPr lang="zh-CN" altLang="en-US" sz="1000">
                <a:latin typeface="微软雅黑" panose="020B0503020204020204" charset="-122"/>
                <a:ea typeface="微软雅黑" panose="020B0503020204020204" charset="-122"/>
                <a:cs typeface="微软雅黑" panose="020B0503020204020204" charset="-122"/>
                <a:sym typeface="+mn-ea"/>
              </a:rPr>
              <a:t>5. Measure the outside diameter located at a height of 7 mm from the piston skirt.</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 φ94.43 mm</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6、Figure out the clearance between the cylinder and the piston.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 0.1mm</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3708400" y="5270500"/>
            <a:ext cx="2408555" cy="1168400"/>
          </a:xfrm>
          <a:prstGeom prst="rect">
            <a:avLst/>
          </a:prstGeom>
          <a:noFill/>
        </p:spPr>
        <p:txBody>
          <a:bodyPr wrap="square"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4、Insert the piston ring into the cylinder, then measure the piston ring closing gap.</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The first ring: 0.5mm</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Second ring: 0.5mm</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Oil ring: 1.4 mm</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1" name="object 13"/>
          <p:cNvSpPr txBox="1"/>
          <p:nvPr>
            <p:custDataLst>
              <p:tags r:id="rId7"/>
            </p:custDataLst>
          </p:nvPr>
        </p:nvSpPr>
        <p:spPr>
          <a:xfrm>
            <a:off x="572770" y="819404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2065" y="1626870"/>
            <a:ext cx="5031740"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170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046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174</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15205" y="1448435"/>
            <a:ext cx="1134110" cy="176530"/>
          </a:xfrm>
          <a:prstGeom prst="rect">
            <a:avLst/>
          </a:prstGeom>
        </p:spPr>
      </p:pic>
      <p:pic>
        <p:nvPicPr>
          <p:cNvPr id="2" name="图片 -2147482585" descr="005"/>
          <p:cNvPicPr>
            <a:picLocks noChangeAspect="1"/>
          </p:cNvPicPr>
          <p:nvPr/>
        </p:nvPicPr>
        <p:blipFill>
          <a:blip r:embed="rId2"/>
          <a:stretch>
            <a:fillRect/>
          </a:stretch>
        </p:blipFill>
        <p:spPr>
          <a:xfrm>
            <a:off x="4155123" y="1683385"/>
            <a:ext cx="1872000" cy="1296228"/>
          </a:xfrm>
          <a:prstGeom prst="rect">
            <a:avLst/>
          </a:prstGeom>
          <a:noFill/>
          <a:ln w="9525">
            <a:solidFill>
              <a:schemeClr val="tx1"/>
            </a:solidFill>
          </a:ln>
        </p:spPr>
      </p:pic>
      <p:pic>
        <p:nvPicPr>
          <p:cNvPr id="3" name="图片 -2147482584" descr="006"/>
          <p:cNvPicPr>
            <a:picLocks noChangeAspect="1"/>
          </p:cNvPicPr>
          <p:nvPr/>
        </p:nvPicPr>
        <p:blipFill>
          <a:blip r:embed="rId3"/>
          <a:stretch>
            <a:fillRect/>
          </a:stretch>
        </p:blipFill>
        <p:spPr>
          <a:xfrm>
            <a:off x="4155123" y="3092133"/>
            <a:ext cx="1872000" cy="1766141"/>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4152265" y="4971415"/>
            <a:ext cx="1980000" cy="1692266"/>
          </a:xfrm>
          <a:prstGeom prst="rect">
            <a:avLst/>
          </a:prstGeom>
          <a:noFill/>
          <a:ln w="9525">
            <a:solidFill>
              <a:schemeClr val="tx1"/>
            </a:solidFill>
          </a:ln>
        </p:spPr>
      </p:pic>
      <p:pic>
        <p:nvPicPr>
          <p:cNvPr id="6" name="图片 7"/>
          <p:cNvPicPr>
            <a:picLocks noChangeAspect="1"/>
          </p:cNvPicPr>
          <p:nvPr/>
        </p:nvPicPr>
        <p:blipFill>
          <a:blip r:embed="rId5"/>
          <a:stretch>
            <a:fillRect/>
          </a:stretch>
        </p:blipFill>
        <p:spPr>
          <a:xfrm>
            <a:off x="4155758" y="6761798"/>
            <a:ext cx="1980000" cy="2225943"/>
          </a:xfrm>
          <a:prstGeom prst="rect">
            <a:avLst/>
          </a:prstGeom>
          <a:noFill/>
          <a:ln w="9525">
            <a:solidFill>
              <a:schemeClr val="tx1"/>
            </a:solidFill>
          </a:ln>
        </p:spPr>
      </p:pic>
      <p:sp>
        <p:nvSpPr>
          <p:cNvPr id="38" name="文本框 37"/>
          <p:cNvSpPr txBox="1"/>
          <p:nvPr/>
        </p:nvSpPr>
        <p:spPr>
          <a:xfrm>
            <a:off x="1275715" y="1759585"/>
            <a:ext cx="2823845" cy="645795"/>
          </a:xfrm>
          <a:prstGeom prst="rect">
            <a:avLst/>
          </a:prstGeom>
          <a:noFill/>
        </p:spPr>
        <p:txBody>
          <a:bodyPr wrap="square" lIns="36195" tIns="0" rIns="36195" bIns="0" rtlCol="0" anchor="ctr" anchorCtr="0">
            <a:spAutoFit/>
          </a:bodyPr>
          <a:p>
            <a:r>
              <a:rPr sz="1200" b="1">
                <a:latin typeface="微软雅黑" panose="020B0503020204020204" charset="-122"/>
                <a:ea typeface="微软雅黑" panose="020B0503020204020204" charset="-122"/>
                <a:cs typeface="微软雅黑" panose="020B0503020204020204" charset="-122"/>
                <a:sym typeface="+mn-ea"/>
              </a:rPr>
              <a:t>Installation of piston rings</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the piston ring groove will be thoroughly cleaned.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2、Fit the piston ring.</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1282065" y="2515870"/>
            <a:ext cx="2790190" cy="1400175"/>
          </a:xfrm>
          <a:prstGeom prst="rect">
            <a:avLst/>
          </a:prstGeom>
          <a:noFill/>
          <a:ln>
            <a:solidFill>
              <a:schemeClr val="tx1"/>
            </a:solid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cs typeface="微软雅黑" panose="020B0503020204020204" charset="-122"/>
              </a:rPr>
              <a:t>Caution.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in the installation, should prevent the piston and piston ring from being destroyed.</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2、When installing the piston ring, the first ring and the second ring should not be installed wrongly, and the side of the first ring and the second ring with the mark should face the top of the piston.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3、After installation, the piston ring should rotate flexibly.</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1287145" y="3973195"/>
            <a:ext cx="2812415" cy="768985"/>
          </a:xfrm>
          <a:prstGeom prst="rect">
            <a:avLst/>
          </a:prstGeom>
          <a:noFill/>
        </p:spPr>
        <p:txBody>
          <a:bodyPr wrap="square" lIns="36195" tIns="0" rIns="36195" bIns="0" rtlCol="0" anchor="ctr" anchorCtr="0">
            <a:spAutoFit/>
          </a:bodyPr>
          <a:p>
            <a:r>
              <a:rPr lang="zh-CN" altLang="en-US" sz="1000">
                <a:latin typeface="微软雅黑" panose="020B0503020204020204" charset="-122"/>
                <a:ea typeface="微软雅黑" panose="020B0503020204020204" charset="-122"/>
                <a:cs typeface="微软雅黑" panose="020B0503020204020204" charset="-122"/>
              </a:rPr>
              <a:t>3、The gap between each ring in the oil ring should be matched with the gap of the spacer ring; when installing the oil ring, the spacer ring should be installed first, and then the side guide.</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45" name="文本框 44"/>
          <p:cNvSpPr txBox="1"/>
          <p:nvPr/>
        </p:nvSpPr>
        <p:spPr>
          <a:xfrm>
            <a:off x="1294130" y="4812665"/>
            <a:ext cx="2828925" cy="492125"/>
          </a:xfrm>
          <a:prstGeom prst="rect">
            <a:avLst/>
          </a:prstGeom>
          <a:noFill/>
        </p:spPr>
        <p:txBody>
          <a:bodyPr wrap="square" lIns="36195" tIns="0" rIns="36195" bIns="0" rtlCol="0" anchor="ctr" anchorCtr="0">
            <a:spAutoFit/>
          </a:bodyPr>
          <a:p>
            <a:r>
              <a:rPr sz="1200" b="1">
                <a:latin typeface="微软雅黑" panose="020B0503020204020204" charset="-122"/>
                <a:ea typeface="微软雅黑" panose="020B0503020204020204" charset="-122"/>
                <a:cs typeface="微软雅黑" panose="020B0503020204020204" charset="-122"/>
                <a:sym typeface="+mn-ea"/>
              </a:rPr>
              <a:t>Installation of piston</a:t>
            </a:r>
            <a:endParaRPr lang="zh-CN" altLang="en-US" sz="1200" b="1">
              <a:latin typeface="微软雅黑" panose="020B0503020204020204" charset="-122"/>
              <a:ea typeface="微软雅黑" panose="020B0503020204020204" charset="-122"/>
            </a:endParaRPr>
          </a:p>
          <a:p>
            <a:r>
              <a:rPr lang="en-US" altLang="zh-CN" sz="1000">
                <a:latin typeface="微软雅黑" panose="020B0503020204020204" charset="-122"/>
                <a:ea typeface="微软雅黑" panose="020B0503020204020204" charset="-122"/>
              </a:rPr>
              <a:t>   </a:t>
            </a:r>
            <a:r>
              <a:rPr lang="zh-CN" altLang="en-US" sz="1000">
                <a:latin typeface="微软雅黑" panose="020B0503020204020204" charset="-122"/>
                <a:ea typeface="微软雅黑" panose="020B0503020204020204" charset="-122"/>
              </a:rPr>
              <a:t>Install the piston ring, piston pin and new piston pin retainer on one side.</a:t>
            </a:r>
            <a:endParaRPr lang="zh-CN" altLang="en-US" sz="1000">
              <a:latin typeface="微软雅黑" panose="020B0503020204020204" charset="-122"/>
              <a:ea typeface="微软雅黑" panose="020B0503020204020204" charset="-122"/>
            </a:endParaRPr>
          </a:p>
        </p:txBody>
      </p:sp>
      <p:sp>
        <p:nvSpPr>
          <p:cNvPr id="46" name="文本框 45"/>
          <p:cNvSpPr txBox="1"/>
          <p:nvPr/>
        </p:nvSpPr>
        <p:spPr>
          <a:xfrm>
            <a:off x="1293495" y="5375275"/>
            <a:ext cx="2854325" cy="1738630"/>
          </a:xfrm>
          <a:prstGeom prst="rect">
            <a:avLst/>
          </a:prstGeom>
          <a:noFill/>
          <a:ln>
            <a:solidFill>
              <a:schemeClr val="tx1"/>
            </a:solidFill>
          </a:ln>
        </p:spPr>
        <p:txBody>
          <a:bodyPr wrap="square" lIns="36195" tIns="0" rIns="36195" bIns="0" rtlCol="0" anchor="ctr" anchorCtr="0">
            <a:spAutoFit/>
          </a:bodyPr>
          <a:p>
            <a:r>
              <a:rPr lang="zh-CN" altLang="en-US" sz="1400" b="1">
                <a:latin typeface="微软雅黑" panose="020B0503020204020204" charset="-122"/>
                <a:ea typeface="微软雅黑" panose="020B0503020204020204" charset="-122"/>
                <a:cs typeface="微软雅黑" panose="020B0503020204020204" charset="-122"/>
              </a:rPr>
              <a:t>Attention.</a:t>
            </a:r>
            <a:endParaRPr lang="zh-CN" altLang="en-US" sz="14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when installing the piston, the smaller side of the skirt should face the intake side of the engine, or the larger side of the top groove should face the intake side.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the opening of the piston pin retaining ring end gap should be facing downward.</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3. the piston pin retaining ring must be replaced with a new retaining ring if the deformation is serious.</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4. Do not let the piston pin retainer fall into the crankcase.</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7" name="文本框 46"/>
          <p:cNvSpPr txBox="1"/>
          <p:nvPr/>
        </p:nvSpPr>
        <p:spPr>
          <a:xfrm>
            <a:off x="1336040" y="7243763"/>
            <a:ext cx="2738120" cy="1261745"/>
          </a:xfrm>
          <a:prstGeom prst="rect">
            <a:avLst/>
          </a:prstGeom>
          <a:noFill/>
        </p:spPr>
        <p:txBody>
          <a:bodyPr wrap="square" lIns="36195" tIns="0" rIns="36195"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Cylinder installation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install the cylinder block locating pin, new cylinder block gasket.</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in the cylinder block, piston and piston ring surface evenly coated with a layer of oil;.</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3、First stagger the openings between the piston rings 120° from each other, then gently assemble the cylinder block in place.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4、Assemble the chain guide plate in place.</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8" name="文本框 47"/>
          <p:cNvSpPr txBox="1"/>
          <p:nvPr/>
        </p:nvSpPr>
        <p:spPr>
          <a:xfrm>
            <a:off x="1287145" y="8594725"/>
            <a:ext cx="2789555" cy="338455"/>
          </a:xfrm>
          <a:prstGeom prst="rect">
            <a:avLst/>
          </a:prstGeom>
          <a:noFill/>
          <a:ln>
            <a:solidFill>
              <a:schemeClr val="tx1"/>
            </a:solidFill>
          </a:ln>
        </p:spPr>
        <p:txBody>
          <a:bodyPr wrap="square" lIns="36195" tIns="0" rIns="36195" bIns="0" rtlCol="0" anchor="ctr" anchorCtr="0">
            <a:spAutoFit/>
          </a:bodyPr>
          <a:p>
            <a:r>
              <a:rPr lang="zh-CN" altLang="en-US" sz="1200" b="1">
                <a:latin typeface="微软雅黑" panose="020B0503020204020204" charset="-122"/>
                <a:ea typeface="微软雅黑" panose="020B0503020204020204" charset="-122"/>
              </a:rPr>
              <a:t>Note</a:t>
            </a:r>
            <a:r>
              <a:rPr lang="zh-CN" altLang="en-US" sz="1000">
                <a:latin typeface="微软雅黑" panose="020B0503020204020204" charset="-122"/>
                <a:ea typeface="微软雅黑" panose="020B0503020204020204" charset="-122"/>
              </a:rPr>
              <a:t>: When installing the cylinder block, avoid destroying the piston rings.</a:t>
            </a:r>
            <a:endParaRPr lang="zh-CN" altLang="en-US" sz="1000">
              <a:latin typeface="微软雅黑" panose="020B0503020204020204" charset="-122"/>
              <a:ea typeface="微软雅黑" panose="020B0503020204020204" charset="-122"/>
            </a:endParaRPr>
          </a:p>
        </p:txBody>
      </p:sp>
      <p:sp>
        <p:nvSpPr>
          <p:cNvPr id="7" name="object 13"/>
          <p:cNvSpPr txBox="1"/>
          <p:nvPr>
            <p:custDataLst>
              <p:tags r:id="rId6"/>
            </p:custDataLst>
          </p:nvPr>
        </p:nvSpPr>
        <p:spPr>
          <a:xfrm>
            <a:off x="6144260" y="80581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8" name="文本框 7"/>
          <p:cNvSpPr txBox="1"/>
          <p:nvPr/>
        </p:nvSpPr>
        <p:spPr>
          <a:xfrm>
            <a:off x="4099560" y="5164455"/>
            <a:ext cx="692150" cy="1076325"/>
          </a:xfrm>
          <a:prstGeom prst="rect">
            <a:avLst/>
          </a:prstGeom>
          <a:solidFill>
            <a:schemeClr val="bg1"/>
          </a:solidFill>
        </p:spPr>
        <p:txBody>
          <a:bodyPr wrap="square" rtlCol="0">
            <a:spAutoFit/>
          </a:bodyPr>
          <a:p>
            <a:r>
              <a:rPr lang="zh-CN" altLang="en-US" sz="800"/>
              <a:t>The larger side of the concave transverse is the direction of the intake valve</a:t>
            </a:r>
            <a:endParaRPr lang="zh-CN" altLang="en-US" sz="800"/>
          </a:p>
        </p:txBody>
      </p:sp>
      <p:sp>
        <p:nvSpPr>
          <p:cNvPr id="9" name="文本框 8"/>
          <p:cNvSpPr txBox="1"/>
          <p:nvPr/>
        </p:nvSpPr>
        <p:spPr>
          <a:xfrm>
            <a:off x="4123055" y="6491605"/>
            <a:ext cx="2152015" cy="337185"/>
          </a:xfrm>
          <a:prstGeom prst="rect">
            <a:avLst/>
          </a:prstGeom>
          <a:solidFill>
            <a:schemeClr val="bg1"/>
          </a:solidFill>
        </p:spPr>
        <p:txBody>
          <a:bodyPr wrap="square" rtlCol="0">
            <a:spAutoFit/>
          </a:bodyPr>
          <a:p>
            <a:r>
              <a:rPr lang="zh-CN" altLang="en-US" sz="800"/>
              <a:t>The smaller side of the skirt is the direction of the intake valve</a:t>
            </a:r>
            <a:endParaRPr lang="zh-CN" altLang="en-US" sz="80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UNIT_TABLE_BEAUTIFY" val="smartTable{e5f60bed-1461-4554-b2d8-156bcb9a70d2}"/>
  <p:tag name="TABLE_ENDDRAG_ORIGIN_RECT" val="352*305"/>
  <p:tag name="TABLE_ENDDRAG_RECT" val="65*267*352*305"/>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YzgxOTNhZmRhY2U1ZDUxZjE3YTI1NzJmMjllNGE0NDgifQ=="/>
  <p:tag name="KSO_WPP_MARK_KEY" val="de9bf932-d008-44a5-8438-b8f545348b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6870</Words>
  <Application>WPS 演示</Application>
  <PresentationFormat>On-screen Show (4:3)</PresentationFormat>
  <Paragraphs>298</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宋体</vt:lpstr>
      <vt:lpstr>Wingdings</vt:lpstr>
      <vt:lpstr>黑体</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546</cp:revision>
  <dcterms:created xsi:type="dcterms:W3CDTF">2022-06-22T01:54:00Z</dcterms:created>
  <dcterms:modified xsi:type="dcterms:W3CDTF">2023-02-24T03:09:46Z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CEA833A7FD7C43EB805E8D8CF8A1AE77</vt:lpwstr>
  </property>
  <property fmtid="{D5CDD505-2E9C-101B-9397-08002B2CF9AE}" pid="3" name="KSOProductBuildVer">
    <vt:lpwstr>2052-11.1.0.13703</vt:lpwstr>
  </property>
</Properties>
</file>