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3338" r:id="rId3"/>
    <p:sldId id="3343" r:id="rId4"/>
    <p:sldId id="3339" r:id="rId5"/>
    <p:sldId id="3340" r:id="rId6"/>
    <p:sldId id="3341" r:id="rId7"/>
    <p:sldId id="3342" r:id="rId8"/>
  </p:sldIdLst>
  <p:sldSz cx="7556500" cy="10693400"/>
  <p:notesSz cx="7556500" cy="10693400"/>
  <p:custDataLst>
    <p:tags r:id="rId13"/>
  </p:custData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060" userDrawn="1">
          <p15:clr>
            <a:srgbClr val="A4A3A4"/>
          </p15:clr>
        </p15:guide>
        <p15:guide id="2" pos="237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8" d="100"/>
          <a:sy n="78" d="100"/>
        </p:scale>
        <p:origin x="-1536" y="-84"/>
      </p:cViewPr>
      <p:guideLst>
        <p:guide orient="horz" pos="6060"/>
        <p:guide pos="2375"/>
      </p:guideLst>
    </p:cSldViewPr>
  </p:slideViewPr>
  <p:notesTextViewPr>
    <p:cViewPr>
      <p:scale>
        <a:sx n="100" d="100"/>
        <a:sy n="100" d="100"/>
      </p:scale>
      <p:origin x="0" y="0"/>
    </p:cViewPr>
  </p:notesTextViewPr>
  <p:gridSpacing cx="76320" cy="76320"/>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3" Type="http://schemas.openxmlformats.org/officeDocument/2006/relationships/tags" Target="tags/tag7.xml"/><Relationship Id="rId12" Type="http://schemas.openxmlformats.org/officeDocument/2006/relationships/tableStyles" Target="tableStyles.xml"/><Relationship Id="rId11" Type="http://schemas.openxmlformats.org/officeDocument/2006/relationships/viewProps" Target="viewProps.xml"/><Relationship Id="rId10" Type="http://schemas.openxmlformats.org/officeDocument/2006/relationships/presProps" Target="presProps.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607996" cy="627439"/>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716221" y="0"/>
            <a:ext cx="3607996" cy="627439"/>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11471" y="1563167"/>
            <a:ext cx="7503202" cy="4220551"/>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832614" y="6018194"/>
            <a:ext cx="6660915" cy="4923977"/>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11877900"/>
            <a:ext cx="3607996" cy="62743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716221" y="11877900"/>
            <a:ext cx="3607996" cy="62743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a:lvl1pPr>
          </a:lstStyle>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p:txBody>
      </p:sp>
      <p:sp>
        <p:nvSpPr>
          <p:cNvPr id="3" name="Holder 3"/>
          <p:cNvSpPr>
            <a:spLocks noGrp="1"/>
          </p:cNvSpPr>
          <p:nvPr>
            <p:ph type="body" idx="1"/>
          </p:nvPr>
        </p:nvSpPr>
        <p:spPr/>
        <p:txBody>
          <a:bodyPr lIns="0" tIns="0" rIns="0" bIns="0"/>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D8BD707-D9CF-40AE-B4C6-C98DA3205C09}" type="datetimeFigureOut">
              <a:rPr lang="en-US"/>
            </a:fld>
            <a:endParaRPr lang="en-US"/>
          </a:p>
        </p:txBody>
      </p:sp>
      <p:sp>
        <p:nvSpPr>
          <p:cNvPr id="3" name="页脚占位符 2"/>
          <p:cNvSpPr>
            <a:spLocks noGrp="1"/>
          </p:cNvSpPr>
          <p:nvPr>
            <p:ph type="ftr" sz="quarter" idx="11"/>
          </p:nvPr>
        </p:nvSpPr>
        <p:spPr/>
        <p:txBody>
          <a:bodyPr/>
          <a:lstStyle/>
          <a:p/>
        </p:txBody>
      </p:sp>
      <p:sp>
        <p:nvSpPr>
          <p:cNvPr id="4" name="灯片编号占位符 3"/>
          <p:cNvSpPr>
            <a:spLocks noGrp="1"/>
          </p:cNvSpPr>
          <p:nvPr>
            <p:ph type="sldNum" sz="quarter" idx="12"/>
          </p:nvPr>
        </p:nvSpPr>
        <p:spPr/>
        <p:txBody>
          <a:bodyPr/>
          <a:lstStyle/>
          <a:p>
            <a:fld id="{B6F15528-21DE-4FAA-801E-634DDDAF4B2B}" type="slidenum">
              <a:rPr/>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819911" y="1088136"/>
            <a:ext cx="5925820" cy="8498205"/>
          </a:xfrm>
          <a:custGeom>
            <a:avLst/>
            <a:gdLst/>
            <a:ahLst/>
            <a:cxnLst/>
            <a:rect l="l" t="t" r="r" b="b"/>
            <a:pathLst>
              <a:path w="5925820" h="8498205">
                <a:moveTo>
                  <a:pt x="0" y="0"/>
                </a:moveTo>
                <a:lnTo>
                  <a:pt x="5925312" y="0"/>
                </a:lnTo>
                <a:lnTo>
                  <a:pt x="5925312" y="8497824"/>
                </a:lnTo>
                <a:lnTo>
                  <a:pt x="0" y="8497824"/>
                </a:lnTo>
                <a:lnTo>
                  <a:pt x="0" y="0"/>
                </a:lnTo>
                <a:close/>
              </a:path>
            </a:pathLst>
          </a:custGeom>
          <a:solidFill>
            <a:srgbClr val="EEEEEE"/>
          </a:solidFill>
        </p:spPr>
        <p:txBody>
          <a:bodyPr wrap="square" lIns="0" tIns="0" rIns="0" bIns="0" rtlCol="0"/>
          <a:lstStyle/>
          <a:p/>
        </p:txBody>
      </p:sp>
      <p:sp>
        <p:nvSpPr>
          <p:cNvPr id="17" name="bk object 17"/>
          <p:cNvSpPr/>
          <p:nvPr/>
        </p:nvSpPr>
        <p:spPr>
          <a:xfrm>
            <a:off x="710183" y="1088136"/>
            <a:ext cx="105410" cy="8502650"/>
          </a:xfrm>
          <a:custGeom>
            <a:avLst/>
            <a:gdLst/>
            <a:ahLst/>
            <a:cxnLst/>
            <a:rect l="l" t="t" r="r" b="b"/>
            <a:pathLst>
              <a:path w="105409" h="8502650">
                <a:moveTo>
                  <a:pt x="0" y="0"/>
                </a:moveTo>
                <a:lnTo>
                  <a:pt x="105156" y="0"/>
                </a:lnTo>
                <a:lnTo>
                  <a:pt x="105156" y="8502396"/>
                </a:lnTo>
                <a:lnTo>
                  <a:pt x="0" y="8502396"/>
                </a:lnTo>
                <a:lnTo>
                  <a:pt x="0" y="0"/>
                </a:lnTo>
                <a:close/>
              </a:path>
            </a:pathLst>
          </a:custGeom>
          <a:solidFill>
            <a:srgbClr val="EEEEEE"/>
          </a:solidFill>
        </p:spPr>
        <p:txBody>
          <a:bodyPr wrap="square" lIns="0" tIns="0" rIns="0" bIns="0" rtlCol="0"/>
          <a:lstStyle/>
          <a:p/>
        </p:txBody>
      </p:sp>
      <p:sp>
        <p:nvSpPr>
          <p:cNvPr id="2" name="Holder 2"/>
          <p:cNvSpPr>
            <a:spLocks noGrp="1"/>
          </p:cNvSpPr>
          <p:nvPr>
            <p:ph type="title"/>
          </p:nvPr>
        </p:nvSpPr>
        <p:spPr>
          <a:xfrm>
            <a:off x="378142" y="427736"/>
            <a:ext cx="6806565" cy="1710944"/>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8142" y="2459482"/>
            <a:ext cx="6806565"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5445252" y="9944862"/>
            <a:ext cx="1739455"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3.xml"/><Relationship Id="rId4" Type="http://schemas.openxmlformats.org/officeDocument/2006/relationships/image" Target="../media/image4.jpe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5.xml"/><Relationship Id="rId5" Type="http://schemas.openxmlformats.org/officeDocument/2006/relationships/image" Target="../media/image13.png"/><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6.xml"/><Relationship Id="rId5" Type="http://schemas.openxmlformats.org/officeDocument/2006/relationships/image" Target="../media/image17.png"/><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object 3"/>
          <p:cNvSpPr/>
          <p:nvPr/>
        </p:nvSpPr>
        <p:spPr>
          <a:xfrm>
            <a:off x="1281810" y="1626997"/>
            <a:ext cx="4826635" cy="7419340"/>
          </a:xfrm>
          <a:custGeom>
            <a:avLst/>
            <a:gdLst/>
            <a:ahLst/>
            <a:cxnLst/>
            <a:rect l="l" t="t" r="r" b="b"/>
            <a:pathLst>
              <a:path w="4826635" h="7419340">
                <a:moveTo>
                  <a:pt x="0" y="0"/>
                </a:moveTo>
                <a:lnTo>
                  <a:pt x="4826508" y="0"/>
                </a:lnTo>
                <a:lnTo>
                  <a:pt x="4826508" y="7418832"/>
                </a:lnTo>
                <a:lnTo>
                  <a:pt x="0" y="7418832"/>
                </a:lnTo>
                <a:lnTo>
                  <a:pt x="0" y="0"/>
                </a:lnTo>
                <a:close/>
              </a:path>
            </a:pathLst>
          </a:custGeom>
          <a:solidFill>
            <a:srgbClr val="FFFFFF"/>
          </a:solidFill>
        </p:spPr>
        <p:txBody>
          <a:bodyPr wrap="square" lIns="0" tIns="0" rIns="0" bIns="0" rtlCol="0"/>
          <a:p/>
        </p:txBody>
      </p:sp>
      <p:sp>
        <p:nvSpPr>
          <p:cNvPr id="10" name="object 5"/>
          <p:cNvSpPr/>
          <p:nvPr/>
        </p:nvSpPr>
        <p:spPr>
          <a:xfrm>
            <a:off x="709421" y="8047990"/>
            <a:ext cx="475615" cy="1004569"/>
          </a:xfrm>
          <a:custGeom>
            <a:avLst/>
            <a:gdLst/>
            <a:ahLst/>
            <a:cxnLst/>
            <a:rect l="l" t="t" r="r" b="b"/>
            <a:pathLst>
              <a:path w="475615" h="1004570">
                <a:moveTo>
                  <a:pt x="0" y="0"/>
                </a:moveTo>
                <a:lnTo>
                  <a:pt x="475488" y="0"/>
                </a:lnTo>
                <a:lnTo>
                  <a:pt x="475488" y="1004315"/>
                </a:lnTo>
                <a:lnTo>
                  <a:pt x="0" y="1004315"/>
                </a:lnTo>
                <a:lnTo>
                  <a:pt x="0" y="0"/>
                </a:lnTo>
                <a:close/>
              </a:path>
            </a:pathLst>
          </a:custGeom>
          <a:solidFill>
            <a:srgbClr val="000000"/>
          </a:solidFill>
        </p:spPr>
        <p:txBody>
          <a:bodyPr wrap="square" lIns="0" tIns="0" rIns="0" bIns="0" rtlCol="0"/>
          <a:p/>
        </p:txBody>
      </p:sp>
      <p:sp>
        <p:nvSpPr>
          <p:cNvPr id="16" name="文本框 15"/>
          <p:cNvSpPr txBox="1"/>
          <p:nvPr/>
        </p:nvSpPr>
        <p:spPr>
          <a:xfrm>
            <a:off x="718185" y="8764905"/>
            <a:ext cx="438785" cy="245110"/>
          </a:xfrm>
          <a:prstGeom prst="rect">
            <a:avLst/>
          </a:prstGeom>
          <a:noFill/>
        </p:spPr>
        <p:txBody>
          <a:bodyPr wrap="square" rtlCol="0">
            <a:spAutoFit/>
          </a:bodyPr>
          <a:p>
            <a:pPr algn="ctr"/>
            <a:r>
              <a:rPr lang="en-US" altLang="zh-CN" sz="1000">
                <a:solidFill>
                  <a:schemeClr val="bg1"/>
                </a:solidFill>
                <a:latin typeface="黑体" panose="02010609060101010101" charset="-122"/>
                <a:ea typeface="黑体" panose="02010609060101010101" charset="-122"/>
              </a:rPr>
              <a:t>187</a:t>
            </a:r>
            <a:endParaRPr lang="en-US" altLang="zh-CN" sz="1000">
              <a:solidFill>
                <a:schemeClr val="bg1"/>
              </a:solidFill>
              <a:latin typeface="黑体" panose="02010609060101010101" charset="-122"/>
              <a:ea typeface="黑体" panose="02010609060101010101" charset="-122"/>
            </a:endParaRPr>
          </a:p>
        </p:txBody>
      </p:sp>
      <p:pic>
        <p:nvPicPr>
          <p:cNvPr id="17" name="图片 16" descr="图片4"/>
          <p:cNvPicPr>
            <a:picLocks noChangeAspect="1"/>
          </p:cNvPicPr>
          <p:nvPr/>
        </p:nvPicPr>
        <p:blipFill>
          <a:blip r:embed="rId1"/>
          <a:stretch>
            <a:fillRect/>
          </a:stretch>
        </p:blipFill>
        <p:spPr>
          <a:xfrm>
            <a:off x="1428115" y="1448435"/>
            <a:ext cx="1134110" cy="176530"/>
          </a:xfrm>
          <a:prstGeom prst="rect">
            <a:avLst/>
          </a:prstGeom>
        </p:spPr>
      </p:pic>
      <p:sp>
        <p:nvSpPr>
          <p:cNvPr id="34" name="文本框 33"/>
          <p:cNvSpPr txBox="1"/>
          <p:nvPr/>
        </p:nvSpPr>
        <p:spPr>
          <a:xfrm>
            <a:off x="1282700" y="1522730"/>
            <a:ext cx="4826635" cy="3282315"/>
          </a:xfrm>
          <a:prstGeom prst="rect">
            <a:avLst/>
          </a:prstGeom>
          <a:noFill/>
          <a:ln w="9525">
            <a:noFill/>
          </a:ln>
        </p:spPr>
        <p:txBody>
          <a:bodyPr wrap="square" lIns="71755" tIns="36195" rIns="71755" bIns="36195" anchor="ctr" anchorCtr="0">
            <a:noAutofit/>
          </a:bodyPr>
          <a:p>
            <a:pPr indent="0" algn="ctr" fontAlgn="auto">
              <a:lnSpc>
                <a:spcPct val="150000"/>
              </a:lnSpc>
            </a:pPr>
            <a:r>
              <a:rPr lang="zh-CN" altLang="en-US" sz="1000" b="1">
                <a:latin typeface="微软雅黑" panose="020B0503020204020204" charset="-122"/>
                <a:ea typeface="微软雅黑" panose="020B0503020204020204" charset="-122"/>
                <a:cs typeface="微软雅黑" panose="020B0503020204020204" charset="-122"/>
                <a:sym typeface="+mn-ea"/>
              </a:rPr>
              <a:t> </a:t>
            </a:r>
            <a:r>
              <a:rPr lang="zh-CN" altLang="en-US" sz="1000" b="1">
                <a:latin typeface="微软雅黑" panose="020B0503020204020204" charset="-122"/>
                <a:ea typeface="微软雅黑" panose="020B0503020204020204" charset="-122"/>
                <a:cs typeface="微软雅黑" panose="020B0503020204020204" charset="-122"/>
                <a:sym typeface="+mn-ea"/>
              </a:rPr>
              <a:t>Magneto</a:t>
            </a:r>
            <a:r>
              <a:rPr lang="en-US" altLang="zh-CN" sz="1000" b="1">
                <a:latin typeface="微软雅黑" panose="020B0503020204020204" charset="-122"/>
                <a:ea typeface="微软雅黑" panose="020B0503020204020204" charset="-122"/>
                <a:cs typeface="微软雅黑" panose="020B0503020204020204" charset="-122"/>
                <a:sym typeface="+mn-ea"/>
              </a:rPr>
              <a:t>, </a:t>
            </a:r>
            <a:r>
              <a:rPr lang="zh-CN" altLang="en-US" sz="1000" b="1">
                <a:latin typeface="微软雅黑" panose="020B0503020204020204" charset="-122"/>
                <a:ea typeface="微软雅黑" panose="020B0503020204020204" charset="-122"/>
                <a:cs typeface="微软雅黑" panose="020B0503020204020204" charset="-122"/>
                <a:sym typeface="+mn-ea"/>
              </a:rPr>
              <a:t> balance </a:t>
            </a:r>
            <a:r>
              <a:rPr lang="en-US" altLang="zh-CN" sz="1000" b="1">
                <a:latin typeface="微软雅黑" panose="020B0503020204020204" charset="-122"/>
                <a:ea typeface="微软雅黑" panose="020B0503020204020204" charset="-122"/>
                <a:cs typeface="微软雅黑" panose="020B0503020204020204" charset="-122"/>
                <a:sym typeface="+mn-ea"/>
              </a:rPr>
              <a:t>driving</a:t>
            </a:r>
            <a:r>
              <a:rPr lang="zh-CN" altLang="en-US" sz="1000" b="1">
                <a:latin typeface="微软雅黑" panose="020B0503020204020204" charset="-122"/>
                <a:ea typeface="微软雅黑" panose="020B0503020204020204" charset="-122"/>
                <a:cs typeface="微软雅黑" panose="020B0503020204020204" charset="-122"/>
                <a:sym typeface="+mn-ea"/>
              </a:rPr>
              <a:t> and driven </a:t>
            </a:r>
            <a:r>
              <a:rPr lang="en-US" altLang="zh-CN" sz="1000" b="1">
                <a:latin typeface="微软雅黑" panose="020B0503020204020204" charset="-122"/>
                <a:ea typeface="微软雅黑" panose="020B0503020204020204" charset="-122"/>
                <a:cs typeface="微软雅黑" panose="020B0503020204020204" charset="-122"/>
                <a:sym typeface="+mn-ea"/>
              </a:rPr>
              <a:t>gear</a:t>
            </a:r>
            <a:endParaRPr sz="1000" b="1">
              <a:latin typeface="微软雅黑" panose="020B0503020204020204" charset="-122"/>
              <a:ea typeface="微软雅黑" panose="020B0503020204020204" charset="-122"/>
              <a:cs typeface="微软雅黑" panose="020B0503020204020204" charset="-122"/>
              <a:sym typeface="+mn-ea"/>
            </a:endParaRPr>
          </a:p>
          <a:p>
            <a:pPr indent="0" fontAlgn="auto">
              <a:lnSpc>
                <a:spcPct val="150000"/>
              </a:lnSpc>
            </a:pPr>
            <a:r>
              <a:rPr sz="1000">
                <a:latin typeface="微软雅黑" panose="020B0503020204020204" charset="-122"/>
                <a:ea typeface="微软雅黑" panose="020B0503020204020204" charset="-122"/>
                <a:cs typeface="微软雅黑" panose="020B0503020204020204" charset="-122"/>
                <a:sym typeface="+mn-ea"/>
              </a:rPr>
              <a:t>1 Repair instructions ..............................................................................</a:t>
            </a:r>
            <a:r>
              <a:rPr lang="en-US" sz="1000">
                <a:latin typeface="微软雅黑" panose="020B0503020204020204" charset="-122"/>
                <a:ea typeface="微软雅黑" panose="020B0503020204020204" charset="-122"/>
                <a:cs typeface="微软雅黑" panose="020B0503020204020204" charset="-122"/>
                <a:sym typeface="+mn-ea"/>
              </a:rPr>
              <a:t>...</a:t>
            </a:r>
            <a:r>
              <a:rPr sz="1000">
                <a:latin typeface="微软雅黑" panose="020B0503020204020204" charset="-122"/>
                <a:ea typeface="微软雅黑" panose="020B0503020204020204" charset="-122"/>
                <a:cs typeface="微软雅黑" panose="020B0503020204020204" charset="-122"/>
                <a:sym typeface="+mn-ea"/>
              </a:rPr>
              <a:t>................ 188</a:t>
            </a:r>
            <a:endParaRPr sz="1000">
              <a:latin typeface="微软雅黑" panose="020B0503020204020204" charset="-122"/>
              <a:ea typeface="微软雅黑" panose="020B0503020204020204" charset="-122"/>
              <a:cs typeface="微软雅黑" panose="020B0503020204020204" charset="-122"/>
              <a:sym typeface="+mn-ea"/>
            </a:endParaRPr>
          </a:p>
          <a:p>
            <a:pPr indent="0" fontAlgn="auto">
              <a:lnSpc>
                <a:spcPct val="150000"/>
              </a:lnSpc>
            </a:pPr>
            <a:r>
              <a:rPr sz="1000">
                <a:latin typeface="微软雅黑" panose="020B0503020204020204" charset="-122"/>
                <a:ea typeface="微软雅黑" panose="020B0503020204020204" charset="-122"/>
                <a:cs typeface="微软雅黑" panose="020B0503020204020204" charset="-122"/>
                <a:sym typeface="+mn-ea"/>
              </a:rPr>
              <a:t>2 Disassembly of the left crankcase cover, magneto stator and rotor ... 189                    </a:t>
            </a:r>
            <a:endParaRPr sz="1000">
              <a:latin typeface="微软雅黑" panose="020B0503020204020204" charset="-122"/>
              <a:ea typeface="微软雅黑" panose="020B0503020204020204" charset="-122"/>
              <a:cs typeface="微软雅黑" panose="020B0503020204020204" charset="-122"/>
              <a:sym typeface="+mn-ea"/>
            </a:endParaRPr>
          </a:p>
          <a:p>
            <a:pPr indent="0" fontAlgn="auto">
              <a:lnSpc>
                <a:spcPct val="150000"/>
              </a:lnSpc>
            </a:pPr>
            <a:r>
              <a:rPr sz="1000">
                <a:latin typeface="微软雅黑" panose="020B0503020204020204" charset="-122"/>
                <a:ea typeface="微软雅黑" panose="020B0503020204020204" charset="-122"/>
                <a:cs typeface="微软雅黑" panose="020B0503020204020204" charset="-122"/>
                <a:sym typeface="+mn-ea"/>
              </a:rPr>
              <a:t>3 </a:t>
            </a:r>
            <a:r>
              <a:rPr lang="en-US" sz="1000">
                <a:latin typeface="微软雅黑" panose="020B0503020204020204" charset="-122"/>
                <a:ea typeface="微软雅黑" panose="020B0503020204020204" charset="-122"/>
                <a:cs typeface="微软雅黑" panose="020B0503020204020204" charset="-122"/>
                <a:sym typeface="+mn-ea"/>
              </a:rPr>
              <a:t>D</a:t>
            </a:r>
            <a:r>
              <a:rPr sz="1000">
                <a:latin typeface="微软雅黑" panose="020B0503020204020204" charset="-122"/>
                <a:ea typeface="微软雅黑" panose="020B0503020204020204" charset="-122"/>
                <a:cs typeface="微软雅黑" panose="020B0503020204020204" charset="-122"/>
                <a:sym typeface="+mn-ea"/>
              </a:rPr>
              <a:t>isassembly of</a:t>
            </a:r>
            <a:r>
              <a:rPr lang="en-US" sz="1000">
                <a:latin typeface="微软雅黑" panose="020B0503020204020204" charset="-122"/>
                <a:ea typeface="微软雅黑" panose="020B0503020204020204" charset="-122"/>
                <a:cs typeface="微软雅黑" panose="020B0503020204020204" charset="-122"/>
                <a:sym typeface="+mn-ea"/>
              </a:rPr>
              <a:t> </a:t>
            </a:r>
            <a:r>
              <a:rPr lang="en-US" sz="1000">
                <a:latin typeface="微软雅黑" panose="020B0503020204020204" charset="-122"/>
                <a:ea typeface="微软雅黑" panose="020B0503020204020204" charset="-122"/>
                <a:cs typeface="微软雅黑" panose="020B0503020204020204" charset="-122"/>
                <a:sym typeface="+mn-ea"/>
              </a:rPr>
              <a:t>b</a:t>
            </a:r>
            <a:r>
              <a:rPr sz="1000">
                <a:latin typeface="微软雅黑" panose="020B0503020204020204" charset="-122"/>
                <a:ea typeface="微软雅黑" panose="020B0503020204020204" charset="-122"/>
                <a:cs typeface="微软雅黑" panose="020B0503020204020204" charset="-122"/>
                <a:sym typeface="+mn-ea"/>
              </a:rPr>
              <a:t>alancing master and slave gears, left body oil pump .</a:t>
            </a:r>
            <a:r>
              <a:rPr lang="en-US" sz="1000">
                <a:latin typeface="微软雅黑" panose="020B0503020204020204" charset="-122"/>
                <a:ea typeface="微软雅黑" panose="020B0503020204020204" charset="-122"/>
                <a:cs typeface="微软雅黑" panose="020B0503020204020204" charset="-122"/>
                <a:sym typeface="+mn-ea"/>
              </a:rPr>
              <a:t>..</a:t>
            </a:r>
            <a:r>
              <a:rPr sz="1000">
                <a:latin typeface="微软雅黑" panose="020B0503020204020204" charset="-122"/>
                <a:ea typeface="微软雅黑" panose="020B0503020204020204" charset="-122"/>
                <a:cs typeface="微软雅黑" panose="020B0503020204020204" charset="-122"/>
                <a:sym typeface="+mn-ea"/>
              </a:rPr>
              <a:t> 190</a:t>
            </a:r>
            <a:endParaRPr sz="1000">
              <a:latin typeface="微软雅黑" panose="020B0503020204020204" charset="-122"/>
              <a:ea typeface="微软雅黑" panose="020B0503020204020204" charset="-122"/>
              <a:cs typeface="微软雅黑" panose="020B0503020204020204" charset="-122"/>
              <a:sym typeface="+mn-ea"/>
            </a:endParaRPr>
          </a:p>
          <a:p>
            <a:pPr indent="0" fontAlgn="auto">
              <a:lnSpc>
                <a:spcPct val="150000"/>
              </a:lnSpc>
            </a:pPr>
            <a:r>
              <a:rPr sz="1000">
                <a:latin typeface="微软雅黑" panose="020B0503020204020204" charset="-122"/>
                <a:ea typeface="微软雅黑" panose="020B0503020204020204" charset="-122"/>
                <a:cs typeface="微软雅黑" panose="020B0503020204020204" charset="-122"/>
                <a:sym typeface="+mn-ea"/>
              </a:rPr>
              <a:t>4 Inspection of the left crankcase cover, magneto stator and rotor ........... 190</a:t>
            </a:r>
            <a:endParaRPr sz="1000">
              <a:latin typeface="微软雅黑" panose="020B0503020204020204" charset="-122"/>
              <a:ea typeface="微软雅黑" panose="020B0503020204020204" charset="-122"/>
              <a:cs typeface="微软雅黑" panose="020B0503020204020204" charset="-122"/>
              <a:sym typeface="+mn-ea"/>
            </a:endParaRPr>
          </a:p>
          <a:p>
            <a:pPr indent="0" fontAlgn="auto">
              <a:lnSpc>
                <a:spcPct val="150000"/>
              </a:lnSpc>
            </a:pPr>
            <a:r>
              <a:rPr sz="1000">
                <a:latin typeface="微软雅黑" panose="020B0503020204020204" charset="-122"/>
                <a:ea typeface="微软雅黑" panose="020B0503020204020204" charset="-122"/>
                <a:cs typeface="微软雅黑" panose="020B0503020204020204" charset="-122"/>
                <a:sym typeface="+mn-ea"/>
              </a:rPr>
              <a:t>5 Balancing master and slave gears Inspection and installation of the left body oil pump ................................................</a:t>
            </a:r>
            <a:r>
              <a:rPr lang="en-US" sz="1000">
                <a:latin typeface="微软雅黑" panose="020B0503020204020204" charset="-122"/>
                <a:ea typeface="微软雅黑" panose="020B0503020204020204" charset="-122"/>
                <a:cs typeface="微软雅黑" panose="020B0503020204020204" charset="-122"/>
                <a:sym typeface="+mn-ea"/>
              </a:rPr>
              <a:t>.....................................................</a:t>
            </a:r>
            <a:r>
              <a:rPr sz="1000">
                <a:latin typeface="微软雅黑" panose="020B0503020204020204" charset="-122"/>
                <a:ea typeface="微软雅黑" panose="020B0503020204020204" charset="-122"/>
                <a:cs typeface="微软雅黑" panose="020B0503020204020204" charset="-122"/>
                <a:sym typeface="+mn-ea"/>
              </a:rPr>
              <a:t>......... 191</a:t>
            </a:r>
            <a:endParaRPr sz="1000">
              <a:latin typeface="微软雅黑" panose="020B0503020204020204" charset="-122"/>
              <a:ea typeface="微软雅黑" panose="020B0503020204020204" charset="-122"/>
              <a:cs typeface="微软雅黑" panose="020B0503020204020204" charset="-122"/>
              <a:sym typeface="+mn-ea"/>
            </a:endParaRPr>
          </a:p>
          <a:p>
            <a:pPr indent="0" fontAlgn="auto">
              <a:lnSpc>
                <a:spcPct val="150000"/>
              </a:lnSpc>
            </a:pPr>
            <a:r>
              <a:rPr sz="1000">
                <a:latin typeface="微软雅黑" panose="020B0503020204020204" charset="-122"/>
                <a:ea typeface="微软雅黑" panose="020B0503020204020204" charset="-122"/>
                <a:cs typeface="微软雅黑" panose="020B0503020204020204" charset="-122"/>
                <a:sym typeface="+mn-ea"/>
              </a:rPr>
              <a:t>6 Installation of magneto stator and rotor, left crankcase cover ............... 192</a:t>
            </a:r>
            <a:endParaRPr sz="1000">
              <a:latin typeface="微软雅黑" panose="020B0503020204020204" charset="-122"/>
              <a:ea typeface="微软雅黑" panose="020B0503020204020204" charset="-122"/>
              <a:cs typeface="微软雅黑" panose="020B0503020204020204" charset="-122"/>
              <a:sym typeface="+mn-ea"/>
            </a:endParaRPr>
          </a:p>
        </p:txBody>
      </p:sp>
      <p:sp>
        <p:nvSpPr>
          <p:cNvPr id="2" name="object 13"/>
          <p:cNvSpPr txBox="1"/>
          <p:nvPr>
            <p:custDataLst>
              <p:tags r:id="rId2"/>
            </p:custDataLst>
          </p:nvPr>
        </p:nvSpPr>
        <p:spPr>
          <a:xfrm>
            <a:off x="563880" y="8185150"/>
            <a:ext cx="766445" cy="569595"/>
          </a:xfrm>
          <a:prstGeom prst="rect">
            <a:avLst/>
          </a:prstGeom>
        </p:spPr>
        <p:txBody>
          <a:bodyPr vert="horz" wrap="square" lIns="0" tIns="13335" rIns="0" bIns="0" rtlCol="0">
            <a:noAutofit/>
          </a:bodyPr>
          <a:p>
            <a:pPr marL="168910" marR="161290" algn="just">
              <a:lnSpc>
                <a:spcPct val="125000"/>
              </a:lnSpc>
              <a:spcBef>
                <a:spcPts val="105"/>
              </a:spcBef>
            </a:pPr>
            <a:r>
              <a:rPr lang="en-US" sz="900" dirty="0">
                <a:solidFill>
                  <a:srgbClr val="FFFFFF"/>
                </a:solidFill>
                <a:latin typeface="黑体" panose="02010609060101010101" charset="-122"/>
                <a:cs typeface="黑体" panose="02010609060101010101" charset="-122"/>
              </a:rPr>
              <a:t>English</a:t>
            </a:r>
            <a:endParaRPr lang="en-US" sz="900" dirty="0">
              <a:solidFill>
                <a:srgbClr val="FFFFFF"/>
              </a:solidFill>
              <a:latin typeface="黑体" panose="02010609060101010101" charset="-122"/>
              <a:cs typeface="黑体" panose="02010609060101010101" charset="-122"/>
            </a:endParaRPr>
          </a:p>
          <a:p>
            <a:pPr marL="168910" marR="161290" algn="just">
              <a:lnSpc>
                <a:spcPct val="125000"/>
              </a:lnSpc>
              <a:spcBef>
                <a:spcPts val="105"/>
              </a:spcBef>
            </a:pPr>
            <a:r>
              <a:rPr sz="900" dirty="0">
                <a:solidFill>
                  <a:srgbClr val="FFFFFF"/>
                </a:solidFill>
                <a:latin typeface="黑体" panose="02010609060101010101" charset="-122"/>
                <a:cs typeface="黑体" panose="02010609060101010101" charset="-122"/>
              </a:rPr>
              <a:t>version</a:t>
            </a:r>
            <a:endParaRPr sz="900" dirty="0">
              <a:solidFill>
                <a:srgbClr val="FFFFFF"/>
              </a:solidFill>
              <a:latin typeface="黑体" panose="02010609060101010101" charset="-122"/>
              <a:cs typeface="黑体" panose="02010609060101010101"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object 3"/>
          <p:cNvSpPr/>
          <p:nvPr/>
        </p:nvSpPr>
        <p:spPr>
          <a:xfrm>
            <a:off x="1411985" y="1378077"/>
            <a:ext cx="4826635" cy="7419340"/>
          </a:xfrm>
          <a:custGeom>
            <a:avLst/>
            <a:gdLst/>
            <a:ahLst/>
            <a:cxnLst/>
            <a:rect l="l" t="t" r="r" b="b"/>
            <a:pathLst>
              <a:path w="4826635" h="7419340">
                <a:moveTo>
                  <a:pt x="0" y="0"/>
                </a:moveTo>
                <a:lnTo>
                  <a:pt x="4826508" y="0"/>
                </a:lnTo>
                <a:lnTo>
                  <a:pt x="4826508" y="7418832"/>
                </a:lnTo>
                <a:lnTo>
                  <a:pt x="0" y="7418832"/>
                </a:lnTo>
                <a:lnTo>
                  <a:pt x="0" y="0"/>
                </a:lnTo>
                <a:close/>
              </a:path>
            </a:pathLst>
          </a:custGeom>
          <a:solidFill>
            <a:srgbClr val="FFFFFF"/>
          </a:solidFill>
        </p:spPr>
        <p:txBody>
          <a:bodyPr wrap="square" lIns="0" tIns="0" rIns="0" bIns="0" rtlCol="0"/>
          <a:p/>
        </p:txBody>
      </p:sp>
      <p:sp>
        <p:nvSpPr>
          <p:cNvPr id="10" name="object 5"/>
          <p:cNvSpPr/>
          <p:nvPr/>
        </p:nvSpPr>
        <p:spPr>
          <a:xfrm>
            <a:off x="6251701" y="8037830"/>
            <a:ext cx="475615" cy="1004569"/>
          </a:xfrm>
          <a:custGeom>
            <a:avLst/>
            <a:gdLst/>
            <a:ahLst/>
            <a:cxnLst/>
            <a:rect l="l" t="t" r="r" b="b"/>
            <a:pathLst>
              <a:path w="475615" h="1004570">
                <a:moveTo>
                  <a:pt x="0" y="0"/>
                </a:moveTo>
                <a:lnTo>
                  <a:pt x="475488" y="0"/>
                </a:lnTo>
                <a:lnTo>
                  <a:pt x="475488" y="1004315"/>
                </a:lnTo>
                <a:lnTo>
                  <a:pt x="0" y="1004315"/>
                </a:lnTo>
                <a:lnTo>
                  <a:pt x="0" y="0"/>
                </a:lnTo>
                <a:close/>
              </a:path>
            </a:pathLst>
          </a:custGeom>
          <a:solidFill>
            <a:srgbClr val="000000"/>
          </a:solidFill>
        </p:spPr>
        <p:txBody>
          <a:bodyPr wrap="square" lIns="0" tIns="0" rIns="0" bIns="0" rtlCol="0"/>
          <a:p/>
        </p:txBody>
      </p:sp>
      <p:sp>
        <p:nvSpPr>
          <p:cNvPr id="16" name="文本框 15"/>
          <p:cNvSpPr txBox="1"/>
          <p:nvPr/>
        </p:nvSpPr>
        <p:spPr>
          <a:xfrm>
            <a:off x="6260465" y="8754745"/>
            <a:ext cx="438785" cy="245110"/>
          </a:xfrm>
          <a:prstGeom prst="rect">
            <a:avLst/>
          </a:prstGeom>
          <a:noFill/>
        </p:spPr>
        <p:txBody>
          <a:bodyPr wrap="square" rtlCol="0">
            <a:spAutoFit/>
          </a:bodyPr>
          <a:p>
            <a:pPr algn="ctr"/>
            <a:r>
              <a:rPr lang="en-US" altLang="zh-CN" sz="1000">
                <a:solidFill>
                  <a:schemeClr val="bg1"/>
                </a:solidFill>
                <a:latin typeface="黑体" panose="02010609060101010101" charset="-122"/>
                <a:ea typeface="黑体" panose="02010609060101010101" charset="-122"/>
              </a:rPr>
              <a:t>188</a:t>
            </a:r>
            <a:endParaRPr lang="en-US" altLang="zh-CN" sz="1000">
              <a:solidFill>
                <a:schemeClr val="bg1"/>
              </a:solidFill>
              <a:latin typeface="黑体" panose="02010609060101010101" charset="-122"/>
              <a:ea typeface="黑体" panose="02010609060101010101" charset="-122"/>
            </a:endParaRPr>
          </a:p>
        </p:txBody>
      </p:sp>
      <p:pic>
        <p:nvPicPr>
          <p:cNvPr id="17" name="图片 16" descr="图片4"/>
          <p:cNvPicPr>
            <a:picLocks noChangeAspect="1"/>
          </p:cNvPicPr>
          <p:nvPr/>
        </p:nvPicPr>
        <p:blipFill>
          <a:blip r:embed="rId1"/>
          <a:stretch>
            <a:fillRect/>
          </a:stretch>
        </p:blipFill>
        <p:spPr>
          <a:xfrm>
            <a:off x="4801235" y="1448435"/>
            <a:ext cx="1134110" cy="176530"/>
          </a:xfrm>
          <a:prstGeom prst="rect">
            <a:avLst/>
          </a:prstGeom>
        </p:spPr>
      </p:pic>
      <p:sp>
        <p:nvSpPr>
          <p:cNvPr id="5" name="文本框 4"/>
          <p:cNvSpPr txBox="1"/>
          <p:nvPr/>
        </p:nvSpPr>
        <p:spPr>
          <a:xfrm>
            <a:off x="1412240" y="1710055"/>
            <a:ext cx="4919345" cy="1014730"/>
          </a:xfrm>
          <a:prstGeom prst="rect">
            <a:avLst/>
          </a:prstGeom>
          <a:noFill/>
        </p:spPr>
        <p:txBody>
          <a:bodyPr wrap="square" rtlCol="0">
            <a:spAutoFit/>
          </a:bodyPr>
          <a:p>
            <a:pPr algn="ctr"/>
            <a:r>
              <a:rPr sz="1000" b="1">
                <a:latin typeface="微软雅黑" panose="020B0503020204020204" charset="-122"/>
                <a:ea typeface="微软雅黑" panose="020B0503020204020204" charset="-122"/>
                <a:cs typeface="微软雅黑" panose="020B0503020204020204" charset="-122"/>
                <a:sym typeface="+mn-ea"/>
              </a:rPr>
              <a:t>Repair instructions</a:t>
            </a:r>
            <a:endParaRPr sz="1000" b="1">
              <a:latin typeface="微软雅黑" panose="020B0503020204020204" charset="-122"/>
              <a:ea typeface="微软雅黑" panose="020B0503020204020204" charset="-122"/>
              <a:cs typeface="微软雅黑" panose="020B0503020204020204" charset="-122"/>
              <a:sym typeface="+mn-ea"/>
            </a:endParaRPr>
          </a:p>
          <a:p>
            <a:pPr algn="ctr"/>
            <a:endParaRPr lang="zh-CN" altLang="en-US" sz="1000" b="1">
              <a:latin typeface="微软雅黑" panose="020B0503020204020204" charset="-122"/>
              <a:ea typeface="微软雅黑" panose="020B0503020204020204" charset="-122"/>
            </a:endParaRPr>
          </a:p>
          <a:p>
            <a:r>
              <a:rPr lang="en-US" altLang="zh-CN" sz="1000">
                <a:latin typeface="微软雅黑" panose="020B0503020204020204" charset="-122"/>
                <a:ea typeface="微软雅黑" panose="020B0503020204020204" charset="-122"/>
              </a:rPr>
              <a:t>  </a:t>
            </a:r>
            <a:r>
              <a:rPr sz="1000">
                <a:latin typeface="微软雅黑" panose="020B0503020204020204" charset="-122"/>
                <a:ea typeface="微软雅黑" panose="020B0503020204020204" charset="-122"/>
              </a:rPr>
              <a:t>  The removal and installation of the magneto and balanced master and slave gears described in this section</a:t>
            </a:r>
            <a:endParaRPr sz="1000">
              <a:latin typeface="微软雅黑" panose="020B0503020204020204" charset="-122"/>
              <a:ea typeface="微软雅黑" panose="020B0503020204020204" charset="-122"/>
            </a:endParaRPr>
          </a:p>
          <a:p>
            <a:r>
              <a:rPr sz="1000">
                <a:latin typeface="微软雅黑" panose="020B0503020204020204" charset="-122"/>
                <a:ea typeface="微软雅黑" panose="020B0503020204020204" charset="-122"/>
              </a:rPr>
              <a:t>This can be done by simply removing the left crankcase cover without removing the engine.</a:t>
            </a:r>
            <a:endParaRPr sz="1000">
              <a:latin typeface="微软雅黑" panose="020B0503020204020204" charset="-122"/>
              <a:ea typeface="微软雅黑" panose="020B0503020204020204" charset="-122"/>
            </a:endParaRPr>
          </a:p>
        </p:txBody>
      </p:sp>
      <p:sp>
        <p:nvSpPr>
          <p:cNvPr id="3" name="object 13"/>
          <p:cNvSpPr txBox="1"/>
          <p:nvPr>
            <p:custDataLst>
              <p:tags r:id="rId2"/>
            </p:custDataLst>
          </p:nvPr>
        </p:nvSpPr>
        <p:spPr>
          <a:xfrm>
            <a:off x="6144260" y="8094345"/>
            <a:ext cx="766445" cy="569595"/>
          </a:xfrm>
          <a:prstGeom prst="rect">
            <a:avLst/>
          </a:prstGeom>
        </p:spPr>
        <p:txBody>
          <a:bodyPr vert="horz" wrap="square" lIns="0" tIns="13335" rIns="0" bIns="0" rtlCol="0">
            <a:noAutofit/>
          </a:bodyPr>
          <a:p>
            <a:pPr marL="168910" marR="161290" algn="just">
              <a:lnSpc>
                <a:spcPct val="125000"/>
              </a:lnSpc>
              <a:spcBef>
                <a:spcPts val="105"/>
              </a:spcBef>
            </a:pPr>
            <a:r>
              <a:rPr lang="en-US" sz="900" dirty="0">
                <a:solidFill>
                  <a:srgbClr val="FFFFFF"/>
                </a:solidFill>
                <a:latin typeface="黑体" panose="02010609060101010101" charset="-122"/>
                <a:cs typeface="黑体" panose="02010609060101010101" charset="-122"/>
              </a:rPr>
              <a:t>English</a:t>
            </a:r>
            <a:endParaRPr lang="en-US" sz="900" dirty="0">
              <a:solidFill>
                <a:srgbClr val="FFFFFF"/>
              </a:solidFill>
              <a:latin typeface="黑体" panose="02010609060101010101" charset="-122"/>
              <a:cs typeface="黑体" panose="02010609060101010101" charset="-122"/>
            </a:endParaRPr>
          </a:p>
          <a:p>
            <a:pPr marL="168910" marR="161290" algn="just">
              <a:lnSpc>
                <a:spcPct val="125000"/>
              </a:lnSpc>
              <a:spcBef>
                <a:spcPts val="105"/>
              </a:spcBef>
            </a:pPr>
            <a:r>
              <a:rPr sz="900" dirty="0">
                <a:solidFill>
                  <a:srgbClr val="FFFFFF"/>
                </a:solidFill>
                <a:latin typeface="黑体" panose="02010609060101010101" charset="-122"/>
                <a:cs typeface="黑体" panose="02010609060101010101" charset="-122"/>
              </a:rPr>
              <a:t>version</a:t>
            </a:r>
            <a:endParaRPr sz="900" dirty="0">
              <a:solidFill>
                <a:srgbClr val="FFFFFF"/>
              </a:solidFill>
              <a:latin typeface="黑体" panose="02010609060101010101" charset="-122"/>
              <a:cs typeface="黑体" panose="02010609060101010101"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object 3"/>
          <p:cNvSpPr/>
          <p:nvPr/>
        </p:nvSpPr>
        <p:spPr>
          <a:xfrm>
            <a:off x="1281810" y="1626997"/>
            <a:ext cx="4826635" cy="7419340"/>
          </a:xfrm>
          <a:custGeom>
            <a:avLst/>
            <a:gdLst/>
            <a:ahLst/>
            <a:cxnLst/>
            <a:rect l="l" t="t" r="r" b="b"/>
            <a:pathLst>
              <a:path w="4826635" h="7419340">
                <a:moveTo>
                  <a:pt x="0" y="0"/>
                </a:moveTo>
                <a:lnTo>
                  <a:pt x="4826508" y="0"/>
                </a:lnTo>
                <a:lnTo>
                  <a:pt x="4826508" y="7418832"/>
                </a:lnTo>
                <a:lnTo>
                  <a:pt x="0" y="7418832"/>
                </a:lnTo>
                <a:lnTo>
                  <a:pt x="0" y="0"/>
                </a:lnTo>
                <a:close/>
              </a:path>
            </a:pathLst>
          </a:custGeom>
          <a:solidFill>
            <a:srgbClr val="FFFFFF"/>
          </a:solidFill>
        </p:spPr>
        <p:txBody>
          <a:bodyPr wrap="square" lIns="0" tIns="0" rIns="0" bIns="0" rtlCol="0"/>
          <a:p/>
        </p:txBody>
      </p:sp>
      <p:sp>
        <p:nvSpPr>
          <p:cNvPr id="10" name="object 5"/>
          <p:cNvSpPr/>
          <p:nvPr/>
        </p:nvSpPr>
        <p:spPr>
          <a:xfrm>
            <a:off x="709421" y="8037830"/>
            <a:ext cx="475615" cy="1004569"/>
          </a:xfrm>
          <a:custGeom>
            <a:avLst/>
            <a:gdLst/>
            <a:ahLst/>
            <a:cxnLst/>
            <a:rect l="l" t="t" r="r" b="b"/>
            <a:pathLst>
              <a:path w="475615" h="1004570">
                <a:moveTo>
                  <a:pt x="0" y="0"/>
                </a:moveTo>
                <a:lnTo>
                  <a:pt x="475488" y="0"/>
                </a:lnTo>
                <a:lnTo>
                  <a:pt x="475488" y="1004315"/>
                </a:lnTo>
                <a:lnTo>
                  <a:pt x="0" y="1004315"/>
                </a:lnTo>
                <a:lnTo>
                  <a:pt x="0" y="0"/>
                </a:lnTo>
                <a:close/>
              </a:path>
            </a:pathLst>
          </a:custGeom>
          <a:solidFill>
            <a:srgbClr val="000000"/>
          </a:solidFill>
        </p:spPr>
        <p:txBody>
          <a:bodyPr wrap="square" lIns="0" tIns="0" rIns="0" bIns="0" rtlCol="0"/>
          <a:p/>
        </p:txBody>
      </p:sp>
      <p:sp>
        <p:nvSpPr>
          <p:cNvPr id="16" name="文本框 15"/>
          <p:cNvSpPr txBox="1"/>
          <p:nvPr/>
        </p:nvSpPr>
        <p:spPr>
          <a:xfrm>
            <a:off x="718185" y="8754745"/>
            <a:ext cx="438785" cy="245110"/>
          </a:xfrm>
          <a:prstGeom prst="rect">
            <a:avLst/>
          </a:prstGeom>
          <a:noFill/>
        </p:spPr>
        <p:txBody>
          <a:bodyPr wrap="square" rtlCol="0">
            <a:spAutoFit/>
          </a:bodyPr>
          <a:p>
            <a:pPr algn="ctr"/>
            <a:r>
              <a:rPr lang="en-US" altLang="zh-CN" sz="1000">
                <a:solidFill>
                  <a:schemeClr val="bg1"/>
                </a:solidFill>
                <a:latin typeface="黑体" panose="02010609060101010101" charset="-122"/>
                <a:ea typeface="黑体" panose="02010609060101010101" charset="-122"/>
              </a:rPr>
              <a:t>189</a:t>
            </a:r>
            <a:endParaRPr lang="en-US" altLang="zh-CN" sz="1000">
              <a:solidFill>
                <a:schemeClr val="bg1"/>
              </a:solidFill>
              <a:latin typeface="黑体" panose="02010609060101010101" charset="-122"/>
              <a:ea typeface="黑体" panose="02010609060101010101" charset="-122"/>
            </a:endParaRPr>
          </a:p>
        </p:txBody>
      </p:sp>
      <p:pic>
        <p:nvPicPr>
          <p:cNvPr id="17" name="图片 16" descr="图片4"/>
          <p:cNvPicPr>
            <a:picLocks noChangeAspect="1"/>
          </p:cNvPicPr>
          <p:nvPr/>
        </p:nvPicPr>
        <p:blipFill>
          <a:blip r:embed="rId1"/>
          <a:stretch>
            <a:fillRect/>
          </a:stretch>
        </p:blipFill>
        <p:spPr>
          <a:xfrm>
            <a:off x="1417955" y="1448435"/>
            <a:ext cx="1134110" cy="176530"/>
          </a:xfrm>
          <a:prstGeom prst="rect">
            <a:avLst/>
          </a:prstGeom>
        </p:spPr>
      </p:pic>
      <p:pic>
        <p:nvPicPr>
          <p:cNvPr id="3" name="图片 1"/>
          <p:cNvPicPr>
            <a:picLocks noChangeAspect="1"/>
          </p:cNvPicPr>
          <p:nvPr/>
        </p:nvPicPr>
        <p:blipFill>
          <a:blip r:embed="rId2"/>
          <a:stretch>
            <a:fillRect/>
          </a:stretch>
        </p:blipFill>
        <p:spPr>
          <a:xfrm>
            <a:off x="1412240" y="1913255"/>
            <a:ext cx="2160000" cy="1635890"/>
          </a:xfrm>
          <a:prstGeom prst="rect">
            <a:avLst/>
          </a:prstGeom>
          <a:noFill/>
          <a:ln w="9525">
            <a:solidFill>
              <a:schemeClr val="tx1"/>
            </a:solidFill>
          </a:ln>
        </p:spPr>
      </p:pic>
      <p:pic>
        <p:nvPicPr>
          <p:cNvPr id="5" name="图片 1"/>
          <p:cNvPicPr>
            <a:picLocks noChangeAspect="1"/>
          </p:cNvPicPr>
          <p:nvPr/>
        </p:nvPicPr>
        <p:blipFill>
          <a:blip r:embed="rId3"/>
          <a:stretch>
            <a:fillRect/>
          </a:stretch>
        </p:blipFill>
        <p:spPr>
          <a:xfrm>
            <a:off x="1412240" y="4005898"/>
            <a:ext cx="2160000" cy="1810702"/>
          </a:xfrm>
          <a:prstGeom prst="rect">
            <a:avLst/>
          </a:prstGeom>
          <a:noFill/>
          <a:ln w="9525">
            <a:solidFill>
              <a:schemeClr val="tx1"/>
            </a:solidFill>
          </a:ln>
        </p:spPr>
      </p:pic>
      <p:pic>
        <p:nvPicPr>
          <p:cNvPr id="1073743553" name="图片 1073743552" descr="IMG_20180822_152512"/>
          <p:cNvPicPr>
            <a:picLocks noChangeAspect="1"/>
          </p:cNvPicPr>
          <p:nvPr/>
        </p:nvPicPr>
        <p:blipFill>
          <a:blip r:embed="rId4"/>
          <a:srcRect l="7948" r="8237" b="3088"/>
          <a:stretch>
            <a:fillRect/>
          </a:stretch>
        </p:blipFill>
        <p:spPr>
          <a:xfrm>
            <a:off x="1412240" y="6261735"/>
            <a:ext cx="2160000" cy="1852800"/>
          </a:xfrm>
          <a:prstGeom prst="rect">
            <a:avLst/>
          </a:prstGeom>
          <a:noFill/>
          <a:ln w="9525">
            <a:solidFill>
              <a:schemeClr val="tx1"/>
            </a:solidFill>
          </a:ln>
        </p:spPr>
      </p:pic>
      <p:sp>
        <p:nvSpPr>
          <p:cNvPr id="6" name="文本框 5"/>
          <p:cNvSpPr txBox="1"/>
          <p:nvPr/>
        </p:nvSpPr>
        <p:spPr>
          <a:xfrm>
            <a:off x="3691890" y="1915160"/>
            <a:ext cx="2396490" cy="984885"/>
          </a:xfrm>
          <a:prstGeom prst="rect">
            <a:avLst/>
          </a:prstGeom>
          <a:noFill/>
        </p:spPr>
        <p:txBody>
          <a:bodyPr wrap="square" lIns="36195" tIns="0" rIns="36195" bIns="0" rtlCol="0" anchor="t" anchorCtr="0">
            <a:spAutoFit/>
          </a:bodyPr>
          <a:p>
            <a:r>
              <a:rPr sz="1200" b="1">
                <a:latin typeface="微软雅黑" panose="020B0503020204020204" charset="-122"/>
                <a:ea typeface="微软雅黑" panose="020B0503020204020204" charset="-122"/>
                <a:cs typeface="微软雅黑" panose="020B0503020204020204" charset="-122"/>
                <a:sym typeface="+mn-ea"/>
              </a:rPr>
              <a:t>Disassembly of the left crankcase cover</a:t>
            </a:r>
            <a:r>
              <a:rPr lang="zh-CN" altLang="en-US" sz="1000">
                <a:latin typeface="微软雅黑" panose="020B0503020204020204" charset="-122"/>
                <a:ea typeface="微软雅黑" panose="020B0503020204020204" charset="-122"/>
                <a:cs typeface="微软雅黑" panose="020B0503020204020204" charset="-122"/>
              </a:rPr>
              <a:t>                                    </a:t>
            </a:r>
            <a:endParaRPr lang="zh-CN" altLang="en-US" sz="1000">
              <a:latin typeface="微软雅黑" panose="020B0503020204020204" charset="-122"/>
              <a:ea typeface="微软雅黑" panose="020B0503020204020204" charset="-122"/>
              <a:cs typeface="微软雅黑" panose="020B0503020204020204" charset="-122"/>
            </a:endParaRPr>
          </a:p>
          <a:p>
            <a:endParaRPr lang="zh-CN" altLang="en-US" sz="1000">
              <a:latin typeface="微软雅黑" panose="020B0503020204020204" charset="-122"/>
              <a:ea typeface="微软雅黑" panose="020B0503020204020204" charset="-122"/>
              <a:cs typeface="微软雅黑" panose="020B0503020204020204" charset="-122"/>
            </a:endParaRPr>
          </a:p>
          <a:p>
            <a:r>
              <a:rPr lang="en-US" altLang="zh-CN" sz="1000">
                <a:latin typeface="微软雅黑" panose="020B0503020204020204" charset="-122"/>
                <a:ea typeface="微软雅黑" panose="020B0503020204020204" charset="-122"/>
                <a:cs typeface="微软雅黑" panose="020B0503020204020204" charset="-122"/>
              </a:rPr>
              <a:t>   </a:t>
            </a:r>
            <a:r>
              <a:rPr lang="zh-CN" altLang="en-US" sz="1000">
                <a:latin typeface="微软雅黑" panose="020B0503020204020204" charset="-122"/>
                <a:ea typeface="微软雅黑" panose="020B0503020204020204" charset="-122"/>
                <a:cs typeface="微软雅黑" panose="020B0503020204020204" charset="-122"/>
              </a:rPr>
              <a:t>Remove the left front cover 8 fastening bolts and remove the left crankcase cover.</a:t>
            </a:r>
            <a:endParaRPr lang="zh-CN" altLang="en-US" sz="1000">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3682365" y="7165975"/>
            <a:ext cx="2415540" cy="1880870"/>
          </a:xfrm>
          <a:prstGeom prst="rect">
            <a:avLst/>
          </a:prstGeom>
          <a:noFill/>
          <a:ln>
            <a:solidFill>
              <a:schemeClr val="tx1"/>
            </a:solidFill>
          </a:ln>
        </p:spPr>
        <p:txBody>
          <a:bodyPr wrap="square" lIns="36195" tIns="0" rIns="36195" bIns="0" rtlCol="0" anchor="t" anchorCtr="0">
            <a:noAutofit/>
          </a:bodyPr>
          <a:p>
            <a:r>
              <a:rPr lang="zh-CN" altLang="en-US" sz="1000" b="1">
                <a:latin typeface="微软雅黑" panose="020B0503020204020204" charset="-122"/>
                <a:ea typeface="微软雅黑" panose="020B0503020204020204" charset="-122"/>
                <a:cs typeface="微软雅黑" panose="020B0503020204020204" charset="-122"/>
              </a:rPr>
              <a:t>Attention.</a:t>
            </a:r>
            <a:endParaRPr lang="zh-CN" altLang="en-US" sz="1000" b="1">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rPr>
              <a:t>1. magneto rotor disassembly can only be disassembled with special tools, do not allow knocking magneto rotor.</a:t>
            </a:r>
            <a:endParaRPr lang="zh-CN" altLang="en-US" sz="1000">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rPr>
              <a:t>2. The magneto rotor should be replaced with a new magneto rotor if the rotor is subjected to accidental impact during disassembly and assembly, such as if the magneto rotor falls to the ground or is struck by a foreign object.</a:t>
            </a:r>
            <a:endParaRPr lang="zh-CN" altLang="en-US" sz="1000">
              <a:latin typeface="微软雅黑" panose="020B0503020204020204" charset="-122"/>
              <a:ea typeface="微软雅黑" panose="020B0503020204020204" charset="-122"/>
              <a:cs typeface="微软雅黑" panose="020B0503020204020204" charset="-122"/>
            </a:endParaRPr>
          </a:p>
        </p:txBody>
      </p:sp>
      <p:sp>
        <p:nvSpPr>
          <p:cNvPr id="8" name="文本框 7"/>
          <p:cNvSpPr txBox="1"/>
          <p:nvPr/>
        </p:nvSpPr>
        <p:spPr>
          <a:xfrm>
            <a:off x="3692525" y="6233795"/>
            <a:ext cx="2415540" cy="800100"/>
          </a:xfrm>
          <a:prstGeom prst="rect">
            <a:avLst/>
          </a:prstGeom>
          <a:noFill/>
        </p:spPr>
        <p:txBody>
          <a:bodyPr wrap="square" lIns="36195" tIns="0" rIns="36195" bIns="0" rtlCol="0" anchor="t" anchorCtr="0">
            <a:spAutoFit/>
          </a:bodyPr>
          <a:p>
            <a:r>
              <a:rPr sz="1200" b="1">
                <a:latin typeface="微软雅黑" panose="020B0503020204020204" charset="-122"/>
                <a:ea typeface="微软雅黑" panose="020B0503020204020204" charset="-122"/>
                <a:cs typeface="微软雅黑" panose="020B0503020204020204" charset="-122"/>
                <a:sym typeface="+mn-ea"/>
              </a:rPr>
              <a:t>Disassembly of  rotor</a:t>
            </a:r>
            <a:r>
              <a:rPr lang="zh-CN" altLang="en-US" sz="1200" b="1">
                <a:latin typeface="微软雅黑" panose="020B0503020204020204" charset="-122"/>
                <a:ea typeface="微软雅黑" panose="020B0503020204020204" charset="-122"/>
                <a:cs typeface="微软雅黑" panose="020B0503020204020204" charset="-122"/>
                <a:sym typeface="+mn-ea"/>
              </a:rPr>
              <a:t> </a:t>
            </a:r>
            <a:endParaRPr lang="zh-CN" altLang="en-US" sz="1200" b="1">
              <a:latin typeface="微软雅黑" panose="020B0503020204020204" charset="-122"/>
              <a:ea typeface="微软雅黑" panose="020B0503020204020204" charset="-122"/>
              <a:cs typeface="微软雅黑" panose="020B0503020204020204" charset="-122"/>
              <a:sym typeface="+mn-ea"/>
            </a:endParaRPr>
          </a:p>
          <a:p>
            <a:r>
              <a:rPr lang="zh-CN" altLang="en-US" sz="1000">
                <a:latin typeface="微软雅黑" panose="020B0503020204020204" charset="-122"/>
                <a:ea typeface="微软雅黑" panose="020B0503020204020204" charset="-122"/>
                <a:cs typeface="微软雅黑" panose="020B0503020204020204" charset="-122"/>
                <a:sym typeface="+mn-ea"/>
              </a:rPr>
              <a:t>                                  </a:t>
            </a:r>
            <a:endParaRPr lang="zh-CN" altLang="en-US" sz="1000">
              <a:latin typeface="微软雅黑" panose="020B0503020204020204" charset="-122"/>
              <a:ea typeface="微软雅黑" panose="020B0503020204020204" charset="-122"/>
              <a:cs typeface="微软雅黑" panose="020B0503020204020204" charset="-122"/>
            </a:endParaRPr>
          </a:p>
          <a:p>
            <a:r>
              <a:rPr lang="en-US" altLang="zh-CN" sz="1000">
                <a:latin typeface="微软雅黑" panose="020B0503020204020204" charset="-122"/>
                <a:ea typeface="微软雅黑" panose="020B0503020204020204" charset="-122"/>
                <a:cs typeface="微软雅黑" panose="020B0503020204020204" charset="-122"/>
                <a:sym typeface="+mn-ea"/>
              </a:rPr>
              <a:t>   </a:t>
            </a:r>
            <a:r>
              <a:rPr lang="zh-CN" altLang="en-US" sz="1000">
                <a:latin typeface="微软雅黑" panose="020B0503020204020204" charset="-122"/>
                <a:ea typeface="微软雅黑" panose="020B0503020204020204" charset="-122"/>
                <a:cs typeface="微软雅黑" panose="020B0503020204020204" charset="-122"/>
                <a:sym typeface="+mn-ea"/>
              </a:rPr>
              <a:t>Remove the magneto rotor lock nut and remove the magneto rotor with special tools.</a:t>
            </a:r>
            <a:endParaRPr lang="zh-CN" altLang="en-US" sz="1000">
              <a:latin typeface="微软雅黑" panose="020B0503020204020204" charset="-122"/>
              <a:ea typeface="微软雅黑" panose="020B0503020204020204" charset="-122"/>
              <a:cs typeface="微软雅黑" panose="020B0503020204020204" charset="-122"/>
              <a:sym typeface="+mn-ea"/>
            </a:endParaRPr>
          </a:p>
        </p:txBody>
      </p:sp>
      <p:sp>
        <p:nvSpPr>
          <p:cNvPr id="9" name="文本框 8"/>
          <p:cNvSpPr txBox="1"/>
          <p:nvPr/>
        </p:nvSpPr>
        <p:spPr>
          <a:xfrm>
            <a:off x="3693160" y="3996055"/>
            <a:ext cx="2415540" cy="1600200"/>
          </a:xfrm>
          <a:prstGeom prst="rect">
            <a:avLst/>
          </a:prstGeom>
          <a:noFill/>
        </p:spPr>
        <p:txBody>
          <a:bodyPr wrap="square" lIns="36195" tIns="0" rIns="36195" bIns="0" rtlCol="0" anchor="t" anchorCtr="0">
            <a:spAutoFit/>
          </a:bodyPr>
          <a:p>
            <a:r>
              <a:rPr sz="1200" b="1">
                <a:latin typeface="微软雅黑" panose="020B0503020204020204" charset="-122"/>
                <a:ea typeface="微软雅黑" panose="020B0503020204020204" charset="-122"/>
                <a:cs typeface="微软雅黑" panose="020B0503020204020204" charset="-122"/>
                <a:sym typeface="+mn-ea"/>
              </a:rPr>
              <a:t>Disassembly of magneto stator </a:t>
            </a:r>
            <a:r>
              <a:rPr lang="zh-CN" altLang="en-US" sz="1000">
                <a:latin typeface="微软雅黑" panose="020B0503020204020204" charset="-122"/>
                <a:ea typeface="微软雅黑" panose="020B0503020204020204" charset="-122"/>
                <a:cs typeface="微软雅黑" panose="020B0503020204020204" charset="-122"/>
                <a:sym typeface="+mn-ea"/>
              </a:rPr>
              <a:t> </a:t>
            </a:r>
            <a:endParaRPr lang="zh-CN" altLang="en-US" sz="1000">
              <a:latin typeface="微软雅黑" panose="020B0503020204020204" charset="-122"/>
              <a:ea typeface="微软雅黑" panose="020B0503020204020204" charset="-122"/>
              <a:cs typeface="微软雅黑" panose="020B0503020204020204" charset="-122"/>
              <a:sym typeface="+mn-ea"/>
            </a:endParaRPr>
          </a:p>
          <a:p>
            <a:r>
              <a:rPr lang="zh-CN" altLang="en-US" sz="1000">
                <a:latin typeface="微软雅黑" panose="020B0503020204020204" charset="-122"/>
                <a:ea typeface="微软雅黑" panose="020B0503020204020204" charset="-122"/>
                <a:cs typeface="微软雅黑" panose="020B0503020204020204" charset="-122"/>
                <a:sym typeface="+mn-ea"/>
              </a:rPr>
              <a:t>                                 </a:t>
            </a:r>
            <a:endParaRPr lang="zh-CN" altLang="en-US" sz="1000">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sym typeface="+mn-ea"/>
              </a:rPr>
              <a:t>1、Remove the 2 bolts M5×10 fastening screws of sensing.</a:t>
            </a:r>
            <a:endParaRPr lang="zh-CN" altLang="en-US" sz="1000">
              <a:latin typeface="微软雅黑" panose="020B0503020204020204" charset="-122"/>
              <a:ea typeface="微软雅黑" panose="020B0503020204020204" charset="-122"/>
              <a:cs typeface="微软雅黑" panose="020B0503020204020204" charset="-122"/>
              <a:sym typeface="+mn-ea"/>
            </a:endParaRPr>
          </a:p>
          <a:p>
            <a:r>
              <a:rPr lang="zh-CN" altLang="en-US" sz="1000">
                <a:latin typeface="微软雅黑" panose="020B0503020204020204" charset="-122"/>
                <a:ea typeface="微软雅黑" panose="020B0503020204020204" charset="-122"/>
                <a:cs typeface="微软雅黑" panose="020B0503020204020204" charset="-122"/>
                <a:sym typeface="+mn-ea"/>
              </a:rPr>
              <a:t>2、Remove the 2 bolts M5×40 fastening screws of the stator coil, and then remove the magneto stator combination from the left crankcase cover.</a:t>
            </a:r>
            <a:endParaRPr lang="zh-CN" altLang="en-US" sz="1000">
              <a:latin typeface="微软雅黑" panose="020B0503020204020204" charset="-122"/>
              <a:ea typeface="微软雅黑" panose="020B0503020204020204" charset="-122"/>
              <a:cs typeface="微软雅黑" panose="020B0503020204020204" charset="-122"/>
              <a:sym typeface="+mn-ea"/>
            </a:endParaRPr>
          </a:p>
        </p:txBody>
      </p:sp>
      <p:sp>
        <p:nvSpPr>
          <p:cNvPr id="2" name="object 13"/>
          <p:cNvSpPr txBox="1"/>
          <p:nvPr>
            <p:custDataLst>
              <p:tags r:id="rId5"/>
            </p:custDataLst>
          </p:nvPr>
        </p:nvSpPr>
        <p:spPr>
          <a:xfrm>
            <a:off x="563880" y="8185150"/>
            <a:ext cx="766445" cy="569595"/>
          </a:xfrm>
          <a:prstGeom prst="rect">
            <a:avLst/>
          </a:prstGeom>
        </p:spPr>
        <p:txBody>
          <a:bodyPr vert="horz" wrap="square" lIns="0" tIns="13335" rIns="0" bIns="0" rtlCol="0">
            <a:noAutofit/>
          </a:bodyPr>
          <a:p>
            <a:pPr marL="168910" marR="161290" algn="just">
              <a:lnSpc>
                <a:spcPct val="125000"/>
              </a:lnSpc>
              <a:spcBef>
                <a:spcPts val="105"/>
              </a:spcBef>
            </a:pPr>
            <a:r>
              <a:rPr lang="en-US" sz="900" dirty="0">
                <a:solidFill>
                  <a:srgbClr val="FFFFFF"/>
                </a:solidFill>
                <a:latin typeface="黑体" panose="02010609060101010101" charset="-122"/>
                <a:cs typeface="黑体" panose="02010609060101010101" charset="-122"/>
              </a:rPr>
              <a:t>English</a:t>
            </a:r>
            <a:endParaRPr lang="en-US" sz="900" dirty="0">
              <a:solidFill>
                <a:srgbClr val="FFFFFF"/>
              </a:solidFill>
              <a:latin typeface="黑体" panose="02010609060101010101" charset="-122"/>
              <a:cs typeface="黑体" panose="02010609060101010101" charset="-122"/>
            </a:endParaRPr>
          </a:p>
          <a:p>
            <a:pPr marL="168910" marR="161290" algn="just">
              <a:lnSpc>
                <a:spcPct val="125000"/>
              </a:lnSpc>
              <a:spcBef>
                <a:spcPts val="105"/>
              </a:spcBef>
            </a:pPr>
            <a:r>
              <a:rPr sz="900" dirty="0">
                <a:solidFill>
                  <a:srgbClr val="FFFFFF"/>
                </a:solidFill>
                <a:latin typeface="黑体" panose="02010609060101010101" charset="-122"/>
                <a:cs typeface="黑体" panose="02010609060101010101" charset="-122"/>
              </a:rPr>
              <a:t>version</a:t>
            </a:r>
            <a:endParaRPr sz="900" dirty="0">
              <a:solidFill>
                <a:srgbClr val="FFFFFF"/>
              </a:solidFill>
              <a:latin typeface="黑体" panose="02010609060101010101" charset="-122"/>
              <a:cs typeface="黑体" panose="02010609060101010101" charset="-122"/>
            </a:endParaRPr>
          </a:p>
        </p:txBody>
      </p:sp>
      <p:sp>
        <p:nvSpPr>
          <p:cNvPr id="11" name="文本框 10"/>
          <p:cNvSpPr txBox="1"/>
          <p:nvPr/>
        </p:nvSpPr>
        <p:spPr>
          <a:xfrm>
            <a:off x="2091055" y="5567680"/>
            <a:ext cx="1170940" cy="229870"/>
          </a:xfrm>
          <a:prstGeom prst="rect">
            <a:avLst/>
          </a:prstGeom>
          <a:solidFill>
            <a:schemeClr val="bg1"/>
          </a:solidFill>
          <a:ln>
            <a:noFill/>
          </a:ln>
        </p:spPr>
        <p:txBody>
          <a:bodyPr wrap="square" rtlCol="0">
            <a:spAutoFit/>
          </a:bodyPr>
          <a:p>
            <a:r>
              <a:rPr lang="zh-CN" altLang="en-US" sz="900"/>
              <a:t>Magneto stator</a:t>
            </a:r>
            <a:r>
              <a:rPr lang="en-US" altLang="zh-CN" sz="900"/>
              <a:t> </a:t>
            </a:r>
            <a:r>
              <a:rPr lang="en-US" altLang="zh-CN" sz="900"/>
              <a:t>assy</a:t>
            </a:r>
            <a:endParaRPr lang="en-US" altLang="zh-CN" sz="9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object 3"/>
          <p:cNvSpPr/>
          <p:nvPr/>
        </p:nvSpPr>
        <p:spPr>
          <a:xfrm>
            <a:off x="1281810" y="1626997"/>
            <a:ext cx="4826635" cy="7419340"/>
          </a:xfrm>
          <a:custGeom>
            <a:avLst/>
            <a:gdLst/>
            <a:ahLst/>
            <a:cxnLst/>
            <a:rect l="l" t="t" r="r" b="b"/>
            <a:pathLst>
              <a:path w="4826635" h="7419340">
                <a:moveTo>
                  <a:pt x="0" y="0"/>
                </a:moveTo>
                <a:lnTo>
                  <a:pt x="4826508" y="0"/>
                </a:lnTo>
                <a:lnTo>
                  <a:pt x="4826508" y="7418832"/>
                </a:lnTo>
                <a:lnTo>
                  <a:pt x="0" y="7418832"/>
                </a:lnTo>
                <a:lnTo>
                  <a:pt x="0" y="0"/>
                </a:lnTo>
                <a:close/>
              </a:path>
            </a:pathLst>
          </a:custGeom>
          <a:solidFill>
            <a:srgbClr val="FFFFFF"/>
          </a:solidFill>
        </p:spPr>
        <p:txBody>
          <a:bodyPr wrap="square" lIns="0" tIns="0" rIns="0" bIns="0" rtlCol="0"/>
          <a:p/>
        </p:txBody>
      </p:sp>
      <p:sp>
        <p:nvSpPr>
          <p:cNvPr id="10" name="object 5"/>
          <p:cNvSpPr/>
          <p:nvPr/>
        </p:nvSpPr>
        <p:spPr>
          <a:xfrm>
            <a:off x="6251701" y="8058150"/>
            <a:ext cx="475615" cy="1004569"/>
          </a:xfrm>
          <a:custGeom>
            <a:avLst/>
            <a:gdLst/>
            <a:ahLst/>
            <a:cxnLst/>
            <a:rect l="l" t="t" r="r" b="b"/>
            <a:pathLst>
              <a:path w="475615" h="1004570">
                <a:moveTo>
                  <a:pt x="0" y="0"/>
                </a:moveTo>
                <a:lnTo>
                  <a:pt x="475488" y="0"/>
                </a:lnTo>
                <a:lnTo>
                  <a:pt x="475488" y="1004315"/>
                </a:lnTo>
                <a:lnTo>
                  <a:pt x="0" y="1004315"/>
                </a:lnTo>
                <a:lnTo>
                  <a:pt x="0" y="0"/>
                </a:lnTo>
                <a:close/>
              </a:path>
            </a:pathLst>
          </a:custGeom>
          <a:solidFill>
            <a:srgbClr val="000000"/>
          </a:solidFill>
        </p:spPr>
        <p:txBody>
          <a:bodyPr wrap="square" lIns="0" tIns="0" rIns="0" bIns="0" rtlCol="0"/>
          <a:p/>
        </p:txBody>
      </p:sp>
      <p:sp>
        <p:nvSpPr>
          <p:cNvPr id="16" name="文本框 15"/>
          <p:cNvSpPr txBox="1"/>
          <p:nvPr/>
        </p:nvSpPr>
        <p:spPr>
          <a:xfrm>
            <a:off x="6260465" y="8775065"/>
            <a:ext cx="438785" cy="245110"/>
          </a:xfrm>
          <a:prstGeom prst="rect">
            <a:avLst/>
          </a:prstGeom>
          <a:noFill/>
        </p:spPr>
        <p:txBody>
          <a:bodyPr wrap="square" rtlCol="0">
            <a:spAutoFit/>
          </a:bodyPr>
          <a:p>
            <a:pPr algn="ctr"/>
            <a:r>
              <a:rPr lang="en-US" altLang="zh-CN" sz="1000">
                <a:solidFill>
                  <a:schemeClr val="bg1"/>
                </a:solidFill>
                <a:latin typeface="黑体" panose="02010609060101010101" charset="-122"/>
                <a:ea typeface="黑体" panose="02010609060101010101" charset="-122"/>
              </a:rPr>
              <a:t>190</a:t>
            </a:r>
            <a:endParaRPr lang="en-US" altLang="zh-CN" sz="1000">
              <a:solidFill>
                <a:schemeClr val="bg1"/>
              </a:solidFill>
              <a:latin typeface="黑体" panose="02010609060101010101" charset="-122"/>
              <a:ea typeface="黑体" panose="02010609060101010101" charset="-122"/>
            </a:endParaRPr>
          </a:p>
        </p:txBody>
      </p:sp>
      <p:pic>
        <p:nvPicPr>
          <p:cNvPr id="17" name="图片 16" descr="图片4"/>
          <p:cNvPicPr>
            <a:picLocks noChangeAspect="1"/>
          </p:cNvPicPr>
          <p:nvPr/>
        </p:nvPicPr>
        <p:blipFill>
          <a:blip r:embed="rId1"/>
          <a:stretch>
            <a:fillRect/>
          </a:stretch>
        </p:blipFill>
        <p:spPr>
          <a:xfrm>
            <a:off x="4801235" y="1448435"/>
            <a:ext cx="1134110" cy="176530"/>
          </a:xfrm>
          <a:prstGeom prst="rect">
            <a:avLst/>
          </a:prstGeom>
        </p:spPr>
      </p:pic>
      <p:pic>
        <p:nvPicPr>
          <p:cNvPr id="2" name="图片 1"/>
          <p:cNvPicPr>
            <a:picLocks noChangeAspect="1"/>
          </p:cNvPicPr>
          <p:nvPr/>
        </p:nvPicPr>
        <p:blipFill>
          <a:blip r:embed="rId2"/>
          <a:stretch>
            <a:fillRect/>
          </a:stretch>
        </p:blipFill>
        <p:spPr>
          <a:xfrm>
            <a:off x="3867785" y="1759585"/>
            <a:ext cx="2160000" cy="1386178"/>
          </a:xfrm>
          <a:prstGeom prst="rect">
            <a:avLst/>
          </a:prstGeom>
          <a:noFill/>
          <a:ln w="9525">
            <a:solidFill>
              <a:schemeClr val="tx1"/>
            </a:solidFill>
          </a:ln>
        </p:spPr>
      </p:pic>
      <p:grpSp>
        <p:nvGrpSpPr>
          <p:cNvPr id="8" name="组合 7"/>
          <p:cNvGrpSpPr/>
          <p:nvPr/>
        </p:nvGrpSpPr>
        <p:grpSpPr>
          <a:xfrm>
            <a:off x="3872230" y="3397250"/>
            <a:ext cx="2162175" cy="889000"/>
            <a:chOff x="1885" y="6193"/>
            <a:chExt cx="3405" cy="1400"/>
          </a:xfrm>
        </p:grpSpPr>
        <p:pic>
          <p:nvPicPr>
            <p:cNvPr id="3" name="图片 1"/>
            <p:cNvPicPr/>
            <p:nvPr/>
          </p:nvPicPr>
          <p:blipFill>
            <a:blip r:embed="rId3"/>
            <a:stretch>
              <a:fillRect/>
            </a:stretch>
          </p:blipFill>
          <p:spPr>
            <a:xfrm>
              <a:off x="1885" y="6193"/>
              <a:ext cx="1928" cy="1400"/>
            </a:xfrm>
            <a:prstGeom prst="rect">
              <a:avLst/>
            </a:prstGeom>
            <a:noFill/>
            <a:ln w="9525">
              <a:solidFill>
                <a:schemeClr val="tx1"/>
              </a:solidFill>
            </a:ln>
          </p:spPr>
        </p:pic>
        <p:pic>
          <p:nvPicPr>
            <p:cNvPr id="1073743441" name="图片 1073743440" descr="IMG_20180909_150020"/>
            <p:cNvPicPr>
              <a:picLocks noChangeAspect="1"/>
            </p:cNvPicPr>
            <p:nvPr/>
          </p:nvPicPr>
          <p:blipFill>
            <a:blip r:embed="rId4"/>
            <a:srcRect l="5370" t="17720" r="8102" b="20798"/>
            <a:stretch>
              <a:fillRect/>
            </a:stretch>
          </p:blipFill>
          <p:spPr>
            <a:xfrm>
              <a:off x="3816" y="6193"/>
              <a:ext cx="1474" cy="1397"/>
            </a:xfrm>
            <a:prstGeom prst="rect">
              <a:avLst/>
            </a:prstGeom>
            <a:noFill/>
            <a:ln w="9525">
              <a:solidFill>
                <a:schemeClr val="tx1"/>
              </a:solidFill>
            </a:ln>
          </p:spPr>
        </p:pic>
      </p:grpSp>
      <p:pic>
        <p:nvPicPr>
          <p:cNvPr id="5" name="图片 1"/>
          <p:cNvPicPr>
            <a:picLocks noChangeAspect="1"/>
          </p:cNvPicPr>
          <p:nvPr/>
        </p:nvPicPr>
        <p:blipFill>
          <a:blip r:embed="rId5"/>
          <a:stretch>
            <a:fillRect/>
          </a:stretch>
        </p:blipFill>
        <p:spPr>
          <a:xfrm>
            <a:off x="3867468" y="4532313"/>
            <a:ext cx="1734185" cy="1494155"/>
          </a:xfrm>
          <a:prstGeom prst="rect">
            <a:avLst/>
          </a:prstGeom>
          <a:noFill/>
          <a:ln w="9525">
            <a:solidFill>
              <a:schemeClr val="tx1"/>
            </a:solidFill>
          </a:ln>
        </p:spPr>
      </p:pic>
      <p:pic>
        <p:nvPicPr>
          <p:cNvPr id="6" name="图片 1"/>
          <p:cNvPicPr>
            <a:picLocks noChangeAspect="1"/>
          </p:cNvPicPr>
          <p:nvPr/>
        </p:nvPicPr>
        <p:blipFill>
          <a:blip r:embed="rId6"/>
          <a:stretch>
            <a:fillRect/>
          </a:stretch>
        </p:blipFill>
        <p:spPr>
          <a:xfrm>
            <a:off x="3866515" y="6297930"/>
            <a:ext cx="2085340" cy="1711960"/>
          </a:xfrm>
          <a:prstGeom prst="rect">
            <a:avLst/>
          </a:prstGeom>
          <a:noFill/>
          <a:ln w="9525">
            <a:solidFill>
              <a:schemeClr val="tx1"/>
            </a:solidFill>
          </a:ln>
        </p:spPr>
      </p:pic>
      <p:sp>
        <p:nvSpPr>
          <p:cNvPr id="7" name="文本框 6"/>
          <p:cNvSpPr txBox="1"/>
          <p:nvPr/>
        </p:nvSpPr>
        <p:spPr>
          <a:xfrm>
            <a:off x="1250315" y="1652905"/>
            <a:ext cx="2595880" cy="1908175"/>
          </a:xfrm>
          <a:prstGeom prst="rect">
            <a:avLst/>
          </a:prstGeom>
          <a:noFill/>
        </p:spPr>
        <p:txBody>
          <a:bodyPr wrap="square" lIns="36195" tIns="0" rIns="36195" bIns="0" rtlCol="0">
            <a:spAutoFit/>
          </a:bodyPr>
          <a:p>
            <a:r>
              <a:rPr lang="en-US" sz="1200" b="1">
                <a:latin typeface="微软雅黑" panose="020B0503020204020204" charset="-122"/>
                <a:ea typeface="微软雅黑" panose="020B0503020204020204" charset="-122"/>
                <a:cs typeface="微软雅黑" panose="020B0503020204020204" charset="-122"/>
                <a:sym typeface="+mn-ea"/>
              </a:rPr>
              <a:t>D</a:t>
            </a:r>
            <a:r>
              <a:rPr sz="1200" b="1">
                <a:latin typeface="微软雅黑" panose="020B0503020204020204" charset="-122"/>
                <a:ea typeface="微软雅黑" panose="020B0503020204020204" charset="-122"/>
                <a:cs typeface="微软雅黑" panose="020B0503020204020204" charset="-122"/>
                <a:sym typeface="+mn-ea"/>
              </a:rPr>
              <a:t>isassembly of</a:t>
            </a:r>
            <a:r>
              <a:rPr lang="en-US" sz="1200" b="1">
                <a:latin typeface="微软雅黑" panose="020B0503020204020204" charset="-122"/>
                <a:ea typeface="微软雅黑" panose="020B0503020204020204" charset="-122"/>
                <a:cs typeface="微软雅黑" panose="020B0503020204020204" charset="-122"/>
                <a:sym typeface="+mn-ea"/>
              </a:rPr>
              <a:t> b</a:t>
            </a:r>
            <a:r>
              <a:rPr sz="1200" b="1">
                <a:latin typeface="微软雅黑" panose="020B0503020204020204" charset="-122"/>
                <a:ea typeface="微软雅黑" panose="020B0503020204020204" charset="-122"/>
                <a:cs typeface="微软雅黑" panose="020B0503020204020204" charset="-122"/>
                <a:sym typeface="+mn-ea"/>
              </a:rPr>
              <a:t>alancing master and slave gears</a:t>
            </a:r>
            <a:endParaRPr sz="1200" b="1">
              <a:latin typeface="微软雅黑" panose="020B0503020204020204" charset="-122"/>
              <a:ea typeface="微软雅黑" panose="020B0503020204020204" charset="-122"/>
              <a:cs typeface="微软雅黑" panose="020B0503020204020204" charset="-122"/>
              <a:sym typeface="+mn-ea"/>
            </a:endParaRPr>
          </a:p>
          <a:p>
            <a:r>
              <a:rPr lang="zh-CN" altLang="en-US" sz="1000">
                <a:latin typeface="微软雅黑" panose="020B0503020204020204" charset="-122"/>
                <a:ea typeface="微软雅黑" panose="020B0503020204020204" charset="-122"/>
                <a:cs typeface="微软雅黑" panose="020B0503020204020204" charset="-122"/>
              </a:rPr>
              <a:t>1、Remove the balance active gear lock nut (1) and active gear lock nut washer (2), respectively.</a:t>
            </a:r>
            <a:endParaRPr lang="zh-CN" altLang="en-US" sz="1000">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rPr>
              <a:t>2、Remove the crankshaft timing active sprocket (3) and balance active gear (4).</a:t>
            </a:r>
            <a:endParaRPr lang="zh-CN" altLang="en-US" sz="1000">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rPr>
              <a:t>3、Remove the balance follower gear lock nut (5) and disc washer (6).</a:t>
            </a:r>
            <a:endParaRPr lang="zh-CN" altLang="en-US" sz="1000">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rPr>
              <a:t>4、Remove the balance tooth driven wheel (7), crankshaft sleeve and balance shaft flat key.</a:t>
            </a:r>
            <a:endParaRPr lang="zh-CN" altLang="en-US" sz="1000">
              <a:latin typeface="微软雅黑" panose="020B0503020204020204" charset="-122"/>
              <a:ea typeface="微软雅黑" panose="020B0503020204020204" charset="-122"/>
              <a:cs typeface="微软雅黑" panose="020B0503020204020204" charset="-122"/>
            </a:endParaRPr>
          </a:p>
        </p:txBody>
      </p:sp>
      <p:sp>
        <p:nvSpPr>
          <p:cNvPr id="9" name="文本框 8"/>
          <p:cNvSpPr txBox="1"/>
          <p:nvPr/>
        </p:nvSpPr>
        <p:spPr>
          <a:xfrm>
            <a:off x="1270635" y="6246495"/>
            <a:ext cx="2507615" cy="1661795"/>
          </a:xfrm>
          <a:prstGeom prst="rect">
            <a:avLst/>
          </a:prstGeom>
          <a:noFill/>
        </p:spPr>
        <p:txBody>
          <a:bodyPr wrap="square" lIns="36195" tIns="0" rIns="36195" bIns="0" rtlCol="0">
            <a:spAutoFit/>
          </a:bodyPr>
          <a:p>
            <a:r>
              <a:rPr sz="1400" b="1">
                <a:latin typeface="微软雅黑" panose="020B0503020204020204" charset="-122"/>
                <a:ea typeface="微软雅黑" panose="020B0503020204020204" charset="-122"/>
                <a:cs typeface="微软雅黑" panose="020B0503020204020204" charset="-122"/>
                <a:sym typeface="+mn-ea"/>
              </a:rPr>
              <a:t>Inspection of magneto stator and rotor</a:t>
            </a:r>
            <a:r>
              <a:rPr lang="zh-CN" altLang="en-US" sz="1400" b="1">
                <a:latin typeface="微软雅黑" panose="020B0503020204020204" charset="-122"/>
                <a:ea typeface="微软雅黑" panose="020B0503020204020204" charset="-122"/>
                <a:cs typeface="微软雅黑" panose="020B0503020204020204" charset="-122"/>
                <a:sym typeface="+mn-ea"/>
              </a:rPr>
              <a:t> </a:t>
            </a:r>
            <a:endParaRPr lang="zh-CN" altLang="en-US" sz="1400" b="1">
              <a:latin typeface="微软雅黑" panose="020B0503020204020204" charset="-122"/>
              <a:ea typeface="微软雅黑" panose="020B0503020204020204" charset="-122"/>
              <a:cs typeface="微软雅黑" panose="020B0503020204020204" charset="-122"/>
            </a:endParaRPr>
          </a:p>
          <a:p>
            <a:endParaRPr lang="zh-CN" altLang="en-US" sz="1000" b="1">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sym typeface="+mn-ea"/>
              </a:rPr>
              <a:t>1、Check whether the magnetic motor rotor tile is cracked or broken, if so, it needs to be replaced with a new magnetic motor rotor.</a:t>
            </a:r>
            <a:endParaRPr lang="zh-CN" altLang="en-US" sz="1000">
              <a:latin typeface="微软雅黑" panose="020B0503020204020204" charset="-122"/>
              <a:ea typeface="微软雅黑" panose="020B0503020204020204" charset="-122"/>
              <a:cs typeface="微软雅黑" panose="020B0503020204020204" charset="-122"/>
              <a:sym typeface="+mn-ea"/>
            </a:endParaRPr>
          </a:p>
          <a:p>
            <a:r>
              <a:rPr lang="zh-CN" altLang="en-US" sz="1000">
                <a:latin typeface="微软雅黑" panose="020B0503020204020204" charset="-122"/>
                <a:ea typeface="微软雅黑" panose="020B0503020204020204" charset="-122"/>
                <a:cs typeface="微软雅黑" panose="020B0503020204020204" charset="-122"/>
                <a:sym typeface="+mn-ea"/>
              </a:rPr>
              <a:t>2, check whether the magneto stator coil is black, if there is a need to replace the new magneto stator.</a:t>
            </a:r>
            <a:endParaRPr lang="zh-CN" altLang="en-US" sz="1000">
              <a:latin typeface="微软雅黑" panose="020B0503020204020204" charset="-122"/>
              <a:ea typeface="微软雅黑" panose="020B0503020204020204" charset="-122"/>
              <a:cs typeface="微软雅黑" panose="020B0503020204020204" charset="-122"/>
              <a:sym typeface="+mn-ea"/>
            </a:endParaRPr>
          </a:p>
        </p:txBody>
      </p:sp>
      <p:sp>
        <p:nvSpPr>
          <p:cNvPr id="11" name="文本框 10"/>
          <p:cNvSpPr txBox="1"/>
          <p:nvPr/>
        </p:nvSpPr>
        <p:spPr>
          <a:xfrm>
            <a:off x="1336040" y="5118100"/>
            <a:ext cx="2389505" cy="984885"/>
          </a:xfrm>
          <a:prstGeom prst="rect">
            <a:avLst/>
          </a:prstGeom>
          <a:noFill/>
        </p:spPr>
        <p:txBody>
          <a:bodyPr wrap="square" lIns="36195" tIns="0" rIns="36195" bIns="0" rtlCol="0">
            <a:spAutoFit/>
          </a:bodyPr>
          <a:p>
            <a:r>
              <a:rPr sz="1200" b="1">
                <a:latin typeface="微软雅黑" panose="020B0503020204020204" charset="-122"/>
                <a:ea typeface="微软雅黑" panose="020B0503020204020204" charset="-122"/>
                <a:cs typeface="微软雅黑" panose="020B0503020204020204" charset="-122"/>
                <a:sym typeface="+mn-ea"/>
              </a:rPr>
              <a:t>Inspection of the left crankcase cover</a:t>
            </a:r>
            <a:endParaRPr sz="1200" b="1">
              <a:latin typeface="微软雅黑" panose="020B0503020204020204" charset="-122"/>
              <a:ea typeface="微软雅黑" panose="020B0503020204020204" charset="-122"/>
              <a:cs typeface="微软雅黑" panose="020B0503020204020204" charset="-122"/>
              <a:sym typeface="+mn-ea"/>
            </a:endParaRPr>
          </a:p>
          <a:p>
            <a:endParaRPr lang="zh-CN" altLang="en-US" sz="1000" b="1">
              <a:latin typeface="微软雅黑" panose="020B0503020204020204" charset="-122"/>
              <a:ea typeface="微软雅黑" panose="020B0503020204020204" charset="-122"/>
              <a:cs typeface="微软雅黑" panose="020B0503020204020204" charset="-122"/>
            </a:endParaRPr>
          </a:p>
          <a:p>
            <a:r>
              <a:rPr lang="en-US" altLang="zh-CN" sz="1000">
                <a:latin typeface="微软雅黑" panose="020B0503020204020204" charset="-122"/>
                <a:ea typeface="微软雅黑" panose="020B0503020204020204" charset="-122"/>
                <a:cs typeface="微软雅黑" panose="020B0503020204020204" charset="-122"/>
                <a:sym typeface="+mn-ea"/>
              </a:rPr>
              <a:t>   </a:t>
            </a:r>
            <a:r>
              <a:rPr lang="zh-CN" altLang="en-US" sz="1000">
                <a:latin typeface="微软雅黑" panose="020B0503020204020204" charset="-122"/>
                <a:ea typeface="微软雅黑" panose="020B0503020204020204" charset="-122"/>
                <a:cs typeface="微软雅黑" panose="020B0503020204020204" charset="-122"/>
                <a:sym typeface="+mn-ea"/>
              </a:rPr>
              <a:t>Check the balance shaft oil seal of the left crankcase cover for damage. If so, replace the balance shaft oil seal.</a:t>
            </a:r>
            <a:endParaRPr lang="zh-CN" altLang="en-US" sz="1000">
              <a:latin typeface="微软雅黑" panose="020B0503020204020204" charset="-122"/>
              <a:ea typeface="微软雅黑" panose="020B0503020204020204" charset="-122"/>
              <a:cs typeface="微软雅黑" panose="020B0503020204020204" charset="-122"/>
              <a:sym typeface="+mn-ea"/>
            </a:endParaRPr>
          </a:p>
        </p:txBody>
      </p:sp>
      <p:sp>
        <p:nvSpPr>
          <p:cNvPr id="12" name="文本框 11"/>
          <p:cNvSpPr txBox="1"/>
          <p:nvPr/>
        </p:nvSpPr>
        <p:spPr>
          <a:xfrm>
            <a:off x="1280160" y="3591560"/>
            <a:ext cx="2566670" cy="1446530"/>
          </a:xfrm>
          <a:prstGeom prst="rect">
            <a:avLst/>
          </a:prstGeom>
          <a:noFill/>
        </p:spPr>
        <p:txBody>
          <a:bodyPr wrap="square" lIns="36195" tIns="0" rIns="36195" bIns="0" rtlCol="0">
            <a:spAutoFit/>
          </a:bodyPr>
          <a:p>
            <a:r>
              <a:rPr lang="en-US" sz="1200" b="1">
                <a:latin typeface="微软雅黑" panose="020B0503020204020204" charset="-122"/>
                <a:ea typeface="微软雅黑" panose="020B0503020204020204" charset="-122"/>
                <a:cs typeface="微软雅黑" panose="020B0503020204020204" charset="-122"/>
                <a:sym typeface="+mn-ea"/>
              </a:rPr>
              <a:t>D</a:t>
            </a:r>
            <a:r>
              <a:rPr sz="1200" b="1">
                <a:latin typeface="微软雅黑" panose="020B0503020204020204" charset="-122"/>
                <a:ea typeface="微软雅黑" panose="020B0503020204020204" charset="-122"/>
                <a:cs typeface="微软雅黑" panose="020B0503020204020204" charset="-122"/>
                <a:sym typeface="+mn-ea"/>
              </a:rPr>
              <a:t>isassembly of</a:t>
            </a:r>
            <a:r>
              <a:rPr lang="en-US" sz="1200" b="1">
                <a:latin typeface="微软雅黑" panose="020B0503020204020204" charset="-122"/>
                <a:ea typeface="微软雅黑" panose="020B0503020204020204" charset="-122"/>
                <a:cs typeface="微软雅黑" panose="020B0503020204020204" charset="-122"/>
                <a:sym typeface="+mn-ea"/>
              </a:rPr>
              <a:t> </a:t>
            </a:r>
            <a:r>
              <a:rPr sz="1200" b="1">
                <a:latin typeface="微软雅黑" panose="020B0503020204020204" charset="-122"/>
                <a:ea typeface="微软雅黑" panose="020B0503020204020204" charset="-122"/>
                <a:cs typeface="微软雅黑" panose="020B0503020204020204" charset="-122"/>
                <a:sym typeface="+mn-ea"/>
              </a:rPr>
              <a:t> left body oil pump</a:t>
            </a:r>
            <a:endParaRPr sz="1200" b="1">
              <a:latin typeface="微软雅黑" panose="020B0503020204020204" charset="-122"/>
              <a:ea typeface="微软雅黑" panose="020B0503020204020204" charset="-122"/>
              <a:cs typeface="微软雅黑" panose="020B0503020204020204" charset="-122"/>
              <a:sym typeface="+mn-ea"/>
            </a:endParaRPr>
          </a:p>
          <a:p>
            <a:endParaRPr lang="zh-CN" altLang="en-US" sz="1000" b="1">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sym typeface="+mn-ea"/>
              </a:rPr>
              <a:t>1、Remove the 3 bolts M5×1 2 that fasten the left oil pump cover plate.</a:t>
            </a:r>
            <a:endParaRPr lang="zh-CN" altLang="en-US" sz="1000">
              <a:latin typeface="微软雅黑" panose="020B0503020204020204" charset="-122"/>
              <a:ea typeface="微软雅黑" panose="020B0503020204020204" charset="-122"/>
              <a:cs typeface="微软雅黑" panose="020B0503020204020204" charset="-122"/>
              <a:sym typeface="+mn-ea"/>
            </a:endParaRPr>
          </a:p>
          <a:p>
            <a:r>
              <a:rPr lang="zh-CN" altLang="en-US" sz="1000">
                <a:latin typeface="微软雅黑" panose="020B0503020204020204" charset="-122"/>
                <a:ea typeface="微软雅黑" panose="020B0503020204020204" charset="-122"/>
                <a:cs typeface="微软雅黑" panose="020B0503020204020204" charset="-122"/>
                <a:sym typeface="+mn-ea"/>
              </a:rPr>
              <a:t>2、Remove the oil pump cover plate, remove the left oil pump rotor assembly, the oil pump pin should be properly stored to avoid loss.</a:t>
            </a:r>
            <a:endParaRPr lang="zh-CN" altLang="en-US" sz="1000">
              <a:latin typeface="微软雅黑" panose="020B0503020204020204" charset="-122"/>
              <a:ea typeface="微软雅黑" panose="020B0503020204020204" charset="-122"/>
              <a:cs typeface="微软雅黑" panose="020B0503020204020204" charset="-122"/>
              <a:sym typeface="+mn-ea"/>
            </a:endParaRPr>
          </a:p>
        </p:txBody>
      </p:sp>
      <p:sp>
        <p:nvSpPr>
          <p:cNvPr id="13" name="object 13"/>
          <p:cNvSpPr txBox="1"/>
          <p:nvPr>
            <p:custDataLst>
              <p:tags r:id="rId7"/>
            </p:custDataLst>
          </p:nvPr>
        </p:nvSpPr>
        <p:spPr>
          <a:xfrm>
            <a:off x="6144260" y="8094345"/>
            <a:ext cx="766445" cy="569595"/>
          </a:xfrm>
          <a:prstGeom prst="rect">
            <a:avLst/>
          </a:prstGeom>
        </p:spPr>
        <p:txBody>
          <a:bodyPr vert="horz" wrap="square" lIns="0" tIns="13335" rIns="0" bIns="0" rtlCol="0">
            <a:noAutofit/>
          </a:bodyPr>
          <a:p>
            <a:pPr marL="168910" marR="161290" algn="just">
              <a:lnSpc>
                <a:spcPct val="125000"/>
              </a:lnSpc>
              <a:spcBef>
                <a:spcPts val="105"/>
              </a:spcBef>
            </a:pPr>
            <a:r>
              <a:rPr lang="en-US" sz="900" dirty="0">
                <a:solidFill>
                  <a:srgbClr val="FFFFFF"/>
                </a:solidFill>
                <a:latin typeface="黑体" panose="02010609060101010101" charset="-122"/>
                <a:cs typeface="黑体" panose="02010609060101010101" charset="-122"/>
              </a:rPr>
              <a:t>English</a:t>
            </a:r>
            <a:endParaRPr lang="en-US" sz="900" dirty="0">
              <a:solidFill>
                <a:srgbClr val="FFFFFF"/>
              </a:solidFill>
              <a:latin typeface="黑体" panose="02010609060101010101" charset="-122"/>
              <a:cs typeface="黑体" panose="02010609060101010101" charset="-122"/>
            </a:endParaRPr>
          </a:p>
          <a:p>
            <a:pPr marL="168910" marR="161290" algn="just">
              <a:lnSpc>
                <a:spcPct val="125000"/>
              </a:lnSpc>
              <a:spcBef>
                <a:spcPts val="105"/>
              </a:spcBef>
            </a:pPr>
            <a:r>
              <a:rPr sz="900" dirty="0">
                <a:solidFill>
                  <a:srgbClr val="FFFFFF"/>
                </a:solidFill>
                <a:latin typeface="黑体" panose="02010609060101010101" charset="-122"/>
                <a:cs typeface="黑体" panose="02010609060101010101" charset="-122"/>
              </a:rPr>
              <a:t>version</a:t>
            </a:r>
            <a:endParaRPr sz="900" dirty="0">
              <a:solidFill>
                <a:srgbClr val="FFFFFF"/>
              </a:solidFill>
              <a:latin typeface="黑体" panose="02010609060101010101" charset="-122"/>
              <a:cs typeface="黑体" panose="02010609060101010101" charset="-122"/>
            </a:endParaRPr>
          </a:p>
        </p:txBody>
      </p:sp>
      <p:sp>
        <p:nvSpPr>
          <p:cNvPr id="14" name="文本框 13"/>
          <p:cNvSpPr txBox="1"/>
          <p:nvPr/>
        </p:nvSpPr>
        <p:spPr>
          <a:xfrm>
            <a:off x="3872230" y="4604385"/>
            <a:ext cx="805180" cy="286385"/>
          </a:xfrm>
          <a:prstGeom prst="rect">
            <a:avLst/>
          </a:prstGeom>
          <a:solidFill>
            <a:schemeClr val="bg1"/>
          </a:solidFill>
        </p:spPr>
        <p:txBody>
          <a:bodyPr wrap="square" rtlCol="0">
            <a:noAutofit/>
          </a:bodyPr>
          <a:p>
            <a:r>
              <a:rPr lang="zh-CN" altLang="en-US" sz="800"/>
              <a:t>Balance shaft oil seal</a:t>
            </a:r>
            <a:endParaRPr lang="zh-CN" altLang="en-US" sz="800"/>
          </a:p>
        </p:txBody>
      </p:sp>
      <p:sp>
        <p:nvSpPr>
          <p:cNvPr id="15" name="文本框 14"/>
          <p:cNvSpPr txBox="1"/>
          <p:nvPr/>
        </p:nvSpPr>
        <p:spPr>
          <a:xfrm>
            <a:off x="3930650" y="6338570"/>
            <a:ext cx="805180" cy="175260"/>
          </a:xfrm>
          <a:prstGeom prst="rect">
            <a:avLst/>
          </a:prstGeom>
          <a:solidFill>
            <a:schemeClr val="bg1"/>
          </a:solidFill>
        </p:spPr>
        <p:txBody>
          <a:bodyPr wrap="square" rtlCol="0">
            <a:noAutofit/>
          </a:bodyPr>
          <a:p>
            <a:r>
              <a:rPr lang="zh-CN" altLang="en-US" sz="800"/>
              <a:t>Magneto rotor</a:t>
            </a:r>
            <a:endParaRPr lang="zh-CN" altLang="en-US" sz="800"/>
          </a:p>
        </p:txBody>
      </p:sp>
      <p:sp>
        <p:nvSpPr>
          <p:cNvPr id="18" name="文本框 17"/>
          <p:cNvSpPr txBox="1"/>
          <p:nvPr/>
        </p:nvSpPr>
        <p:spPr>
          <a:xfrm>
            <a:off x="4965700" y="6306820"/>
            <a:ext cx="948055" cy="175260"/>
          </a:xfrm>
          <a:prstGeom prst="rect">
            <a:avLst/>
          </a:prstGeom>
          <a:solidFill>
            <a:schemeClr val="bg1"/>
          </a:solidFill>
        </p:spPr>
        <p:txBody>
          <a:bodyPr wrap="square" rtlCol="0">
            <a:noAutofit/>
          </a:bodyPr>
          <a:p>
            <a:r>
              <a:rPr lang="zh-CN" altLang="en-US" sz="800"/>
              <a:t>Magneto</a:t>
            </a:r>
            <a:r>
              <a:rPr lang="en-US" altLang="zh-CN" sz="800"/>
              <a:t> sta</a:t>
            </a:r>
            <a:r>
              <a:rPr lang="zh-CN" altLang="en-US" sz="800"/>
              <a:t>tor</a:t>
            </a:r>
            <a:endParaRPr lang="zh-CN" altLang="en-US" sz="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object 3"/>
          <p:cNvSpPr/>
          <p:nvPr/>
        </p:nvSpPr>
        <p:spPr>
          <a:xfrm>
            <a:off x="1282065" y="1626870"/>
            <a:ext cx="4826635" cy="7611745"/>
          </a:xfrm>
          <a:custGeom>
            <a:avLst/>
            <a:gdLst/>
            <a:ahLst/>
            <a:cxnLst/>
            <a:rect l="l" t="t" r="r" b="b"/>
            <a:pathLst>
              <a:path w="4826635" h="7419340">
                <a:moveTo>
                  <a:pt x="0" y="0"/>
                </a:moveTo>
                <a:lnTo>
                  <a:pt x="4826508" y="0"/>
                </a:lnTo>
                <a:lnTo>
                  <a:pt x="4826508" y="7418832"/>
                </a:lnTo>
                <a:lnTo>
                  <a:pt x="0" y="7418832"/>
                </a:lnTo>
                <a:lnTo>
                  <a:pt x="0" y="0"/>
                </a:lnTo>
                <a:close/>
              </a:path>
            </a:pathLst>
          </a:custGeom>
          <a:solidFill>
            <a:srgbClr val="FFFFFF"/>
          </a:solidFill>
        </p:spPr>
        <p:txBody>
          <a:bodyPr wrap="square" lIns="0" tIns="0" rIns="0" bIns="0" rtlCol="0"/>
          <a:p/>
        </p:txBody>
      </p:sp>
      <p:sp>
        <p:nvSpPr>
          <p:cNvPr id="10" name="object 5"/>
          <p:cNvSpPr/>
          <p:nvPr/>
        </p:nvSpPr>
        <p:spPr>
          <a:xfrm>
            <a:off x="714501" y="8058150"/>
            <a:ext cx="475615" cy="1004569"/>
          </a:xfrm>
          <a:custGeom>
            <a:avLst/>
            <a:gdLst/>
            <a:ahLst/>
            <a:cxnLst/>
            <a:rect l="l" t="t" r="r" b="b"/>
            <a:pathLst>
              <a:path w="475615" h="1004570">
                <a:moveTo>
                  <a:pt x="0" y="0"/>
                </a:moveTo>
                <a:lnTo>
                  <a:pt x="475488" y="0"/>
                </a:lnTo>
                <a:lnTo>
                  <a:pt x="475488" y="1004315"/>
                </a:lnTo>
                <a:lnTo>
                  <a:pt x="0" y="1004315"/>
                </a:lnTo>
                <a:lnTo>
                  <a:pt x="0" y="0"/>
                </a:lnTo>
                <a:close/>
              </a:path>
            </a:pathLst>
          </a:custGeom>
          <a:solidFill>
            <a:srgbClr val="000000"/>
          </a:solidFill>
        </p:spPr>
        <p:txBody>
          <a:bodyPr wrap="square" lIns="0" tIns="0" rIns="0" bIns="0" rtlCol="0"/>
          <a:p/>
        </p:txBody>
      </p:sp>
      <p:sp>
        <p:nvSpPr>
          <p:cNvPr id="16" name="文本框 15"/>
          <p:cNvSpPr txBox="1"/>
          <p:nvPr/>
        </p:nvSpPr>
        <p:spPr>
          <a:xfrm>
            <a:off x="723265" y="8775065"/>
            <a:ext cx="438785" cy="245110"/>
          </a:xfrm>
          <a:prstGeom prst="rect">
            <a:avLst/>
          </a:prstGeom>
          <a:noFill/>
        </p:spPr>
        <p:txBody>
          <a:bodyPr wrap="square" rtlCol="0">
            <a:spAutoFit/>
          </a:bodyPr>
          <a:p>
            <a:pPr algn="ctr"/>
            <a:r>
              <a:rPr lang="en-US" altLang="zh-CN" sz="1000">
                <a:solidFill>
                  <a:schemeClr val="bg1"/>
                </a:solidFill>
                <a:latin typeface="黑体" panose="02010609060101010101" charset="-122"/>
                <a:ea typeface="黑体" panose="02010609060101010101" charset="-122"/>
              </a:rPr>
              <a:t>191</a:t>
            </a:r>
            <a:endParaRPr lang="en-US" altLang="zh-CN" sz="1000">
              <a:solidFill>
                <a:schemeClr val="bg1"/>
              </a:solidFill>
              <a:latin typeface="黑体" panose="02010609060101010101" charset="-122"/>
              <a:ea typeface="黑体" panose="02010609060101010101" charset="-122"/>
            </a:endParaRPr>
          </a:p>
        </p:txBody>
      </p:sp>
      <p:pic>
        <p:nvPicPr>
          <p:cNvPr id="17" name="图片 16" descr="图片4"/>
          <p:cNvPicPr>
            <a:picLocks noChangeAspect="1"/>
          </p:cNvPicPr>
          <p:nvPr/>
        </p:nvPicPr>
        <p:blipFill>
          <a:blip r:embed="rId1"/>
          <a:stretch>
            <a:fillRect/>
          </a:stretch>
        </p:blipFill>
        <p:spPr>
          <a:xfrm>
            <a:off x="1428115" y="1448435"/>
            <a:ext cx="1134110" cy="176530"/>
          </a:xfrm>
          <a:prstGeom prst="rect">
            <a:avLst/>
          </a:prstGeom>
        </p:spPr>
      </p:pic>
      <p:pic>
        <p:nvPicPr>
          <p:cNvPr id="2" name="图片 1"/>
          <p:cNvPicPr>
            <a:picLocks noChangeAspect="1"/>
          </p:cNvPicPr>
          <p:nvPr/>
        </p:nvPicPr>
        <p:blipFill>
          <a:blip r:embed="rId2"/>
          <a:stretch>
            <a:fillRect/>
          </a:stretch>
        </p:blipFill>
        <p:spPr>
          <a:xfrm>
            <a:off x="1428750" y="3464560"/>
            <a:ext cx="2160000" cy="1600269"/>
          </a:xfrm>
          <a:prstGeom prst="rect">
            <a:avLst/>
          </a:prstGeom>
          <a:noFill/>
          <a:ln w="9525">
            <a:solidFill>
              <a:schemeClr val="tx1"/>
            </a:solidFill>
          </a:ln>
        </p:spPr>
      </p:pic>
      <p:pic>
        <p:nvPicPr>
          <p:cNvPr id="3" name="图片 1"/>
          <p:cNvPicPr>
            <a:picLocks noChangeAspect="1"/>
          </p:cNvPicPr>
          <p:nvPr/>
        </p:nvPicPr>
        <p:blipFill>
          <a:blip r:embed="rId3"/>
          <a:stretch>
            <a:fillRect/>
          </a:stretch>
        </p:blipFill>
        <p:spPr>
          <a:xfrm>
            <a:off x="1428433" y="5293043"/>
            <a:ext cx="2160000" cy="1718321"/>
          </a:xfrm>
          <a:prstGeom prst="rect">
            <a:avLst/>
          </a:prstGeom>
          <a:noFill/>
          <a:ln w="9525">
            <a:solidFill>
              <a:schemeClr val="tx1"/>
            </a:solidFill>
          </a:ln>
        </p:spPr>
      </p:pic>
      <p:pic>
        <p:nvPicPr>
          <p:cNvPr id="5" name="图片 1"/>
          <p:cNvPicPr>
            <a:picLocks noChangeAspect="1"/>
          </p:cNvPicPr>
          <p:nvPr/>
        </p:nvPicPr>
        <p:blipFill>
          <a:blip r:embed="rId4"/>
          <a:stretch>
            <a:fillRect/>
          </a:stretch>
        </p:blipFill>
        <p:spPr>
          <a:xfrm>
            <a:off x="1428433" y="7253605"/>
            <a:ext cx="2160000" cy="1589424"/>
          </a:xfrm>
          <a:prstGeom prst="rect">
            <a:avLst/>
          </a:prstGeom>
          <a:noFill/>
          <a:ln w="9525">
            <a:solidFill>
              <a:schemeClr val="tx1"/>
            </a:solidFill>
          </a:ln>
        </p:spPr>
      </p:pic>
      <p:pic>
        <p:nvPicPr>
          <p:cNvPr id="6" name="图片 5"/>
          <p:cNvPicPr>
            <a:picLocks noChangeAspect="1"/>
          </p:cNvPicPr>
          <p:nvPr/>
        </p:nvPicPr>
        <p:blipFill>
          <a:blip r:embed="rId5"/>
          <a:stretch>
            <a:fillRect/>
          </a:stretch>
        </p:blipFill>
        <p:spPr>
          <a:xfrm>
            <a:off x="1428115" y="1759268"/>
            <a:ext cx="2160000" cy="1453258"/>
          </a:xfrm>
          <a:prstGeom prst="rect">
            <a:avLst/>
          </a:prstGeom>
          <a:noFill/>
          <a:ln w="9525">
            <a:solidFill>
              <a:schemeClr val="tx1"/>
            </a:solidFill>
          </a:ln>
        </p:spPr>
      </p:pic>
      <p:sp>
        <p:nvSpPr>
          <p:cNvPr id="7" name="文本框 6"/>
          <p:cNvSpPr txBox="1"/>
          <p:nvPr/>
        </p:nvSpPr>
        <p:spPr>
          <a:xfrm>
            <a:off x="3646170" y="1798638"/>
            <a:ext cx="2462530" cy="1061720"/>
          </a:xfrm>
          <a:prstGeom prst="rect">
            <a:avLst/>
          </a:prstGeom>
          <a:noFill/>
        </p:spPr>
        <p:txBody>
          <a:bodyPr wrap="square" lIns="36195" tIns="0" rIns="36195" bIns="0" rtlCol="0" anchor="ctr" anchorCtr="0">
            <a:spAutoFit/>
          </a:bodyPr>
          <a:p>
            <a:r>
              <a:rPr sz="1200" b="1">
                <a:latin typeface="微软雅黑" panose="020B0503020204020204" charset="-122"/>
                <a:ea typeface="微软雅黑" panose="020B0503020204020204" charset="-122"/>
                <a:cs typeface="微软雅黑" panose="020B0503020204020204" charset="-122"/>
                <a:sym typeface="+mn-ea"/>
              </a:rPr>
              <a:t>Balancing master and slave gears Inspection </a:t>
            </a:r>
            <a:endParaRPr sz="1200" b="1">
              <a:latin typeface="微软雅黑" panose="020B0503020204020204" charset="-122"/>
              <a:ea typeface="微软雅黑" panose="020B0503020204020204" charset="-122"/>
              <a:cs typeface="微软雅黑" panose="020B0503020204020204" charset="-122"/>
              <a:sym typeface="+mn-ea"/>
            </a:endParaRPr>
          </a:p>
          <a:p>
            <a:r>
              <a:rPr lang="zh-CN" altLang="en-US" sz="900">
                <a:latin typeface="微软雅黑" panose="020B0503020204020204" charset="-122"/>
                <a:ea typeface="微软雅黑" panose="020B0503020204020204" charset="-122"/>
                <a:cs typeface="微软雅黑" panose="020B0503020204020204" charset="-122"/>
                <a:sym typeface="+mn-ea"/>
              </a:rPr>
              <a:t>1、Check whether the balance master and driven gears are worn or damaged.</a:t>
            </a:r>
            <a:endParaRPr lang="zh-CN" altLang="en-US" sz="900">
              <a:latin typeface="微软雅黑" panose="020B0503020204020204" charset="-122"/>
              <a:ea typeface="微软雅黑" panose="020B0503020204020204" charset="-122"/>
              <a:cs typeface="微软雅黑" panose="020B0503020204020204" charset="-122"/>
              <a:sym typeface="+mn-ea"/>
            </a:endParaRPr>
          </a:p>
          <a:p>
            <a:r>
              <a:rPr lang="zh-CN" altLang="en-US" sz="900">
                <a:latin typeface="微软雅黑" panose="020B0503020204020204" charset="-122"/>
                <a:ea typeface="微软雅黑" panose="020B0503020204020204" charset="-122"/>
                <a:cs typeface="微软雅黑" panose="020B0503020204020204" charset="-122"/>
                <a:sym typeface="+mn-ea"/>
              </a:rPr>
              <a:t>2、Balance driven gear buffer spring is broken, if there is broken need to replace the new gear.</a:t>
            </a:r>
            <a:endParaRPr lang="zh-CN" altLang="en-US" sz="900">
              <a:latin typeface="微软雅黑" panose="020B0503020204020204" charset="-122"/>
              <a:ea typeface="微软雅黑" panose="020B0503020204020204" charset="-122"/>
              <a:cs typeface="微软雅黑" panose="020B0503020204020204" charset="-122"/>
              <a:sym typeface="+mn-ea"/>
            </a:endParaRPr>
          </a:p>
        </p:txBody>
      </p:sp>
      <p:sp>
        <p:nvSpPr>
          <p:cNvPr id="8" name="文本框 7"/>
          <p:cNvSpPr txBox="1"/>
          <p:nvPr/>
        </p:nvSpPr>
        <p:spPr>
          <a:xfrm>
            <a:off x="3626485" y="5097145"/>
            <a:ext cx="2465070" cy="1193800"/>
          </a:xfrm>
          <a:prstGeom prst="rect">
            <a:avLst/>
          </a:prstGeom>
          <a:noFill/>
          <a:ln>
            <a:solidFill>
              <a:schemeClr val="tx1"/>
            </a:solidFill>
          </a:ln>
        </p:spPr>
        <p:txBody>
          <a:bodyPr wrap="square" lIns="36195" tIns="0" rIns="36195" bIns="0" rtlCol="0" anchor="ctr" anchorCtr="0">
            <a:noAutofit/>
          </a:bodyPr>
          <a:p>
            <a:r>
              <a:rPr lang="zh-CN" altLang="en-US" sz="1000" b="1">
                <a:latin typeface="微软雅黑" panose="020B0503020204020204" charset="-122"/>
                <a:ea typeface="微软雅黑" panose="020B0503020204020204" charset="-122"/>
                <a:cs typeface="微软雅黑" panose="020B0503020204020204" charset="-122"/>
              </a:rPr>
              <a:t>Attention.</a:t>
            </a:r>
            <a:endParaRPr lang="zh-CN" altLang="en-US" sz="1000" b="1">
              <a:latin typeface="微软雅黑" panose="020B0503020204020204" charset="-122"/>
              <a:ea typeface="微软雅黑" panose="020B0503020204020204" charset="-122"/>
              <a:cs typeface="微软雅黑" panose="020B0503020204020204" charset="-122"/>
            </a:endParaRPr>
          </a:p>
          <a:p>
            <a:r>
              <a:rPr lang="zh-CN" altLang="en-US" sz="900">
                <a:latin typeface="微软雅黑" panose="020B0503020204020204" charset="-122"/>
                <a:ea typeface="微软雅黑" panose="020B0503020204020204" charset="-122"/>
                <a:cs typeface="微软雅黑" panose="020B0503020204020204" charset="-122"/>
              </a:rPr>
              <a:t>1. when installing the oil pump rotor, the marked surface of the inner and outer rotor should face the same direction.</a:t>
            </a:r>
            <a:endParaRPr lang="zh-CN" altLang="en-US" sz="900">
              <a:latin typeface="微软雅黑" panose="020B0503020204020204" charset="-122"/>
              <a:ea typeface="微软雅黑" panose="020B0503020204020204" charset="-122"/>
              <a:cs typeface="微软雅黑" panose="020B0503020204020204" charset="-122"/>
            </a:endParaRPr>
          </a:p>
          <a:p>
            <a:r>
              <a:rPr lang="zh-CN" altLang="en-US" sz="900">
                <a:latin typeface="微软雅黑" panose="020B0503020204020204" charset="-122"/>
                <a:ea typeface="微软雅黑" panose="020B0503020204020204" charset="-122"/>
                <a:cs typeface="微软雅黑" panose="020B0503020204020204" charset="-122"/>
              </a:rPr>
              <a:t>2. tightening torque of the left oil pump cover bolt: 7 to 9N-m.</a:t>
            </a:r>
            <a:endParaRPr lang="zh-CN" altLang="en-US" sz="900">
              <a:latin typeface="微软雅黑" panose="020B0503020204020204" charset="-122"/>
              <a:ea typeface="微软雅黑" panose="020B0503020204020204" charset="-122"/>
              <a:cs typeface="微软雅黑" panose="020B0503020204020204" charset="-122"/>
            </a:endParaRPr>
          </a:p>
          <a:p>
            <a:r>
              <a:rPr lang="zh-CN" altLang="en-US" sz="900">
                <a:latin typeface="微软雅黑" panose="020B0503020204020204" charset="-122"/>
                <a:ea typeface="微软雅黑" panose="020B0503020204020204" charset="-122"/>
                <a:cs typeface="微软雅黑" panose="020B0503020204020204" charset="-122"/>
              </a:rPr>
              <a:t>3. Check whether the oil pump shaft rotates flexibly after tightening.</a:t>
            </a:r>
            <a:endParaRPr lang="zh-CN" altLang="en-US" sz="900">
              <a:latin typeface="微软雅黑" panose="020B0503020204020204" charset="-122"/>
              <a:ea typeface="微软雅黑" panose="020B0503020204020204" charset="-122"/>
              <a:cs typeface="微软雅黑" panose="020B0503020204020204" charset="-122"/>
            </a:endParaRPr>
          </a:p>
        </p:txBody>
      </p:sp>
      <p:sp>
        <p:nvSpPr>
          <p:cNvPr id="9" name="文本框 8"/>
          <p:cNvSpPr txBox="1"/>
          <p:nvPr/>
        </p:nvSpPr>
        <p:spPr>
          <a:xfrm>
            <a:off x="3625850" y="6263005"/>
            <a:ext cx="2465705" cy="1892300"/>
          </a:xfrm>
          <a:prstGeom prst="rect">
            <a:avLst/>
          </a:prstGeom>
          <a:noFill/>
        </p:spPr>
        <p:txBody>
          <a:bodyPr wrap="square" lIns="36195" tIns="0" rIns="36195" bIns="0" rtlCol="0" anchor="ctr" anchorCtr="0">
            <a:spAutoFit/>
          </a:bodyPr>
          <a:p>
            <a:r>
              <a:rPr sz="1200" b="1">
                <a:latin typeface="微软雅黑" panose="020B0503020204020204" charset="-122"/>
                <a:ea typeface="微软雅黑" panose="020B0503020204020204" charset="-122"/>
                <a:cs typeface="微软雅黑" panose="020B0503020204020204" charset="-122"/>
                <a:sym typeface="+mn-ea"/>
              </a:rPr>
              <a:t> Inspection of the left body oil pump</a:t>
            </a:r>
            <a:endParaRPr sz="1000">
              <a:latin typeface="微软雅黑" panose="020B0503020204020204" charset="-122"/>
              <a:ea typeface="微软雅黑" panose="020B0503020204020204" charset="-122"/>
              <a:cs typeface="微软雅黑" panose="020B0503020204020204" charset="-122"/>
              <a:sym typeface="+mn-ea"/>
            </a:endParaRPr>
          </a:p>
          <a:p>
            <a:r>
              <a:rPr lang="zh-CN" altLang="en-US" sz="900">
                <a:latin typeface="微软雅黑" panose="020B0503020204020204" charset="-122"/>
                <a:ea typeface="微软雅黑" panose="020B0503020204020204" charset="-122"/>
                <a:cs typeface="微软雅黑" panose="020B0503020204020204" charset="-122"/>
              </a:rPr>
              <a:t>1、First install the crankshaft sleeve (5) to the balance shaft, then install the balance shaft flat key (6) into the keyway of the balance shaft, and finally install the balance driven gear combination (7) to the balance shaft.</a:t>
            </a:r>
            <a:endParaRPr lang="zh-CN" altLang="en-US" sz="900">
              <a:latin typeface="微软雅黑" panose="020B0503020204020204" charset="-122"/>
              <a:ea typeface="微软雅黑" panose="020B0503020204020204" charset="-122"/>
              <a:cs typeface="微软雅黑" panose="020B0503020204020204" charset="-122"/>
            </a:endParaRPr>
          </a:p>
          <a:p>
            <a:r>
              <a:rPr lang="zh-CN" altLang="en-US" sz="900">
                <a:latin typeface="微软雅黑" panose="020B0503020204020204" charset="-122"/>
                <a:ea typeface="微软雅黑" panose="020B0503020204020204" charset="-122"/>
                <a:cs typeface="微软雅黑" panose="020B0503020204020204" charset="-122"/>
              </a:rPr>
              <a:t>2. first install the balance active gear (8) onto the left crank, then install the balance shaft flat key (6) into the keyway of the crankshaft, and then install the crankshaft timing sprocket (9) onto the left crank.</a:t>
            </a:r>
            <a:endParaRPr lang="zh-CN" altLang="en-US" sz="900">
              <a:latin typeface="微软雅黑" panose="020B0503020204020204" charset="-122"/>
              <a:ea typeface="微软雅黑" panose="020B0503020204020204" charset="-122"/>
              <a:cs typeface="微软雅黑" panose="020B0503020204020204" charset="-122"/>
            </a:endParaRPr>
          </a:p>
        </p:txBody>
      </p:sp>
      <p:sp>
        <p:nvSpPr>
          <p:cNvPr id="11" name="文本框 10"/>
          <p:cNvSpPr txBox="1"/>
          <p:nvPr/>
        </p:nvSpPr>
        <p:spPr>
          <a:xfrm>
            <a:off x="3705860" y="8170545"/>
            <a:ext cx="2388870" cy="984885"/>
          </a:xfrm>
          <a:prstGeom prst="rect">
            <a:avLst/>
          </a:prstGeom>
          <a:noFill/>
          <a:ln>
            <a:solidFill>
              <a:schemeClr val="tx1"/>
            </a:solidFill>
          </a:ln>
        </p:spPr>
        <p:txBody>
          <a:bodyPr wrap="square" lIns="36195" tIns="0" rIns="36195" bIns="0" rtlCol="0" anchor="ctr" anchorCtr="0">
            <a:spAutoFit/>
          </a:bodyPr>
          <a:p>
            <a:r>
              <a:rPr lang="zh-CN" altLang="en-US" sz="1000" b="1">
                <a:latin typeface="微软雅黑" panose="020B0503020204020204" charset="-122"/>
                <a:ea typeface="微软雅黑" panose="020B0503020204020204" charset="-122"/>
              </a:rPr>
              <a:t>Attention.</a:t>
            </a:r>
            <a:endParaRPr lang="zh-CN" altLang="en-US" sz="1000" b="1">
              <a:latin typeface="微软雅黑" panose="020B0503020204020204" charset="-122"/>
              <a:ea typeface="微软雅黑" panose="020B0503020204020204" charset="-122"/>
            </a:endParaRPr>
          </a:p>
          <a:p>
            <a:r>
              <a:rPr lang="zh-CN" altLang="en-US" sz="900">
                <a:latin typeface="微软雅黑" panose="020B0503020204020204" charset="-122"/>
                <a:ea typeface="微软雅黑" panose="020B0503020204020204" charset="-122"/>
              </a:rPr>
              <a:t>When loading the balanced master and driven teeth, the timing marks of the balanced master and driven teeth should be corrected, i.e. the teeth with timing marks of the balanced master and driven teeth should be engaged with each other.</a:t>
            </a:r>
            <a:endParaRPr lang="zh-CN" altLang="en-US" sz="900">
              <a:latin typeface="微软雅黑" panose="020B0503020204020204" charset="-122"/>
              <a:ea typeface="微软雅黑" panose="020B0503020204020204" charset="-122"/>
            </a:endParaRPr>
          </a:p>
        </p:txBody>
      </p:sp>
      <p:sp>
        <p:nvSpPr>
          <p:cNvPr id="12" name="文本框 11"/>
          <p:cNvSpPr txBox="1"/>
          <p:nvPr/>
        </p:nvSpPr>
        <p:spPr>
          <a:xfrm>
            <a:off x="3646170" y="3896995"/>
            <a:ext cx="2530475" cy="1200150"/>
          </a:xfrm>
          <a:prstGeom prst="rect">
            <a:avLst/>
          </a:prstGeom>
          <a:noFill/>
        </p:spPr>
        <p:txBody>
          <a:bodyPr wrap="square" lIns="36195" tIns="0" rIns="36195" bIns="0" rtlCol="0">
            <a:spAutoFit/>
          </a:bodyPr>
          <a:p>
            <a:r>
              <a:rPr lang="en-US" sz="1200" b="1">
                <a:latin typeface="微软雅黑" panose="020B0503020204020204" charset="-122"/>
                <a:ea typeface="微软雅黑" panose="020B0503020204020204" charset="-122"/>
                <a:cs typeface="微软雅黑" panose="020B0503020204020204" charset="-122"/>
                <a:sym typeface="+mn-ea"/>
              </a:rPr>
              <a:t>I</a:t>
            </a:r>
            <a:r>
              <a:rPr sz="1200" b="1">
                <a:latin typeface="微软雅黑" panose="020B0503020204020204" charset="-122"/>
                <a:ea typeface="微软雅黑" panose="020B0503020204020204" charset="-122"/>
                <a:cs typeface="微软雅黑" panose="020B0503020204020204" charset="-122"/>
                <a:sym typeface="+mn-ea"/>
              </a:rPr>
              <a:t>nstallation of the left body oil pump</a:t>
            </a:r>
            <a:endParaRPr sz="1000">
              <a:latin typeface="微软雅黑" panose="020B0503020204020204" charset="-122"/>
              <a:ea typeface="微软雅黑" panose="020B0503020204020204" charset="-122"/>
              <a:cs typeface="微软雅黑" panose="020B0503020204020204" charset="-122"/>
              <a:sym typeface="+mn-ea"/>
            </a:endParaRPr>
          </a:p>
          <a:p>
            <a:r>
              <a:rPr lang="zh-CN" altLang="en-US" sz="900">
                <a:latin typeface="微软雅黑" panose="020B0503020204020204" charset="-122"/>
                <a:ea typeface="微软雅黑" panose="020B0503020204020204" charset="-122"/>
                <a:cs typeface="微软雅黑" panose="020B0503020204020204" charset="-122"/>
                <a:sym typeface="+mn-ea"/>
              </a:rPr>
              <a:t>1、Fit the left body oil pump pin (1) into the corresponding hole of the oil pump shaft, and then fit the left body oil pump (2) into the corresponding hole of the left body.</a:t>
            </a:r>
            <a:endParaRPr lang="zh-CN" altLang="en-US" sz="900">
              <a:latin typeface="微软雅黑" panose="020B0503020204020204" charset="-122"/>
              <a:ea typeface="微软雅黑" panose="020B0503020204020204" charset="-122"/>
              <a:cs typeface="微软雅黑" panose="020B0503020204020204" charset="-122"/>
              <a:sym typeface="+mn-ea"/>
            </a:endParaRPr>
          </a:p>
          <a:p>
            <a:r>
              <a:rPr lang="zh-CN" altLang="en-US" sz="900">
                <a:latin typeface="微软雅黑" panose="020B0503020204020204" charset="-122"/>
                <a:ea typeface="微软雅黑" panose="020B0503020204020204" charset="-122"/>
                <a:cs typeface="微软雅黑" panose="020B0503020204020204" charset="-122"/>
                <a:sym typeface="+mn-ea"/>
              </a:rPr>
              <a:t>2、Fasten the oil pump left cover (3) with 3 bolts M5×1 2 (4).</a:t>
            </a:r>
            <a:endParaRPr lang="zh-CN" altLang="en-US" sz="900">
              <a:latin typeface="微软雅黑" panose="020B0503020204020204" charset="-122"/>
              <a:ea typeface="微软雅黑" panose="020B0503020204020204" charset="-122"/>
              <a:cs typeface="微软雅黑" panose="020B0503020204020204" charset="-122"/>
              <a:sym typeface="+mn-ea"/>
            </a:endParaRPr>
          </a:p>
        </p:txBody>
      </p:sp>
      <p:sp>
        <p:nvSpPr>
          <p:cNvPr id="13" name="文本框 12"/>
          <p:cNvSpPr txBox="1"/>
          <p:nvPr/>
        </p:nvSpPr>
        <p:spPr>
          <a:xfrm>
            <a:off x="3646170" y="2904490"/>
            <a:ext cx="2506980" cy="923290"/>
          </a:xfrm>
          <a:prstGeom prst="rect">
            <a:avLst/>
          </a:prstGeom>
          <a:noFill/>
        </p:spPr>
        <p:txBody>
          <a:bodyPr wrap="square" lIns="36195" tIns="0" rIns="36195" bIns="0" rtlCol="0">
            <a:spAutoFit/>
          </a:bodyPr>
          <a:p>
            <a:r>
              <a:rPr sz="1200" b="1">
                <a:latin typeface="微软雅黑" panose="020B0503020204020204" charset="-122"/>
                <a:ea typeface="微软雅黑" panose="020B0503020204020204" charset="-122"/>
                <a:cs typeface="微软雅黑" panose="020B0503020204020204" charset="-122"/>
                <a:sym typeface="+mn-ea"/>
              </a:rPr>
              <a:t> Inspection of the left body oil pump</a:t>
            </a:r>
            <a:endParaRPr lang="zh-CN" altLang="en-US" sz="1000">
              <a:latin typeface="微软雅黑" panose="020B0503020204020204" charset="-122"/>
              <a:ea typeface="微软雅黑" panose="020B0503020204020204" charset="-122"/>
              <a:cs typeface="微软雅黑" panose="020B0503020204020204" charset="-122"/>
              <a:sym typeface="+mn-ea"/>
            </a:endParaRPr>
          </a:p>
          <a:p>
            <a:r>
              <a:rPr lang="zh-CN" altLang="en-US" sz="900">
                <a:latin typeface="微软雅黑" panose="020B0503020204020204" charset="-122"/>
                <a:ea typeface="微软雅黑" panose="020B0503020204020204" charset="-122"/>
                <a:cs typeface="微软雅黑" panose="020B0503020204020204" charset="-122"/>
                <a:sym typeface="+mn-ea"/>
              </a:rPr>
              <a:t>1、Check the left body oil pump rotor assembly for wear and damage.</a:t>
            </a:r>
            <a:endParaRPr lang="zh-CN" altLang="en-US" sz="900">
              <a:latin typeface="微软雅黑" panose="020B0503020204020204" charset="-122"/>
              <a:ea typeface="微软雅黑" panose="020B0503020204020204" charset="-122"/>
              <a:cs typeface="微软雅黑" panose="020B0503020204020204" charset="-122"/>
              <a:sym typeface="+mn-ea"/>
            </a:endParaRPr>
          </a:p>
          <a:p>
            <a:r>
              <a:rPr lang="zh-CN" altLang="en-US" sz="900">
                <a:latin typeface="微软雅黑" panose="020B0503020204020204" charset="-122"/>
                <a:ea typeface="微软雅黑" panose="020B0503020204020204" charset="-122"/>
                <a:cs typeface="微软雅黑" panose="020B0503020204020204" charset="-122"/>
                <a:sym typeface="+mn-ea"/>
              </a:rPr>
              <a:t>2、Check the left body oil pump cover plate for wear and damage.</a:t>
            </a:r>
            <a:endParaRPr lang="zh-CN" altLang="en-US" sz="900">
              <a:latin typeface="微软雅黑" panose="020B0503020204020204" charset="-122"/>
              <a:ea typeface="微软雅黑" panose="020B0503020204020204" charset="-122"/>
              <a:cs typeface="微软雅黑" panose="020B0503020204020204" charset="-122"/>
              <a:sym typeface="+mn-ea"/>
            </a:endParaRPr>
          </a:p>
        </p:txBody>
      </p:sp>
      <p:sp>
        <p:nvSpPr>
          <p:cNvPr id="14" name="object 13"/>
          <p:cNvSpPr txBox="1"/>
          <p:nvPr>
            <p:custDataLst>
              <p:tags r:id="rId6"/>
            </p:custDataLst>
          </p:nvPr>
        </p:nvSpPr>
        <p:spPr>
          <a:xfrm>
            <a:off x="572770" y="8168005"/>
            <a:ext cx="766445" cy="569595"/>
          </a:xfrm>
          <a:prstGeom prst="rect">
            <a:avLst/>
          </a:prstGeom>
        </p:spPr>
        <p:txBody>
          <a:bodyPr vert="horz" wrap="square" lIns="0" tIns="13335" rIns="0" bIns="0" rtlCol="0">
            <a:noAutofit/>
          </a:bodyPr>
          <a:p>
            <a:pPr marL="168910" marR="161290" algn="just">
              <a:lnSpc>
                <a:spcPct val="125000"/>
              </a:lnSpc>
              <a:spcBef>
                <a:spcPts val="105"/>
              </a:spcBef>
            </a:pPr>
            <a:r>
              <a:rPr lang="en-US" sz="900" dirty="0">
                <a:solidFill>
                  <a:srgbClr val="FFFFFF"/>
                </a:solidFill>
                <a:latin typeface="黑体" panose="02010609060101010101" charset="-122"/>
                <a:cs typeface="黑体" panose="02010609060101010101" charset="-122"/>
              </a:rPr>
              <a:t>English</a:t>
            </a:r>
            <a:endParaRPr lang="en-US" sz="900" dirty="0">
              <a:solidFill>
                <a:srgbClr val="FFFFFF"/>
              </a:solidFill>
              <a:latin typeface="黑体" panose="02010609060101010101" charset="-122"/>
              <a:cs typeface="黑体" panose="02010609060101010101" charset="-122"/>
            </a:endParaRPr>
          </a:p>
          <a:p>
            <a:pPr marL="168910" marR="161290" algn="just">
              <a:lnSpc>
                <a:spcPct val="125000"/>
              </a:lnSpc>
              <a:spcBef>
                <a:spcPts val="105"/>
              </a:spcBef>
            </a:pPr>
            <a:r>
              <a:rPr sz="900" dirty="0">
                <a:solidFill>
                  <a:srgbClr val="FFFFFF"/>
                </a:solidFill>
                <a:latin typeface="黑体" panose="02010609060101010101" charset="-122"/>
                <a:cs typeface="黑体" panose="02010609060101010101" charset="-122"/>
              </a:rPr>
              <a:t>version</a:t>
            </a:r>
            <a:endParaRPr sz="900" dirty="0">
              <a:solidFill>
                <a:srgbClr val="FFFFFF"/>
              </a:solidFill>
              <a:latin typeface="黑体" panose="02010609060101010101" charset="-122"/>
              <a:cs typeface="黑体" panose="02010609060101010101" charset="-122"/>
            </a:endParaRPr>
          </a:p>
        </p:txBody>
      </p:sp>
      <p:sp>
        <p:nvSpPr>
          <p:cNvPr id="15" name="文本框 14"/>
          <p:cNvSpPr txBox="1"/>
          <p:nvPr/>
        </p:nvSpPr>
        <p:spPr>
          <a:xfrm>
            <a:off x="2480945" y="1759585"/>
            <a:ext cx="1076960" cy="213995"/>
          </a:xfrm>
          <a:prstGeom prst="rect">
            <a:avLst/>
          </a:prstGeom>
          <a:solidFill>
            <a:schemeClr val="bg1"/>
          </a:solidFill>
        </p:spPr>
        <p:txBody>
          <a:bodyPr wrap="square" rtlCol="0">
            <a:spAutoFit/>
          </a:bodyPr>
          <a:p>
            <a:r>
              <a:rPr lang="zh-CN" altLang="en-US" sz="800"/>
              <a:t>Balance driv</a:t>
            </a:r>
            <a:r>
              <a:rPr lang="en-US" altLang="zh-CN" sz="800"/>
              <a:t>ing</a:t>
            </a:r>
            <a:r>
              <a:rPr lang="zh-CN" altLang="en-US" sz="800"/>
              <a:t> gear</a:t>
            </a:r>
            <a:endParaRPr lang="zh-CN" altLang="en-US" sz="800"/>
          </a:p>
        </p:txBody>
      </p:sp>
      <p:sp>
        <p:nvSpPr>
          <p:cNvPr id="18" name="文本框 17"/>
          <p:cNvSpPr txBox="1"/>
          <p:nvPr/>
        </p:nvSpPr>
        <p:spPr>
          <a:xfrm>
            <a:off x="1485265" y="3490595"/>
            <a:ext cx="1076960" cy="187960"/>
          </a:xfrm>
          <a:prstGeom prst="rect">
            <a:avLst/>
          </a:prstGeom>
          <a:solidFill>
            <a:schemeClr val="bg1"/>
          </a:solidFill>
        </p:spPr>
        <p:txBody>
          <a:bodyPr wrap="square" rtlCol="0">
            <a:noAutofit/>
          </a:bodyPr>
          <a:p>
            <a:r>
              <a:rPr lang="en-US" altLang="zh-CN" sz="800"/>
              <a:t>oil pump plate</a:t>
            </a:r>
            <a:endParaRPr lang="en-US" altLang="zh-CN" sz="800"/>
          </a:p>
        </p:txBody>
      </p:sp>
      <p:sp>
        <p:nvSpPr>
          <p:cNvPr id="19" name="文本框 18"/>
          <p:cNvSpPr txBox="1"/>
          <p:nvPr/>
        </p:nvSpPr>
        <p:spPr>
          <a:xfrm>
            <a:off x="2480945" y="3464560"/>
            <a:ext cx="1076960" cy="213995"/>
          </a:xfrm>
          <a:prstGeom prst="rect">
            <a:avLst/>
          </a:prstGeom>
          <a:solidFill>
            <a:schemeClr val="bg1"/>
          </a:solidFill>
        </p:spPr>
        <p:txBody>
          <a:bodyPr wrap="square" rtlCol="0">
            <a:spAutoFit/>
          </a:bodyPr>
          <a:p>
            <a:r>
              <a:rPr lang="en-US" altLang="zh-CN" sz="800"/>
              <a:t>oil pump rotor assy</a:t>
            </a:r>
            <a:endParaRPr lang="en-US" altLang="zh-CN" sz="8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object 3"/>
          <p:cNvSpPr/>
          <p:nvPr/>
        </p:nvSpPr>
        <p:spPr>
          <a:xfrm>
            <a:off x="1281810" y="1626997"/>
            <a:ext cx="4826635" cy="7419340"/>
          </a:xfrm>
          <a:custGeom>
            <a:avLst/>
            <a:gdLst/>
            <a:ahLst/>
            <a:cxnLst/>
            <a:rect l="l" t="t" r="r" b="b"/>
            <a:pathLst>
              <a:path w="4826635" h="7419340">
                <a:moveTo>
                  <a:pt x="0" y="0"/>
                </a:moveTo>
                <a:lnTo>
                  <a:pt x="4826508" y="0"/>
                </a:lnTo>
                <a:lnTo>
                  <a:pt x="4826508" y="7418832"/>
                </a:lnTo>
                <a:lnTo>
                  <a:pt x="0" y="7418832"/>
                </a:lnTo>
                <a:lnTo>
                  <a:pt x="0" y="0"/>
                </a:lnTo>
                <a:close/>
              </a:path>
            </a:pathLst>
          </a:custGeom>
          <a:solidFill>
            <a:srgbClr val="FFFFFF"/>
          </a:solidFill>
        </p:spPr>
        <p:txBody>
          <a:bodyPr wrap="square" lIns="0" tIns="0" rIns="0" bIns="0" rtlCol="0"/>
          <a:p/>
        </p:txBody>
      </p:sp>
      <p:sp>
        <p:nvSpPr>
          <p:cNvPr id="10" name="object 5"/>
          <p:cNvSpPr/>
          <p:nvPr/>
        </p:nvSpPr>
        <p:spPr>
          <a:xfrm>
            <a:off x="6261861" y="8058150"/>
            <a:ext cx="475615" cy="1004569"/>
          </a:xfrm>
          <a:custGeom>
            <a:avLst/>
            <a:gdLst/>
            <a:ahLst/>
            <a:cxnLst/>
            <a:rect l="l" t="t" r="r" b="b"/>
            <a:pathLst>
              <a:path w="475615" h="1004570">
                <a:moveTo>
                  <a:pt x="0" y="0"/>
                </a:moveTo>
                <a:lnTo>
                  <a:pt x="475488" y="0"/>
                </a:lnTo>
                <a:lnTo>
                  <a:pt x="475488" y="1004315"/>
                </a:lnTo>
                <a:lnTo>
                  <a:pt x="0" y="1004315"/>
                </a:lnTo>
                <a:lnTo>
                  <a:pt x="0" y="0"/>
                </a:lnTo>
                <a:close/>
              </a:path>
            </a:pathLst>
          </a:custGeom>
          <a:solidFill>
            <a:srgbClr val="000000"/>
          </a:solidFill>
        </p:spPr>
        <p:txBody>
          <a:bodyPr wrap="square" lIns="0" tIns="0" rIns="0" bIns="0" rtlCol="0"/>
          <a:p/>
        </p:txBody>
      </p:sp>
      <p:sp>
        <p:nvSpPr>
          <p:cNvPr id="16" name="文本框 15"/>
          <p:cNvSpPr txBox="1"/>
          <p:nvPr/>
        </p:nvSpPr>
        <p:spPr>
          <a:xfrm>
            <a:off x="6270625" y="8775065"/>
            <a:ext cx="438785" cy="245110"/>
          </a:xfrm>
          <a:prstGeom prst="rect">
            <a:avLst/>
          </a:prstGeom>
          <a:noFill/>
        </p:spPr>
        <p:txBody>
          <a:bodyPr wrap="square" rtlCol="0">
            <a:spAutoFit/>
          </a:bodyPr>
          <a:p>
            <a:pPr algn="ctr"/>
            <a:r>
              <a:rPr lang="en-US" altLang="zh-CN" sz="1000">
                <a:solidFill>
                  <a:schemeClr val="bg1"/>
                </a:solidFill>
                <a:latin typeface="黑体" panose="02010609060101010101" charset="-122"/>
                <a:ea typeface="黑体" panose="02010609060101010101" charset="-122"/>
              </a:rPr>
              <a:t>192</a:t>
            </a:r>
            <a:endParaRPr lang="en-US" altLang="zh-CN" sz="1000">
              <a:solidFill>
                <a:schemeClr val="bg1"/>
              </a:solidFill>
              <a:latin typeface="黑体" panose="02010609060101010101" charset="-122"/>
              <a:ea typeface="黑体" panose="02010609060101010101" charset="-122"/>
            </a:endParaRPr>
          </a:p>
        </p:txBody>
      </p:sp>
      <p:pic>
        <p:nvPicPr>
          <p:cNvPr id="17" name="图片 16" descr="图片4"/>
          <p:cNvPicPr>
            <a:picLocks noChangeAspect="1"/>
          </p:cNvPicPr>
          <p:nvPr/>
        </p:nvPicPr>
        <p:blipFill>
          <a:blip r:embed="rId1"/>
          <a:stretch>
            <a:fillRect/>
          </a:stretch>
        </p:blipFill>
        <p:spPr>
          <a:xfrm>
            <a:off x="4811395" y="1448435"/>
            <a:ext cx="1134110" cy="176530"/>
          </a:xfrm>
          <a:prstGeom prst="rect">
            <a:avLst/>
          </a:prstGeom>
        </p:spPr>
      </p:pic>
      <p:pic>
        <p:nvPicPr>
          <p:cNvPr id="2" name="图片 1"/>
          <p:cNvPicPr>
            <a:picLocks noChangeAspect="1"/>
          </p:cNvPicPr>
          <p:nvPr/>
        </p:nvPicPr>
        <p:blipFill>
          <a:blip r:embed="rId2"/>
          <a:stretch>
            <a:fillRect/>
          </a:stretch>
        </p:blipFill>
        <p:spPr>
          <a:xfrm>
            <a:off x="3850005" y="1759585"/>
            <a:ext cx="2160000" cy="1622236"/>
          </a:xfrm>
          <a:prstGeom prst="rect">
            <a:avLst/>
          </a:prstGeom>
          <a:noFill/>
          <a:ln w="9525">
            <a:solidFill>
              <a:schemeClr val="tx1"/>
            </a:solidFill>
          </a:ln>
        </p:spPr>
      </p:pic>
      <p:pic>
        <p:nvPicPr>
          <p:cNvPr id="3" name="图片 1"/>
          <p:cNvPicPr>
            <a:picLocks noChangeAspect="1"/>
          </p:cNvPicPr>
          <p:nvPr/>
        </p:nvPicPr>
        <p:blipFill>
          <a:blip r:embed="rId3"/>
          <a:stretch>
            <a:fillRect/>
          </a:stretch>
        </p:blipFill>
        <p:spPr>
          <a:xfrm>
            <a:off x="3850005" y="3686810"/>
            <a:ext cx="2160000" cy="1261069"/>
          </a:xfrm>
          <a:prstGeom prst="rect">
            <a:avLst/>
          </a:prstGeom>
          <a:noFill/>
          <a:ln w="9525">
            <a:solidFill>
              <a:schemeClr val="tx1"/>
            </a:solidFill>
          </a:ln>
        </p:spPr>
      </p:pic>
      <p:pic>
        <p:nvPicPr>
          <p:cNvPr id="5" name="图片 1"/>
          <p:cNvPicPr>
            <a:picLocks noChangeAspect="1"/>
          </p:cNvPicPr>
          <p:nvPr/>
        </p:nvPicPr>
        <p:blipFill>
          <a:blip r:embed="rId4"/>
          <a:stretch>
            <a:fillRect/>
          </a:stretch>
        </p:blipFill>
        <p:spPr>
          <a:xfrm>
            <a:off x="3850005" y="5252403"/>
            <a:ext cx="2160000" cy="1340064"/>
          </a:xfrm>
          <a:prstGeom prst="rect">
            <a:avLst/>
          </a:prstGeom>
          <a:noFill/>
          <a:ln w="9525">
            <a:solidFill>
              <a:schemeClr val="tx1"/>
            </a:solidFill>
          </a:ln>
        </p:spPr>
      </p:pic>
      <p:pic>
        <p:nvPicPr>
          <p:cNvPr id="6" name="图片 1"/>
          <p:cNvPicPr>
            <a:picLocks noChangeAspect="1"/>
          </p:cNvPicPr>
          <p:nvPr/>
        </p:nvPicPr>
        <p:blipFill>
          <a:blip r:embed="rId5"/>
          <a:stretch>
            <a:fillRect/>
          </a:stretch>
        </p:blipFill>
        <p:spPr>
          <a:xfrm>
            <a:off x="3849688" y="6947853"/>
            <a:ext cx="2160000" cy="1428795"/>
          </a:xfrm>
          <a:prstGeom prst="rect">
            <a:avLst/>
          </a:prstGeom>
          <a:noFill/>
          <a:ln w="9525">
            <a:solidFill>
              <a:schemeClr val="tx1"/>
            </a:solidFill>
          </a:ln>
        </p:spPr>
      </p:pic>
      <p:sp>
        <p:nvSpPr>
          <p:cNvPr id="7" name="文本框 6"/>
          <p:cNvSpPr txBox="1"/>
          <p:nvPr/>
        </p:nvSpPr>
        <p:spPr>
          <a:xfrm>
            <a:off x="1282700" y="1626870"/>
            <a:ext cx="2599055" cy="1938655"/>
          </a:xfrm>
          <a:prstGeom prst="rect">
            <a:avLst/>
          </a:prstGeom>
          <a:noFill/>
        </p:spPr>
        <p:txBody>
          <a:bodyPr wrap="square" lIns="36195" tIns="0" rIns="36195" bIns="0" rtlCol="0" anchor="t" anchorCtr="0">
            <a:spAutoFit/>
          </a:bodyPr>
          <a:p>
            <a:r>
              <a:rPr lang="zh-CN" altLang="en-US" sz="900">
                <a:latin typeface="微软雅黑" panose="020B0503020204020204" charset="-122"/>
                <a:ea typeface="微软雅黑" panose="020B0503020204020204" charset="-122"/>
                <a:cs typeface="微软雅黑" panose="020B0503020204020204" charset="-122"/>
              </a:rPr>
              <a:t>(10) and disc washer (11) onto the crankshaft timing active sprocket (9) and balance driven gear combination (7), and put 3 to 4 teeth of thread fastening adhesive on the balance shaft active tooth lock nut M24×1 (12) and balance shaft driven tooth lock nut M16×1 (13) and then put them onto the crankshaft and balance shaft and fasten them.</a:t>
            </a:r>
            <a:endParaRPr lang="zh-CN" altLang="en-US" sz="900">
              <a:latin typeface="微软雅黑" panose="020B0503020204020204" charset="-122"/>
              <a:ea typeface="微软雅黑" panose="020B0503020204020204" charset="-122"/>
              <a:cs typeface="微软雅黑" panose="020B0503020204020204" charset="-122"/>
            </a:endParaRPr>
          </a:p>
          <a:p>
            <a:r>
              <a:rPr lang="zh-CN" altLang="en-US" sz="900">
                <a:latin typeface="微软雅黑" panose="020B0503020204020204" charset="-122"/>
                <a:ea typeface="微软雅黑" panose="020B0503020204020204" charset="-122"/>
                <a:cs typeface="微软雅黑" panose="020B0503020204020204" charset="-122"/>
              </a:rPr>
              <a:t>Balancing driven tooth lock nut tightening torque.</a:t>
            </a:r>
            <a:endParaRPr lang="zh-CN" altLang="en-US" sz="900">
              <a:latin typeface="微软雅黑" panose="020B0503020204020204" charset="-122"/>
              <a:ea typeface="微软雅黑" panose="020B0503020204020204" charset="-122"/>
              <a:cs typeface="微软雅黑" panose="020B0503020204020204" charset="-122"/>
            </a:endParaRPr>
          </a:p>
          <a:p>
            <a:r>
              <a:rPr lang="zh-CN" altLang="en-US" sz="900">
                <a:latin typeface="微软雅黑" panose="020B0503020204020204" charset="-122"/>
                <a:ea typeface="微软雅黑" panose="020B0503020204020204" charset="-122"/>
                <a:cs typeface="微软雅黑" panose="020B0503020204020204" charset="-122"/>
              </a:rPr>
              <a:t>80～90N</a:t>
            </a:r>
            <a:r>
              <a:rPr lang="en-US" altLang="zh-CN" sz="900">
                <a:latin typeface="微软雅黑" panose="020B0503020204020204" charset="-122"/>
                <a:ea typeface="微软雅黑" panose="020B0503020204020204" charset="-122"/>
                <a:cs typeface="微软雅黑" panose="020B0503020204020204" charset="-122"/>
              </a:rPr>
              <a:t>.</a:t>
            </a:r>
            <a:r>
              <a:rPr lang="zh-CN" altLang="en-US" sz="900">
                <a:latin typeface="微软雅黑" panose="020B0503020204020204" charset="-122"/>
                <a:ea typeface="微软雅黑" panose="020B0503020204020204" charset="-122"/>
                <a:cs typeface="微软雅黑" panose="020B0503020204020204" charset="-122"/>
              </a:rPr>
              <a:t>m.</a:t>
            </a:r>
            <a:endParaRPr lang="zh-CN" altLang="en-US" sz="900">
              <a:latin typeface="微软雅黑" panose="020B0503020204020204" charset="-122"/>
              <a:ea typeface="微软雅黑" panose="020B0503020204020204" charset="-122"/>
              <a:cs typeface="微软雅黑" panose="020B0503020204020204" charset="-122"/>
            </a:endParaRPr>
          </a:p>
          <a:p>
            <a:r>
              <a:rPr lang="zh-CN" altLang="en-US" sz="900">
                <a:latin typeface="微软雅黑" panose="020B0503020204020204" charset="-122"/>
                <a:ea typeface="微软雅黑" panose="020B0503020204020204" charset="-122"/>
                <a:cs typeface="微软雅黑" panose="020B0503020204020204" charset="-122"/>
              </a:rPr>
              <a:t>Balancing active tooth locking nut tightening torque</a:t>
            </a:r>
            <a:endParaRPr lang="zh-CN" altLang="en-US" sz="900">
              <a:latin typeface="微软雅黑" panose="020B0503020204020204" charset="-122"/>
              <a:ea typeface="微软雅黑" panose="020B0503020204020204" charset="-122"/>
              <a:cs typeface="微软雅黑" panose="020B0503020204020204" charset="-122"/>
            </a:endParaRPr>
          </a:p>
          <a:p>
            <a:r>
              <a:rPr lang="zh-CN" altLang="en-US" sz="900">
                <a:latin typeface="微软雅黑" panose="020B0503020204020204" charset="-122"/>
                <a:ea typeface="微软雅黑" panose="020B0503020204020204" charset="-122"/>
                <a:cs typeface="微软雅黑" panose="020B0503020204020204" charset="-122"/>
              </a:rPr>
              <a:t>115~125N-m.</a:t>
            </a:r>
            <a:endParaRPr lang="zh-CN" altLang="en-US" sz="900">
              <a:latin typeface="微软雅黑" panose="020B0503020204020204" charset="-122"/>
              <a:ea typeface="微软雅黑" panose="020B0503020204020204" charset="-122"/>
              <a:cs typeface="微软雅黑" panose="020B0503020204020204" charset="-122"/>
            </a:endParaRPr>
          </a:p>
        </p:txBody>
      </p:sp>
      <p:sp>
        <p:nvSpPr>
          <p:cNvPr id="8" name="文本框 7"/>
          <p:cNvSpPr txBox="1"/>
          <p:nvPr/>
        </p:nvSpPr>
        <p:spPr>
          <a:xfrm>
            <a:off x="1282700" y="4860925"/>
            <a:ext cx="2393315" cy="307340"/>
          </a:xfrm>
          <a:prstGeom prst="rect">
            <a:avLst/>
          </a:prstGeom>
          <a:noFill/>
          <a:ln>
            <a:solidFill>
              <a:schemeClr val="tx1"/>
            </a:solidFill>
          </a:ln>
        </p:spPr>
        <p:txBody>
          <a:bodyPr wrap="square" lIns="36195" tIns="0" rIns="36195" bIns="0" rtlCol="0" anchor="t" anchorCtr="0">
            <a:spAutoFit/>
          </a:bodyPr>
          <a:p>
            <a:r>
              <a:rPr lang="zh-CN" altLang="en-US" sz="1000" b="1">
                <a:latin typeface="微软雅黑" panose="020B0503020204020204" charset="-122"/>
                <a:ea typeface="微软雅黑" panose="020B0503020204020204" charset="-122"/>
                <a:cs typeface="微软雅黑" panose="020B0503020204020204" charset="-122"/>
              </a:rPr>
              <a:t>Note: </a:t>
            </a:r>
            <a:r>
              <a:rPr lang="zh-CN" altLang="en-US" sz="1000">
                <a:latin typeface="微软雅黑" panose="020B0503020204020204" charset="-122"/>
                <a:ea typeface="微软雅黑" panose="020B0503020204020204" charset="-122"/>
                <a:cs typeface="微软雅黑" panose="020B0503020204020204" charset="-122"/>
              </a:rPr>
              <a:t>the magneto rotor lock nut tightening torque: 80-90 n. m</a:t>
            </a:r>
            <a:endParaRPr lang="zh-CN" altLang="en-US" sz="1000">
              <a:latin typeface="微软雅黑" panose="020B0503020204020204" charset="-122"/>
              <a:ea typeface="微软雅黑" panose="020B0503020204020204" charset="-122"/>
              <a:cs typeface="微软雅黑" panose="020B0503020204020204" charset="-122"/>
            </a:endParaRPr>
          </a:p>
        </p:txBody>
      </p:sp>
      <p:sp>
        <p:nvSpPr>
          <p:cNvPr id="9" name="文本框 8"/>
          <p:cNvSpPr txBox="1"/>
          <p:nvPr/>
        </p:nvSpPr>
        <p:spPr>
          <a:xfrm>
            <a:off x="1266190" y="6491605"/>
            <a:ext cx="2416175" cy="1753870"/>
          </a:xfrm>
          <a:prstGeom prst="rect">
            <a:avLst/>
          </a:prstGeom>
          <a:noFill/>
        </p:spPr>
        <p:txBody>
          <a:bodyPr wrap="square" lIns="36195" tIns="0" rIns="36195" bIns="0" rtlCol="0" anchor="t" anchorCtr="0">
            <a:spAutoFit/>
          </a:bodyPr>
          <a:p>
            <a:r>
              <a:rPr sz="1200" b="1">
                <a:latin typeface="微软雅黑" panose="020B0503020204020204" charset="-122"/>
                <a:ea typeface="微软雅黑" panose="020B0503020204020204" charset="-122"/>
                <a:cs typeface="微软雅黑" panose="020B0503020204020204" charset="-122"/>
                <a:sym typeface="+mn-ea"/>
              </a:rPr>
              <a:t>Installation of magneto left crankcase cover</a:t>
            </a:r>
            <a:endParaRPr sz="1200" b="1">
              <a:latin typeface="微软雅黑" panose="020B0503020204020204" charset="-122"/>
              <a:ea typeface="微软雅黑" panose="020B0503020204020204" charset="-122"/>
              <a:cs typeface="微软雅黑" panose="020B0503020204020204" charset="-122"/>
              <a:sym typeface="+mn-ea"/>
            </a:endParaRPr>
          </a:p>
          <a:p>
            <a:r>
              <a:rPr lang="zh-CN" altLang="en-US" sz="1000">
                <a:latin typeface="微软雅黑" panose="020B0503020204020204" charset="-122"/>
                <a:ea typeface="微软雅黑" panose="020B0503020204020204" charset="-122"/>
                <a:cs typeface="微软雅黑" panose="020B0503020204020204" charset="-122"/>
              </a:rPr>
              <a:t>1, remove the old gasket (21), install the new gasket;.</a:t>
            </a:r>
            <a:endParaRPr lang="zh-CN" altLang="en-US" sz="1000">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rPr>
              <a:t>2, the two locating pins (22) will be installed to the box body.</a:t>
            </a:r>
            <a:endParaRPr lang="zh-CN" altLang="en-US" sz="1000">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rPr>
              <a:t>3, then the left crankcase cover (23) assembly in place and two M6 × 35 bolts (24) fastened, six M6 × 30 bolts (25) fastened, tightening torque: 11 ~ 13 N </a:t>
            </a:r>
            <a:r>
              <a:rPr lang="en-US" altLang="zh-CN" sz="1000">
                <a:latin typeface="微软雅黑" panose="020B0503020204020204" charset="-122"/>
                <a:ea typeface="微软雅黑" panose="020B0503020204020204" charset="-122"/>
                <a:cs typeface="微软雅黑" panose="020B0503020204020204" charset="-122"/>
              </a:rPr>
              <a:t>.</a:t>
            </a:r>
            <a:r>
              <a:rPr lang="zh-CN" altLang="en-US" sz="1000">
                <a:latin typeface="微软雅黑" panose="020B0503020204020204" charset="-122"/>
                <a:ea typeface="微软雅黑" panose="020B0503020204020204" charset="-122"/>
                <a:cs typeface="微软雅黑" panose="020B0503020204020204" charset="-122"/>
              </a:rPr>
              <a:t>m.</a:t>
            </a:r>
            <a:endParaRPr lang="zh-CN" altLang="en-US" sz="1000">
              <a:latin typeface="微软雅黑" panose="020B0503020204020204" charset="-122"/>
              <a:ea typeface="微软雅黑" panose="020B0503020204020204" charset="-122"/>
              <a:cs typeface="微软雅黑" panose="020B0503020204020204" charset="-122"/>
            </a:endParaRPr>
          </a:p>
        </p:txBody>
      </p:sp>
      <p:sp>
        <p:nvSpPr>
          <p:cNvPr id="11" name="文本框 10"/>
          <p:cNvSpPr txBox="1"/>
          <p:nvPr/>
        </p:nvSpPr>
        <p:spPr>
          <a:xfrm>
            <a:off x="1284605" y="8399780"/>
            <a:ext cx="2762885" cy="615315"/>
          </a:xfrm>
          <a:prstGeom prst="rect">
            <a:avLst/>
          </a:prstGeom>
          <a:noFill/>
          <a:ln>
            <a:solidFill>
              <a:schemeClr val="tx1"/>
            </a:solidFill>
          </a:ln>
        </p:spPr>
        <p:txBody>
          <a:bodyPr wrap="square" lIns="36195" tIns="0" rIns="36195" bIns="0" rtlCol="0">
            <a:spAutoFit/>
          </a:bodyPr>
          <a:p>
            <a:r>
              <a:rPr lang="zh-CN" altLang="en-US" sz="1000" b="1">
                <a:latin typeface="微软雅黑" panose="020B0503020204020204" charset="-122"/>
                <a:ea typeface="微软雅黑" panose="020B0503020204020204" charset="-122"/>
                <a:cs typeface="微软雅黑" panose="020B0503020204020204" charset="-122"/>
                <a:sym typeface="+mn-ea"/>
              </a:rPr>
              <a:t>Note:</a:t>
            </a:r>
            <a:r>
              <a:rPr lang="zh-CN" altLang="en-US" sz="1000">
                <a:latin typeface="微软雅黑" panose="020B0503020204020204" charset="-122"/>
                <a:ea typeface="微软雅黑" panose="020B0503020204020204" charset="-122"/>
                <a:cs typeface="微软雅黑" panose="020B0503020204020204" charset="-122"/>
                <a:sym typeface="+mn-ea"/>
              </a:rPr>
              <a:t> One of the M6 × 30 bolts (26), the disk part coated with three and glue, set into the flat washer (27), inserted into the corresponding position shown in the figure</a:t>
            </a:r>
            <a:endParaRPr lang="zh-CN" altLang="en-US" sz="1000">
              <a:latin typeface="微软雅黑" panose="020B0503020204020204" charset="-122"/>
              <a:ea typeface="微软雅黑" panose="020B0503020204020204" charset="-122"/>
              <a:cs typeface="微软雅黑" panose="020B0503020204020204" charset="-122"/>
              <a:sym typeface="+mn-ea"/>
            </a:endParaRPr>
          </a:p>
        </p:txBody>
      </p:sp>
      <p:sp>
        <p:nvSpPr>
          <p:cNvPr id="12" name="文本框 11"/>
          <p:cNvSpPr txBox="1"/>
          <p:nvPr/>
        </p:nvSpPr>
        <p:spPr>
          <a:xfrm>
            <a:off x="1283970" y="3565525"/>
            <a:ext cx="2536190" cy="1295400"/>
          </a:xfrm>
          <a:prstGeom prst="rect">
            <a:avLst/>
          </a:prstGeom>
          <a:noFill/>
        </p:spPr>
        <p:txBody>
          <a:bodyPr wrap="square" lIns="36195" tIns="0" rIns="36195" bIns="0" rtlCol="0">
            <a:noAutofit/>
          </a:bodyPr>
          <a:p>
            <a:r>
              <a:rPr sz="1200" b="1">
                <a:latin typeface="微软雅黑" panose="020B0503020204020204" charset="-122"/>
                <a:ea typeface="微软雅黑" panose="020B0503020204020204" charset="-122"/>
                <a:cs typeface="微软雅黑" panose="020B0503020204020204" charset="-122"/>
                <a:sym typeface="+mn-ea"/>
              </a:rPr>
              <a:t>Installation of magneto</a:t>
            </a:r>
            <a:r>
              <a:rPr lang="en-US" sz="1200" b="1">
                <a:latin typeface="微软雅黑" panose="020B0503020204020204" charset="-122"/>
                <a:ea typeface="微软雅黑" panose="020B0503020204020204" charset="-122"/>
                <a:cs typeface="微软雅黑" panose="020B0503020204020204" charset="-122"/>
                <a:sym typeface="+mn-ea"/>
              </a:rPr>
              <a:t> </a:t>
            </a:r>
            <a:r>
              <a:rPr sz="1200" b="1">
                <a:latin typeface="微软雅黑" panose="020B0503020204020204" charset="-122"/>
                <a:ea typeface="微软雅黑" panose="020B0503020204020204" charset="-122"/>
                <a:cs typeface="微软雅黑" panose="020B0503020204020204" charset="-122"/>
                <a:sym typeface="+mn-ea"/>
              </a:rPr>
              <a:t>rotor</a:t>
            </a:r>
            <a:endParaRPr sz="1200" b="1">
              <a:latin typeface="微软雅黑" panose="020B0503020204020204" charset="-122"/>
              <a:ea typeface="微软雅黑" panose="020B0503020204020204" charset="-122"/>
              <a:cs typeface="微软雅黑" panose="020B0503020204020204" charset="-122"/>
              <a:sym typeface="+mn-ea"/>
            </a:endParaRPr>
          </a:p>
          <a:p>
            <a:r>
              <a:rPr lang="zh-CN" altLang="en-US" sz="900">
                <a:latin typeface="微软雅黑" panose="020B0503020204020204" charset="-122"/>
                <a:ea typeface="微软雅黑" panose="020B0503020204020204" charset="-122"/>
                <a:cs typeface="微软雅黑" panose="020B0503020204020204" charset="-122"/>
                <a:sym typeface="+mn-ea"/>
              </a:rPr>
              <a:t>1, magneto semi-circular key (14) a, installed in the crankshaft semi-circular key slot.</a:t>
            </a:r>
            <a:endParaRPr lang="zh-CN" altLang="en-US" sz="900">
              <a:latin typeface="微软雅黑" panose="020B0503020204020204" charset="-122"/>
              <a:ea typeface="微软雅黑" panose="020B0503020204020204" charset="-122"/>
              <a:cs typeface="微软雅黑" panose="020B0503020204020204" charset="-122"/>
              <a:sym typeface="+mn-ea"/>
            </a:endParaRPr>
          </a:p>
          <a:p>
            <a:r>
              <a:rPr lang="zh-CN" altLang="en-US" sz="900">
                <a:latin typeface="微软雅黑" panose="020B0503020204020204" charset="-122"/>
                <a:ea typeface="微软雅黑" panose="020B0503020204020204" charset="-122"/>
                <a:cs typeface="微软雅黑" panose="020B0503020204020204" charset="-122"/>
                <a:sym typeface="+mn-ea"/>
              </a:rPr>
              <a:t>2, the magneto rotor (15) will be installed on the left crank, and then the magneto nut (17) will be installed on the left crank and fastened with the washer (16) after applying 3 to 4 teeth of thread fastening adhesive.</a:t>
            </a:r>
            <a:endParaRPr lang="zh-CN" altLang="en-US" sz="900">
              <a:latin typeface="微软雅黑" panose="020B0503020204020204" charset="-122"/>
              <a:ea typeface="微软雅黑" panose="020B0503020204020204" charset="-122"/>
              <a:cs typeface="微软雅黑" panose="020B0503020204020204" charset="-122"/>
              <a:sym typeface="+mn-ea"/>
            </a:endParaRPr>
          </a:p>
        </p:txBody>
      </p:sp>
      <p:sp>
        <p:nvSpPr>
          <p:cNvPr id="13" name="文本框 12"/>
          <p:cNvSpPr txBox="1"/>
          <p:nvPr/>
        </p:nvSpPr>
        <p:spPr>
          <a:xfrm>
            <a:off x="1282065" y="5278120"/>
            <a:ext cx="2393315" cy="907415"/>
          </a:xfrm>
          <a:prstGeom prst="rect">
            <a:avLst/>
          </a:prstGeom>
          <a:noFill/>
        </p:spPr>
        <p:txBody>
          <a:bodyPr wrap="square" lIns="36195" tIns="0" rIns="36195" bIns="0" rtlCol="0">
            <a:spAutoFit/>
          </a:bodyPr>
          <a:p>
            <a:r>
              <a:rPr sz="1200" b="1">
                <a:latin typeface="微软雅黑" panose="020B0503020204020204" charset="-122"/>
                <a:ea typeface="微软雅黑" panose="020B0503020204020204" charset="-122"/>
                <a:cs typeface="微软雅黑" panose="020B0503020204020204" charset="-122"/>
                <a:sym typeface="+mn-ea"/>
              </a:rPr>
              <a:t>Installation of magneto rotor</a:t>
            </a:r>
            <a:endParaRPr sz="1200" b="1">
              <a:latin typeface="微软雅黑" panose="020B0503020204020204" charset="-122"/>
              <a:ea typeface="微软雅黑" panose="020B0503020204020204" charset="-122"/>
              <a:cs typeface="微软雅黑" panose="020B0503020204020204" charset="-122"/>
              <a:sym typeface="+mn-ea"/>
            </a:endParaRPr>
          </a:p>
          <a:p>
            <a:endParaRPr lang="en-US" altLang="zh-CN" sz="1000">
              <a:latin typeface="微软雅黑" panose="020B0503020204020204" charset="-122"/>
              <a:ea typeface="微软雅黑" panose="020B0503020204020204" charset="-122"/>
              <a:cs typeface="微软雅黑" panose="020B0503020204020204" charset="-122"/>
              <a:sym typeface="+mn-ea"/>
            </a:endParaRPr>
          </a:p>
          <a:p>
            <a:r>
              <a:rPr lang="en-US" altLang="zh-CN" sz="1000">
                <a:latin typeface="微软雅黑" panose="020B0503020204020204" charset="-122"/>
                <a:ea typeface="微软雅黑" panose="020B0503020204020204" charset="-122"/>
                <a:cs typeface="微软雅黑" panose="020B0503020204020204" charset="-122"/>
                <a:sym typeface="+mn-ea"/>
              </a:rPr>
              <a:t>  </a:t>
            </a:r>
            <a:r>
              <a:rPr lang="en-US" altLang="zh-CN" sz="900">
                <a:latin typeface="微软雅黑" panose="020B0503020204020204" charset="-122"/>
                <a:ea typeface="微软雅黑" panose="020B0503020204020204" charset="-122"/>
                <a:cs typeface="微软雅黑" panose="020B0503020204020204" charset="-122"/>
                <a:sym typeface="+mn-ea"/>
              </a:rPr>
              <a:t> </a:t>
            </a:r>
            <a:r>
              <a:rPr lang="zh-CN" altLang="en-US" sz="900">
                <a:latin typeface="微软雅黑" panose="020B0503020204020204" charset="-122"/>
                <a:ea typeface="微软雅黑" panose="020B0503020204020204" charset="-122"/>
                <a:cs typeface="微软雅黑" panose="020B0503020204020204" charset="-122"/>
                <a:sym typeface="+mn-ea"/>
              </a:rPr>
              <a:t>Fasten the magneto stator assembly (18) to the left crankcase cover with 2 screws M5×10(20) and 2 screws M5×40(19), tightening torque: 7 ~ 9N·m.</a:t>
            </a:r>
            <a:endParaRPr lang="zh-CN" altLang="en-US" sz="900">
              <a:latin typeface="微软雅黑" panose="020B0503020204020204" charset="-122"/>
              <a:ea typeface="微软雅黑" panose="020B0503020204020204" charset="-122"/>
              <a:cs typeface="微软雅黑" panose="020B0503020204020204" charset="-122"/>
              <a:sym typeface="+mn-ea"/>
            </a:endParaRPr>
          </a:p>
        </p:txBody>
      </p:sp>
      <p:sp>
        <p:nvSpPr>
          <p:cNvPr id="14" name="object 13"/>
          <p:cNvSpPr txBox="1"/>
          <p:nvPr>
            <p:custDataLst>
              <p:tags r:id="rId6"/>
            </p:custDataLst>
          </p:nvPr>
        </p:nvSpPr>
        <p:spPr>
          <a:xfrm>
            <a:off x="6144260" y="8094345"/>
            <a:ext cx="766445" cy="569595"/>
          </a:xfrm>
          <a:prstGeom prst="rect">
            <a:avLst/>
          </a:prstGeom>
        </p:spPr>
        <p:txBody>
          <a:bodyPr vert="horz" wrap="square" lIns="0" tIns="13335" rIns="0" bIns="0" rtlCol="0">
            <a:noAutofit/>
          </a:bodyPr>
          <a:p>
            <a:pPr marL="168910" marR="161290" algn="just">
              <a:lnSpc>
                <a:spcPct val="125000"/>
              </a:lnSpc>
              <a:spcBef>
                <a:spcPts val="105"/>
              </a:spcBef>
            </a:pPr>
            <a:r>
              <a:rPr lang="en-US" sz="900" dirty="0">
                <a:solidFill>
                  <a:srgbClr val="FFFFFF"/>
                </a:solidFill>
                <a:latin typeface="黑体" panose="02010609060101010101" charset="-122"/>
                <a:cs typeface="黑体" panose="02010609060101010101" charset="-122"/>
              </a:rPr>
              <a:t>English</a:t>
            </a:r>
            <a:endParaRPr lang="en-US" sz="900" dirty="0">
              <a:solidFill>
                <a:srgbClr val="FFFFFF"/>
              </a:solidFill>
              <a:latin typeface="黑体" panose="02010609060101010101" charset="-122"/>
              <a:cs typeface="黑体" panose="02010609060101010101" charset="-122"/>
            </a:endParaRPr>
          </a:p>
          <a:p>
            <a:pPr marL="168910" marR="161290" algn="just">
              <a:lnSpc>
                <a:spcPct val="125000"/>
              </a:lnSpc>
              <a:spcBef>
                <a:spcPts val="105"/>
              </a:spcBef>
            </a:pPr>
            <a:r>
              <a:rPr sz="900" dirty="0">
                <a:solidFill>
                  <a:srgbClr val="FFFFFF"/>
                </a:solidFill>
                <a:latin typeface="黑体" panose="02010609060101010101" charset="-122"/>
                <a:cs typeface="黑体" panose="02010609060101010101" charset="-122"/>
              </a:rPr>
              <a:t>version</a:t>
            </a:r>
            <a:endParaRPr sz="900" dirty="0">
              <a:solidFill>
                <a:srgbClr val="FFFFFF"/>
              </a:solidFill>
              <a:latin typeface="黑体" panose="02010609060101010101" charset="-122"/>
              <a:cs typeface="黑体" panose="02010609060101010101" charset="-122"/>
            </a:endParaRPr>
          </a:p>
        </p:txBody>
      </p:sp>
      <p:sp>
        <p:nvSpPr>
          <p:cNvPr id="15" name="文本框 14"/>
          <p:cNvSpPr txBox="1"/>
          <p:nvPr/>
        </p:nvSpPr>
        <p:spPr>
          <a:xfrm>
            <a:off x="4989195" y="1760220"/>
            <a:ext cx="876935" cy="383540"/>
          </a:xfrm>
          <a:prstGeom prst="rect">
            <a:avLst/>
          </a:prstGeom>
          <a:solidFill>
            <a:schemeClr val="bg1"/>
          </a:solidFill>
        </p:spPr>
        <p:txBody>
          <a:bodyPr wrap="square" rtlCol="0">
            <a:noAutofit/>
          </a:bodyPr>
          <a:p>
            <a:r>
              <a:rPr lang="zh-CN" altLang="en-US" sz="800"/>
              <a:t>Balance shaft driv</a:t>
            </a:r>
            <a:r>
              <a:rPr lang="en-US" altLang="zh-CN" sz="800"/>
              <a:t>ing</a:t>
            </a:r>
            <a:r>
              <a:rPr lang="zh-CN" altLang="en-US" sz="800"/>
              <a:t> tooth timing mark</a:t>
            </a:r>
            <a:endParaRPr lang="zh-CN" altLang="en-US" sz="800"/>
          </a:p>
        </p:txBody>
      </p:sp>
      <p:sp>
        <p:nvSpPr>
          <p:cNvPr id="18" name="文本框 17"/>
          <p:cNvSpPr txBox="1"/>
          <p:nvPr/>
        </p:nvSpPr>
        <p:spPr>
          <a:xfrm>
            <a:off x="3881755" y="1760220"/>
            <a:ext cx="876935" cy="383540"/>
          </a:xfrm>
          <a:prstGeom prst="rect">
            <a:avLst/>
          </a:prstGeom>
          <a:solidFill>
            <a:schemeClr val="bg1"/>
          </a:solidFill>
        </p:spPr>
        <p:txBody>
          <a:bodyPr wrap="square" rtlCol="0">
            <a:noAutofit/>
          </a:bodyPr>
          <a:p>
            <a:r>
              <a:rPr lang="zh-CN" altLang="en-US" sz="800"/>
              <a:t>Balance shaft driven tooth timing mark</a:t>
            </a:r>
            <a:endParaRPr lang="zh-CN" altLang="en-US" sz="800"/>
          </a:p>
        </p:txBody>
      </p:sp>
    </p:spTree>
  </p:cSld>
  <p:clrMapOvr>
    <a:masterClrMapping/>
  </p:clrMapOvr>
</p:sld>
</file>

<file path=ppt/tags/tag1.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COMMONDATA" val="eyJoZGlkIjoiYzgxOTNhZmRhY2U1ZDUxZjE3YTI1NzJmMjllNGE0NDgifQ=="/>
  <p:tag name="KSO_WPP_MARK_KEY" val="de9bf932-d008-44a5-8438-b8f545348b2b"/>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6345</Words>
  <Application>WPS 演示</Application>
  <PresentationFormat>On-screen Show (4:3)</PresentationFormat>
  <Paragraphs>145</Paragraphs>
  <Slides>6</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6</vt:i4>
      </vt:variant>
    </vt:vector>
  </HeadingPairs>
  <TitlesOfParts>
    <vt:vector size="14" baseType="lpstr">
      <vt:lpstr>Arial</vt:lpstr>
      <vt:lpstr>宋体</vt:lpstr>
      <vt:lpstr>Wingdings</vt:lpstr>
      <vt:lpstr>黑体</vt:lpstr>
      <vt:lpstr>微软雅黑</vt:lpstr>
      <vt:lpstr>Calibri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Minna</cp:lastModifiedBy>
  <cp:revision>547</cp:revision>
  <dcterms:created xsi:type="dcterms:W3CDTF">2022-06-22T01:54:00Z</dcterms:created>
  <dcterms:modified xsi:type="dcterms:W3CDTF">2023-02-24T03:48:10Z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CEA833A7FD7C43EB805E8D8CF8A1AE77</vt:lpwstr>
  </property>
  <property fmtid="{D5CDD505-2E9C-101B-9397-08002B2CF9AE}" pid="3" name="KSOProductBuildVer">
    <vt:lpwstr>2052-11.1.0.13703</vt:lpwstr>
  </property>
</Properties>
</file>