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338" r:id="rId3"/>
    <p:sldId id="3339" r:id="rId4"/>
    <p:sldId id="3340" r:id="rId5"/>
    <p:sldId id="3341" r:id="rId6"/>
    <p:sldId id="3342" r:id="rId7"/>
    <p:sldId id="3345" r:id="rId8"/>
  </p:sldIdLst>
  <p:sldSz cx="7556500" cy="10693400"/>
  <p:notesSz cx="7556500" cy="10693400"/>
  <p:custDataLst>
    <p:tags r:id="rId1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82" userDrawn="1">
          <p15:clr>
            <a:srgbClr val="A4A3A4"/>
          </p15:clr>
        </p15:guide>
        <p15:guide id="2" pos="2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5682"/>
        <p:guide pos="2384"/>
      </p:guideLst>
    </p:cSldViewPr>
  </p:slideViewPr>
  <p:notesTextViewPr>
    <p:cViewPr>
      <p:scale>
        <a:sx n="100" d="100"/>
        <a:sy n="100" d="100"/>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8.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716221" y="0"/>
            <a:ext cx="3607996"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1471"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832614" y="6018194"/>
            <a:ext cx="6660915"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877900"/>
            <a:ext cx="3607996"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716221" y="11877900"/>
            <a:ext cx="3607996"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911" y="1088136"/>
            <a:ext cx="5925820" cy="8498205"/>
          </a:xfrm>
          <a:custGeom>
            <a:avLst/>
            <a:gdLst/>
            <a:ahLst/>
            <a:cxnLst/>
            <a:rect l="l" t="t" r="r" b="b"/>
            <a:pathLst>
              <a:path w="5925820" h="8498205">
                <a:moveTo>
                  <a:pt x="0" y="0"/>
                </a:moveTo>
                <a:lnTo>
                  <a:pt x="5925312" y="0"/>
                </a:lnTo>
                <a:lnTo>
                  <a:pt x="5925312" y="8497824"/>
                </a:lnTo>
                <a:lnTo>
                  <a:pt x="0" y="8497824"/>
                </a:lnTo>
                <a:lnTo>
                  <a:pt x="0" y="0"/>
                </a:lnTo>
                <a:close/>
              </a:path>
            </a:pathLst>
          </a:custGeom>
          <a:solidFill>
            <a:srgbClr val="EEEEEE"/>
          </a:solidFill>
        </p:spPr>
        <p:txBody>
          <a:bodyPr wrap="square" lIns="0" tIns="0" rIns="0" bIns="0" rtlCol="0"/>
          <a:lstStyle/>
          <a:p/>
        </p:txBody>
      </p:sp>
      <p:sp>
        <p:nvSpPr>
          <p:cNvPr id="17" name="bk object 17"/>
          <p:cNvSpPr/>
          <p:nvPr/>
        </p:nvSpPr>
        <p:spPr>
          <a:xfrm>
            <a:off x="710183" y="1088136"/>
            <a:ext cx="105410" cy="8502650"/>
          </a:xfrm>
          <a:custGeom>
            <a:avLst/>
            <a:gdLst/>
            <a:ahLst/>
            <a:cxnLst/>
            <a:rect l="l" t="t" r="r" b="b"/>
            <a:pathLst>
              <a:path w="105409" h="8502650">
                <a:moveTo>
                  <a:pt x="0" y="0"/>
                </a:moveTo>
                <a:lnTo>
                  <a:pt x="105156" y="0"/>
                </a:lnTo>
                <a:lnTo>
                  <a:pt x="105156" y="8502396"/>
                </a:lnTo>
                <a:lnTo>
                  <a:pt x="0" y="8502396"/>
                </a:lnTo>
                <a:lnTo>
                  <a:pt x="0" y="0"/>
                </a:lnTo>
                <a:close/>
              </a:path>
            </a:pathLst>
          </a:custGeom>
          <a:solidFill>
            <a:srgbClr val="EEEEEE"/>
          </a:solidFill>
        </p:spPr>
        <p:txBody>
          <a:bodyPr wrap="square" lIns="0" tIns="0" rIns="0" bIns="0" rtlCol="0"/>
          <a:lstStyle/>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193</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504315" y="1448435"/>
            <a:ext cx="1134110" cy="176530"/>
          </a:xfrm>
          <a:prstGeom prst="rect">
            <a:avLst/>
          </a:prstGeom>
        </p:spPr>
      </p:pic>
      <p:sp>
        <p:nvSpPr>
          <p:cNvPr id="34" name="文本框 33"/>
          <p:cNvSpPr txBox="1"/>
          <p:nvPr/>
        </p:nvSpPr>
        <p:spPr>
          <a:xfrm>
            <a:off x="1336040" y="2220913"/>
            <a:ext cx="4826635" cy="2195830"/>
          </a:xfrm>
          <a:prstGeom prst="rect">
            <a:avLst/>
          </a:prstGeom>
          <a:noFill/>
          <a:ln w="9525">
            <a:noFill/>
          </a:ln>
        </p:spPr>
        <p:txBody>
          <a:bodyPr wrap="square" lIns="71755" tIns="36195" rIns="71755" bIns="36195" anchor="ctr" anchorCtr="0">
            <a:spAutoFit/>
          </a:bodyPr>
          <a:p>
            <a:pPr indent="0" algn="ctr" fontAlgn="auto">
              <a:lnSpc>
                <a:spcPct val="150000"/>
              </a:lnSpc>
            </a:pPr>
            <a:r>
              <a:rPr lang="zh-CN" altLang="en-US" sz="1200" b="1">
                <a:latin typeface="微软雅黑" panose="020B0503020204020204" charset="-122"/>
                <a:ea typeface="微软雅黑" panose="020B0503020204020204" charset="-122"/>
                <a:cs typeface="微软雅黑" panose="020B0503020204020204" charset="-122"/>
                <a:sym typeface="+mn-ea"/>
              </a:rPr>
              <a:t>Crankcase, crankshaft, variable speed drive, balance shaft</a:t>
            </a:r>
            <a:r>
              <a:rPr lang="en-US" altLang="zh-CN" sz="1200" b="1">
                <a:latin typeface="微软雅黑" panose="020B0503020204020204" charset="-122"/>
                <a:ea typeface="微软雅黑" panose="020B0503020204020204" charset="-122"/>
                <a:cs typeface="微软雅黑" panose="020B0503020204020204" charset="-122"/>
                <a:sym typeface="+mn-ea"/>
              </a:rPr>
              <a:t> </a:t>
            </a:r>
            <a:endParaRPr sz="1200" b="1">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en-US" altLang="zh-CN" sz="1000">
                <a:latin typeface="微软雅黑" panose="020B0503020204020204" charset="-122"/>
                <a:ea typeface="微软雅黑" panose="020B0503020204020204" charset="-122"/>
                <a:cs typeface="微软雅黑" panose="020B0503020204020204" charset="-122"/>
              </a:rPr>
              <a:t>1 Maintenance instructions ..................................................................................... 194                       </a:t>
            </a:r>
            <a:endParaRPr lang="en-US" altLang="zh-CN"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1000">
                <a:latin typeface="微软雅黑" panose="020B0503020204020204" charset="-122"/>
                <a:ea typeface="微软雅黑" panose="020B0503020204020204" charset="-122"/>
                <a:cs typeface="微软雅黑" panose="020B0503020204020204" charset="-122"/>
              </a:rPr>
              <a:t>2 Crankcase Disassembly, </a:t>
            </a:r>
            <a:r>
              <a:rPr lang="en-US" altLang="zh-CN" sz="1000">
                <a:latin typeface="微软雅黑" panose="020B0503020204020204" charset="-122"/>
                <a:ea typeface="微软雅黑" panose="020B0503020204020204" charset="-122"/>
                <a:cs typeface="微软雅黑" panose="020B0503020204020204" charset="-122"/>
                <a:sym typeface="+mn-ea"/>
              </a:rPr>
              <a:t>Crankshaft/Balance Shaft/Main shaft and Co-Shaft Disassembly</a:t>
            </a:r>
            <a:r>
              <a:rPr lang="en-US" altLang="zh-CN" sz="1000">
                <a:latin typeface="微软雅黑" panose="020B0503020204020204" charset="-122"/>
                <a:ea typeface="微软雅黑" panose="020B0503020204020204" charset="-122"/>
                <a:cs typeface="微软雅黑" panose="020B0503020204020204" charset="-122"/>
              </a:rPr>
              <a:t>....................................................................................................................... 195  </a:t>
            </a:r>
            <a:endParaRPr lang="en-US" altLang="zh-CN"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1000">
                <a:latin typeface="微软雅黑" panose="020B0503020204020204" charset="-122"/>
                <a:ea typeface="微软雅黑" panose="020B0503020204020204" charset="-122"/>
                <a:cs typeface="微软雅黑" panose="020B0503020204020204" charset="-122"/>
              </a:rPr>
              <a:t>3 Inspection of crankshaft and left and right case bearings ............................ 195                                                     </a:t>
            </a:r>
            <a:endParaRPr lang="en-US" altLang="zh-CN"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1000">
                <a:latin typeface="微软雅黑" panose="020B0503020204020204" charset="-122"/>
                <a:ea typeface="微软雅黑" panose="020B0503020204020204" charset="-122"/>
                <a:cs typeface="微软雅黑" panose="020B0503020204020204" charset="-122"/>
              </a:rPr>
              <a:t>4 Inspection of fork jaws/shift drum/ main and subshaft assembly/oil filter parts, oil screen ............................................................................................................... 196</a:t>
            </a:r>
            <a:endParaRPr lang="en-US" altLang="zh-CN"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1000">
                <a:latin typeface="微软雅黑" panose="020B0503020204020204" charset="-122"/>
                <a:ea typeface="微软雅黑" panose="020B0503020204020204" charset="-122"/>
                <a:cs typeface="微软雅黑" panose="020B0503020204020204" charset="-122"/>
              </a:rPr>
              <a:t>5 Transmission/crankshaft/balance shaft assembly/combined box ............ 197</a:t>
            </a:r>
            <a:endParaRPr lang="en-US" altLang="zh-CN"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1000">
                <a:latin typeface="微软雅黑" panose="020B0503020204020204" charset="-122"/>
                <a:ea typeface="微软雅黑" panose="020B0503020204020204" charset="-122"/>
                <a:cs typeface="微软雅黑" panose="020B0503020204020204" charset="-122"/>
              </a:rPr>
              <a:t>6 Assembly of oil screen ........................................................................................... 198</a:t>
            </a:r>
            <a:endParaRPr lang="en-US" altLang="zh-CN" sz="1000">
              <a:latin typeface="微软雅黑" panose="020B0503020204020204" charset="-122"/>
              <a:ea typeface="微软雅黑" panose="020B0503020204020204" charset="-122"/>
              <a:cs typeface="微软雅黑" panose="020B0503020204020204" charset="-122"/>
            </a:endParaRPr>
          </a:p>
        </p:txBody>
      </p:sp>
      <p:sp>
        <p:nvSpPr>
          <p:cNvPr id="7" name="object 13"/>
          <p:cNvSpPr txBox="1"/>
          <p:nvPr>
            <p:custDataLst>
              <p:tags r:id="rId2"/>
            </p:custDataLst>
          </p:nvPr>
        </p:nvSpPr>
        <p:spPr>
          <a:xfrm>
            <a:off x="593090" y="820547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932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808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194</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22825" y="1448435"/>
            <a:ext cx="1134110" cy="176530"/>
          </a:xfrm>
          <a:prstGeom prst="rect">
            <a:avLst/>
          </a:prstGeom>
        </p:spPr>
      </p:pic>
      <p:sp>
        <p:nvSpPr>
          <p:cNvPr id="3" name="文本框 2"/>
          <p:cNvSpPr txBox="1"/>
          <p:nvPr/>
        </p:nvSpPr>
        <p:spPr>
          <a:xfrm>
            <a:off x="1281430" y="1613218"/>
            <a:ext cx="4827270" cy="1877060"/>
          </a:xfrm>
          <a:prstGeom prst="rect">
            <a:avLst/>
          </a:prstGeom>
          <a:noFill/>
        </p:spPr>
        <p:txBody>
          <a:bodyPr wrap="square" lIns="36195" tIns="0" rIns="36195" bIns="0" rtlCol="0" anchor="ctr" anchorCtr="0">
            <a:spAutoFit/>
          </a:bodyPr>
          <a:p>
            <a:pPr algn="ctr"/>
            <a:r>
              <a:rPr lang="en-US" altLang="zh-CN" sz="1200" b="1">
                <a:latin typeface="微软雅黑" panose="020B0503020204020204" charset="-122"/>
                <a:ea typeface="微软雅黑" panose="020B0503020204020204" charset="-122"/>
                <a:cs typeface="微软雅黑" panose="020B0503020204020204" charset="-122"/>
                <a:sym typeface="+mn-ea"/>
              </a:rPr>
              <a:t>Maintenance instructions</a:t>
            </a:r>
            <a:endParaRPr lang="zh-CN" altLang="en-US" sz="12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    This section introduces the installation and testing of transmission, crankshaft and balancing mechanism. When carrying out the above work, the crankcase should be separated first, and the disassembly of other parts about the engine should be carried out before the crankcase is separated.</a:t>
            </a:r>
            <a:endParaRPr sz="1000">
              <a:latin typeface="微软雅黑" panose="020B0503020204020204" charset="-122"/>
              <a:ea typeface="微软雅黑" panose="020B0503020204020204" charset="-122"/>
              <a:cs typeface="微软雅黑" panose="020B0503020204020204" charset="-122"/>
            </a:endParaRPr>
          </a:p>
          <a:p>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Work before crankcase separation:</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-Disassembly of cylinder head</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-Cylinder/piston disassembly</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-Disassembly of clutch, oil pump, gearshift mechanism, balance gear</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-Disassembly of magneto</a:t>
            </a:r>
            <a:endParaRPr sz="1000">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2"/>
            </p:custDataLst>
          </p:nvPr>
        </p:nvGraphicFramePr>
        <p:xfrm>
          <a:off x="1459548" y="4806950"/>
          <a:ext cx="4504055" cy="2603500"/>
        </p:xfrm>
        <a:graphic>
          <a:graphicData uri="http://schemas.openxmlformats.org/drawingml/2006/table">
            <a:tbl>
              <a:tblPr firstRow="1" bandRow="1">
                <a:tableStyleId>{5940675A-B579-460E-94D1-54222C63F5DA}</a:tableStyleId>
              </a:tblPr>
              <a:tblGrid>
                <a:gridCol w="642620"/>
                <a:gridCol w="965835"/>
                <a:gridCol w="704215"/>
                <a:gridCol w="1113155"/>
                <a:gridCol w="1078230"/>
              </a:tblGrid>
              <a:tr h="241300">
                <a:tc gridSpan="3">
                  <a:txBody>
                    <a:bodyPr/>
                    <a:p>
                      <a:pPr indent="0" algn="ctr">
                        <a:buNone/>
                      </a:pPr>
                      <a:r>
                        <a:rPr lang="en-US" sz="800" b="1">
                          <a:latin typeface="微软雅黑" panose="020B0503020204020204" charset="-122"/>
                          <a:ea typeface="微软雅黑" panose="020B0503020204020204" charset="-122"/>
                          <a:cs typeface="微软雅黑" panose="020B0503020204020204" charset="-122"/>
                        </a:rPr>
                        <a:t>item</a:t>
                      </a:r>
                      <a:endParaRPr lang="en-US" altLang="en-US" sz="800" b="1">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standard values  mm</a:t>
                      </a:r>
                      <a:endParaRPr lang="en-US" altLang="en-US" sz="800" b="1">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Maintenance limit </a:t>
                      </a:r>
                      <a:r>
                        <a:rPr lang="en-US" sz="800" b="1">
                          <a:latin typeface="微软雅黑" panose="020B0503020204020204" charset="-122"/>
                          <a:ea typeface="微软雅黑" panose="020B0503020204020204" charset="-122"/>
                          <a:cs typeface="微软雅黑" panose="020B0503020204020204" charset="-122"/>
                          <a:sym typeface="+mn-ea"/>
                        </a:rPr>
                        <a:t>values</a:t>
                      </a:r>
                      <a:r>
                        <a:rPr lang="en-US" sz="800" b="1">
                          <a:latin typeface="微软雅黑" panose="020B0503020204020204" charset="-122"/>
                          <a:ea typeface="微软雅黑" panose="020B0503020204020204" charset="-122"/>
                          <a:cs typeface="微软雅黑" panose="020B0503020204020204" charset="-122"/>
                        </a:rPr>
                        <a:t> mm</a:t>
                      </a:r>
                      <a:endParaRPr lang="en-US" altLang="en-US" sz="800" b="1">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rowSpan="3">
                  <a:txBody>
                    <a:bodyPr/>
                    <a:p>
                      <a:pPr indent="0" algn="ctr">
                        <a:buNone/>
                      </a:pPr>
                      <a:r>
                        <a:rPr lang="en-US" sz="800" b="0">
                          <a:latin typeface="微软雅黑" panose="020B0503020204020204" charset="-122"/>
                          <a:ea typeface="微软雅黑" panose="020B0503020204020204" charset="-122"/>
                          <a:cs typeface="微软雅黑" panose="020B0503020204020204" charset="-122"/>
                        </a:rPr>
                        <a:t> </a:t>
                      </a:r>
                      <a:r>
                        <a:rPr lang="en-US" sz="800">
                          <a:latin typeface="微软雅黑" panose="020B0503020204020204" charset="-122"/>
                          <a:ea typeface="微软雅黑" panose="020B0503020204020204" charset="-122"/>
                          <a:cs typeface="微软雅黑" panose="020B0503020204020204" charset="-122"/>
                          <a:sym typeface="+mn-ea"/>
                        </a:rPr>
                        <a:t>Shift forks</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Internal diameter of the right fork of the secondary shaft / Internal diameter of the left fork of the secondary shaft</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φ12.016～φ12.043</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φ12.045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Internal diameter of spindle fork</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φ12.016～φ12.043</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φ12.045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Jaw thickness</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4.8～4.9</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4.8</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rowSpan="3">
                  <a:txBody>
                    <a:bodyPr/>
                    <a:p>
                      <a:pPr indent="0" algn="ctr">
                        <a:buNone/>
                      </a:pPr>
                      <a:r>
                        <a:rPr lang="en-US" sz="800" b="0">
                          <a:latin typeface="微软雅黑" panose="020B0503020204020204" charset="-122"/>
                          <a:ea typeface="微软雅黑" panose="020B0503020204020204" charset="-122"/>
                          <a:cs typeface="微软雅黑" panose="020B0503020204020204" charset="-122"/>
                        </a:rPr>
                        <a:t> </a:t>
                      </a:r>
                      <a:r>
                        <a:rPr lang="en-US" sz="800">
                          <a:latin typeface="微软雅黑" panose="020B0503020204020204" charset="-122"/>
                          <a:ea typeface="微软雅黑" panose="020B0503020204020204" charset="-122"/>
                          <a:cs typeface="微软雅黑" panose="020B0503020204020204" charset="-122"/>
                          <a:sym typeface="+mn-ea"/>
                        </a:rPr>
                        <a:t>Shift fork shaft</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Spindle fork shaft OD</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φ11.973～φ12</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φ11.95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Subshaft fork shaft OD</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φ11.973～φ12</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φ11.95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Cylindricity</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0.006</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rowSpan="3">
                  <a:txBody>
                    <a:bodyPr/>
                    <a:p>
                      <a:pPr indent="0" algn="ctr">
                        <a:buNone/>
                      </a:pPr>
                      <a:r>
                        <a:rPr lang="en-US" sz="800" b="0">
                          <a:latin typeface="微软雅黑" panose="020B0503020204020204" charset="-122"/>
                          <a:ea typeface="微软雅黑" panose="020B0503020204020204" charset="-122"/>
                          <a:cs typeface="微软雅黑" panose="020B0503020204020204" charset="-122"/>
                        </a:rPr>
                        <a:t> Crankshaft</a:t>
                      </a:r>
                      <a:endParaRPr 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Connecting rod small head inner diameter</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φ20.015～φ20.025</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φ20.04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800" b="0">
                          <a:latin typeface="微软雅黑" panose="020B0503020204020204" charset="-122"/>
                          <a:ea typeface="微软雅黑" panose="020B0503020204020204" charset="-122"/>
                          <a:cs typeface="微软雅黑" panose="020B0503020204020204" charset="-122"/>
                        </a:rPr>
                        <a:t>Big end side clearance of connecting rod</a:t>
                      </a:r>
                      <a:endParaRPr 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axial direction</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0.15～0.4</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0.7</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radial direction</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0.008～0.016</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0.02</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a:txBody>
                    <a:bodyPr/>
                    <a:p>
                      <a:pPr indent="0" algn="ctr">
                        <a:buNone/>
                      </a:pPr>
                      <a:r>
                        <a:rPr sz="800">
                          <a:latin typeface="微软雅黑" panose="020B0503020204020204" charset="-122"/>
                          <a:ea typeface="微软雅黑" panose="020B0503020204020204" charset="-122"/>
                          <a:sym typeface="+mn-ea"/>
                        </a:rPr>
                        <a:t>Balance Shaft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diameter of axle</a:t>
                      </a:r>
                      <a:endParaRPr 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l">
                        <a:buNone/>
                      </a:pPr>
                      <a:r>
                        <a:rPr lang="en-US" sz="800" b="0">
                          <a:latin typeface="微软雅黑" panose="020B0503020204020204" charset="-122"/>
                          <a:ea typeface="微软雅黑" panose="020B0503020204020204" charset="-122"/>
                          <a:cs typeface="微软雅黑" panose="020B0503020204020204" charset="-122"/>
                        </a:rPr>
                        <a:t>φ19.98～φ19.993</a:t>
                      </a:r>
                      <a:endParaRPr lang="en-US" altLang="en-US" sz="800" b="0">
                        <a:latin typeface="微软雅黑" panose="020B0503020204020204" charset="-122"/>
                        <a:ea typeface="微软雅黑" panose="020B0503020204020204" charset="-122"/>
                        <a:cs typeface="微软雅黑" panose="020B0503020204020204"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800" b="0">
                          <a:latin typeface="微软雅黑" panose="020B0503020204020204" charset="-122"/>
                          <a:ea typeface="微软雅黑" panose="020B0503020204020204" charset="-122"/>
                          <a:cs typeface="宋体" panose="02010600030101010101" pitchFamily="2" charset="-122"/>
                        </a:rPr>
                        <a:t>φ19.96</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3619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1447800" y="4630420"/>
            <a:ext cx="4508500" cy="153670"/>
          </a:xfrm>
          <a:prstGeom prst="rect">
            <a:avLst/>
          </a:prstGeom>
          <a:noFill/>
        </p:spPr>
        <p:txBody>
          <a:bodyPr wrap="square" lIns="36195" tIns="0" rIns="36195" bIns="0" rtlCol="0">
            <a:spAutoFit/>
          </a:bodyPr>
          <a:p>
            <a:r>
              <a:rPr lang="en-US" sz="1000">
                <a:latin typeface="微软雅黑" panose="020B0503020204020204" charset="-122"/>
                <a:ea typeface="微软雅黑" panose="020B0503020204020204" charset="-122"/>
                <a:cs typeface="微软雅黑" panose="020B0503020204020204" charset="-122"/>
                <a:sym typeface="+mn-ea"/>
              </a:rPr>
              <a:t> Shift forks/Shift fork shaft/</a:t>
            </a:r>
            <a:r>
              <a:rPr sz="1000">
                <a:latin typeface="微软雅黑" panose="020B0503020204020204" charset="-122"/>
                <a:ea typeface="微软雅黑" panose="020B0503020204020204" charset="-122"/>
              </a:rPr>
              <a:t>Crankshaft </a:t>
            </a:r>
            <a:r>
              <a:rPr lang="en-US" sz="1000">
                <a:latin typeface="微软雅黑" panose="020B0503020204020204" charset="-122"/>
                <a:ea typeface="微软雅黑" panose="020B0503020204020204" charset="-122"/>
              </a:rPr>
              <a:t>/</a:t>
            </a:r>
            <a:r>
              <a:rPr sz="1000">
                <a:latin typeface="微软雅黑" panose="020B0503020204020204" charset="-122"/>
                <a:ea typeface="微软雅黑" panose="020B0503020204020204" charset="-122"/>
              </a:rPr>
              <a:t>Balance Shaft Specifications</a:t>
            </a:r>
            <a:endParaRPr sz="1000">
              <a:latin typeface="微软雅黑" panose="020B0503020204020204" charset="-122"/>
              <a:ea typeface="微软雅黑" panose="020B0503020204020204" charset="-122"/>
            </a:endParaRPr>
          </a:p>
        </p:txBody>
      </p:sp>
      <p:sp>
        <p:nvSpPr>
          <p:cNvPr id="2" name="object 13"/>
          <p:cNvSpPr txBox="1"/>
          <p:nvPr>
            <p:custDataLst>
              <p:tags r:id="rId3"/>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0942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1818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195</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509395" y="1448435"/>
            <a:ext cx="1134110" cy="176530"/>
          </a:xfrm>
          <a:prstGeom prst="rect">
            <a:avLst/>
          </a:prstGeom>
        </p:spPr>
      </p:pic>
      <p:pic>
        <p:nvPicPr>
          <p:cNvPr id="1073743444" name="图片 1073743443" descr="IMG_20180830_094203"/>
          <p:cNvPicPr>
            <a:picLocks noChangeAspect="1"/>
          </p:cNvPicPr>
          <p:nvPr/>
        </p:nvPicPr>
        <p:blipFill>
          <a:blip r:embed="rId2"/>
          <a:stretch>
            <a:fillRect/>
          </a:stretch>
        </p:blipFill>
        <p:spPr>
          <a:xfrm>
            <a:off x="1487488" y="1835468"/>
            <a:ext cx="2160000" cy="1620130"/>
          </a:xfrm>
          <a:prstGeom prst="rect">
            <a:avLst/>
          </a:prstGeom>
          <a:noFill/>
          <a:ln w="9525">
            <a:solidFill>
              <a:schemeClr val="tx1"/>
            </a:solidFill>
          </a:ln>
        </p:spPr>
      </p:pic>
      <p:pic>
        <p:nvPicPr>
          <p:cNvPr id="1073743446" name="图片 1073743445" descr="IMG_20180830_093448 (1)"/>
          <p:cNvPicPr>
            <a:picLocks noChangeAspect="1"/>
          </p:cNvPicPr>
          <p:nvPr/>
        </p:nvPicPr>
        <p:blipFill>
          <a:blip r:embed="rId3"/>
          <a:srcRect l="6436" t="4050" r="627" b="6621"/>
          <a:stretch>
            <a:fillRect/>
          </a:stretch>
        </p:blipFill>
        <p:spPr>
          <a:xfrm>
            <a:off x="1487488" y="3723958"/>
            <a:ext cx="2160000" cy="1557071"/>
          </a:xfrm>
          <a:prstGeom prst="rect">
            <a:avLst/>
          </a:prstGeom>
          <a:noFill/>
          <a:ln w="9525">
            <a:solidFill>
              <a:schemeClr val="tx1"/>
            </a:solidFill>
          </a:ln>
        </p:spPr>
      </p:pic>
      <p:pic>
        <p:nvPicPr>
          <p:cNvPr id="2" name="图片 -2147482531" descr="022"/>
          <p:cNvPicPr>
            <a:picLocks noChangeAspect="1"/>
          </p:cNvPicPr>
          <p:nvPr/>
        </p:nvPicPr>
        <p:blipFill>
          <a:blip r:embed="rId4"/>
          <a:stretch>
            <a:fillRect/>
          </a:stretch>
        </p:blipFill>
        <p:spPr>
          <a:xfrm>
            <a:off x="1488123" y="5543868"/>
            <a:ext cx="2066925" cy="1546225"/>
          </a:xfrm>
          <a:prstGeom prst="rect">
            <a:avLst/>
          </a:prstGeom>
          <a:noFill/>
          <a:ln w="9525">
            <a:solidFill>
              <a:schemeClr val="tx1"/>
            </a:solidFill>
          </a:ln>
        </p:spPr>
      </p:pic>
      <p:pic>
        <p:nvPicPr>
          <p:cNvPr id="3" name="图片 -2147482530" descr="023"/>
          <p:cNvPicPr>
            <a:picLocks noChangeAspect="1"/>
          </p:cNvPicPr>
          <p:nvPr/>
        </p:nvPicPr>
        <p:blipFill>
          <a:blip r:embed="rId5"/>
          <a:srcRect t="15339"/>
          <a:stretch>
            <a:fillRect/>
          </a:stretch>
        </p:blipFill>
        <p:spPr>
          <a:xfrm>
            <a:off x="1489075" y="7345362"/>
            <a:ext cx="2160270" cy="1512253"/>
          </a:xfrm>
          <a:prstGeom prst="rect">
            <a:avLst/>
          </a:prstGeom>
          <a:noFill/>
          <a:ln w="9525">
            <a:solidFill>
              <a:schemeClr val="tx1"/>
            </a:solidFill>
          </a:ln>
        </p:spPr>
      </p:pic>
      <p:sp>
        <p:nvSpPr>
          <p:cNvPr id="44" name="文本框 43"/>
          <p:cNvSpPr txBox="1"/>
          <p:nvPr/>
        </p:nvSpPr>
        <p:spPr>
          <a:xfrm>
            <a:off x="3783330" y="1788795"/>
            <a:ext cx="2366645" cy="1292225"/>
          </a:xfrm>
          <a:prstGeom prst="rect">
            <a:avLst/>
          </a:prstGeom>
          <a:noFill/>
        </p:spPr>
        <p:txBody>
          <a:bodyPr wrap="square" lIns="36195" tIns="0" rIns="36195" bIns="0" rtlCol="0">
            <a:spAutoFit/>
          </a:bodyPr>
          <a:p>
            <a:r>
              <a:rPr lang="en-US" altLang="zh-CN" sz="1200" b="1">
                <a:latin typeface="微软雅黑" panose="020B0503020204020204" charset="-122"/>
                <a:ea typeface="微软雅黑" panose="020B0503020204020204" charset="-122"/>
                <a:cs typeface="微软雅黑" panose="020B0503020204020204" charset="-122"/>
                <a:sym typeface="+mn-ea"/>
              </a:rPr>
              <a:t>Crankcase Disassembly</a:t>
            </a:r>
            <a:endParaRPr lang="en-US" altLang="zh-CN" sz="1200" b="1">
              <a:latin typeface="微软雅黑" panose="020B0503020204020204" charset="-122"/>
              <a:ea typeface="微软雅黑" panose="020B0503020204020204" charset="-122"/>
              <a:cs typeface="微软雅黑" panose="020B0503020204020204" charset="-122"/>
              <a:sym typeface="+mn-ea"/>
            </a:endParaRPr>
          </a:p>
          <a:p>
            <a:endParaRPr lang="zh-CN" altLang="en-US" sz="12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Place the left crankcase of the engine upward; 2, remove the 3 bolts M6 M6 x 65 x 70, 3 bolt, six bolt fastening screws M6 x 45, separate left crankcase and right crankcase, remove the two pins.</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45" name="文本框 44"/>
          <p:cNvSpPr txBox="1"/>
          <p:nvPr/>
        </p:nvSpPr>
        <p:spPr>
          <a:xfrm>
            <a:off x="3786505" y="4770120"/>
            <a:ext cx="2393950" cy="615315"/>
          </a:xfrm>
          <a:prstGeom prst="rect">
            <a:avLst/>
          </a:prstGeom>
          <a:noFill/>
          <a:ln>
            <a:solidFill>
              <a:schemeClr val="tx1"/>
            </a:solidFill>
          </a:ln>
        </p:spPr>
        <p:txBody>
          <a:bodyPr wrap="square" lIns="36195" tIns="0" rIns="36195" bIns="0" rtlCol="0">
            <a:spAutoFit/>
          </a:bodyPr>
          <a:p>
            <a:r>
              <a:rPr lang="zh-CN" altLang="en-US" sz="1000" b="1">
                <a:latin typeface="微软雅黑" panose="020B0503020204020204" charset="-122"/>
                <a:ea typeface="微软雅黑" panose="020B0503020204020204" charset="-122"/>
              </a:rPr>
              <a:t>Caution.</a:t>
            </a:r>
            <a:endParaRPr lang="zh-CN" altLang="en-US" sz="1000" b="1">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Make sure no parts are left behind when picking up the </a:t>
            </a:r>
            <a:r>
              <a:rPr lang="zh-CN" altLang="en-US" sz="1000">
                <a:latin typeface="微软雅黑" panose="020B0503020204020204" charset="-122"/>
                <a:ea typeface="微软雅黑" panose="020B0503020204020204" charset="-122"/>
                <a:sym typeface="+mn-ea"/>
              </a:rPr>
              <a:t>Main shaft and Co-Shaft</a:t>
            </a:r>
            <a:r>
              <a:rPr lang="zh-CN" altLang="en-US" sz="1000">
                <a:latin typeface="微软雅黑" panose="020B0503020204020204" charset="-122"/>
                <a:ea typeface="微软雅黑" panose="020B0503020204020204" charset="-122"/>
              </a:rPr>
              <a:t> assemblies.</a:t>
            </a:r>
            <a:endParaRPr lang="zh-CN" altLang="en-US" sz="1000">
              <a:latin typeface="微软雅黑" panose="020B0503020204020204" charset="-122"/>
              <a:ea typeface="微软雅黑" panose="020B0503020204020204" charset="-122"/>
            </a:endParaRPr>
          </a:p>
        </p:txBody>
      </p:sp>
      <p:sp>
        <p:nvSpPr>
          <p:cNvPr id="46" name="文本框 45"/>
          <p:cNvSpPr txBox="1"/>
          <p:nvPr/>
        </p:nvSpPr>
        <p:spPr>
          <a:xfrm>
            <a:off x="3778885" y="7341870"/>
            <a:ext cx="2400935" cy="1323340"/>
          </a:xfrm>
          <a:prstGeom prst="rect">
            <a:avLst/>
          </a:prstGeom>
          <a:noFill/>
        </p:spPr>
        <p:txBody>
          <a:bodyPr wrap="square" lIns="36195" tIns="0" rIns="36195" bIns="0" rtlCol="0">
            <a:spAutoFit/>
          </a:bodyPr>
          <a:p>
            <a:r>
              <a:rPr lang="zh-CN" altLang="en-US" sz="1200" b="1">
                <a:latin typeface="微软雅黑" panose="020B0503020204020204" charset="-122"/>
                <a:ea typeface="微软雅黑" panose="020B0503020204020204" charset="-122"/>
                <a:cs typeface="微软雅黑" panose="020B0503020204020204" charset="-122"/>
              </a:rPr>
              <a:t>Inspection of the left and right box bearings</a:t>
            </a:r>
            <a:endParaRPr lang="zh-CN" altLang="en-US" sz="1200" b="1">
              <a:latin typeface="微软雅黑" panose="020B0503020204020204" charset="-122"/>
              <a:ea typeface="微软雅黑" panose="020B0503020204020204" charset="-122"/>
              <a:cs typeface="微软雅黑" panose="020B0503020204020204" charset="-122"/>
            </a:endParaRPr>
          </a:p>
          <a:p>
            <a:endParaRPr lang="zh-CN" altLang="en-US" sz="12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check the left and right box all bearing rotation is flexible; If the rotation is not flexible or there is a card phenomenon, the same type of bearing should be replaced.</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786505" y="5543550"/>
            <a:ext cx="2392680" cy="953770"/>
          </a:xfrm>
          <a:prstGeom prst="rect">
            <a:avLst/>
          </a:prstGeom>
          <a:noFill/>
        </p:spPr>
        <p:txBody>
          <a:bodyPr wrap="square" lIns="36195" tIns="0" rIns="36195" bIns="0" rtlCol="0">
            <a:spAutoFit/>
          </a:bodyPr>
          <a:p>
            <a:r>
              <a:rPr lang="en-US" altLang="zh-CN" sz="1200" b="1">
                <a:latin typeface="微软雅黑" panose="020B0503020204020204" charset="-122"/>
                <a:ea typeface="微软雅黑" panose="020B0503020204020204" charset="-122"/>
                <a:cs typeface="微软雅黑" panose="020B0503020204020204" charset="-122"/>
                <a:sym typeface="+mn-ea"/>
              </a:rPr>
              <a:t>Inspection of crankshaft</a:t>
            </a:r>
            <a:endParaRPr lang="en-US" altLang="zh-CN" sz="1200" b="1">
              <a:latin typeface="微软雅黑" panose="020B0503020204020204" charset="-122"/>
              <a:ea typeface="微软雅黑" panose="020B0503020204020204" charset="-122"/>
              <a:cs typeface="微软雅黑" panose="020B0503020204020204" charset="-122"/>
              <a:sym typeface="+mn-ea"/>
            </a:endParaRPr>
          </a:p>
          <a:p>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 Measure the side clearance of the big head of the connecting rod with a thickness gauge.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Repair limit value: 0.7 mm</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3778250" y="3438525"/>
            <a:ext cx="2392045" cy="1323340"/>
          </a:xfrm>
          <a:prstGeom prst="rect">
            <a:avLst/>
          </a:prstGeom>
          <a:noFill/>
        </p:spPr>
        <p:txBody>
          <a:bodyPr wrap="square" lIns="36195" tIns="0" rIns="36195" bIns="0" rtlCol="0">
            <a:spAutoFit/>
          </a:bodyPr>
          <a:p>
            <a:r>
              <a:rPr lang="en-US" altLang="zh-CN" sz="1200" b="1">
                <a:latin typeface="微软雅黑" panose="020B0503020204020204" charset="-122"/>
                <a:ea typeface="微软雅黑" panose="020B0503020204020204" charset="-122"/>
                <a:cs typeface="微软雅黑" panose="020B0503020204020204" charset="-122"/>
                <a:sym typeface="+mn-ea"/>
              </a:rPr>
              <a:t>Crankshaft/Balance Shaft/Main shaft and Co-Shaft Disassembly</a:t>
            </a:r>
            <a:endParaRPr lang="zh-CN" altLang="en-US" sz="12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Remove the crankshaft assembly, balance shaft, fork shaft, fork, shift drum, </a:t>
            </a:r>
            <a:r>
              <a:rPr lang="zh-CN" altLang="en-US" sz="1000">
                <a:latin typeface="微软雅黑" panose="020B0503020204020204" charset="-122"/>
                <a:ea typeface="微软雅黑" panose="020B0503020204020204" charset="-122"/>
                <a:cs typeface="微软雅黑" panose="020B0503020204020204" charset="-122"/>
                <a:sym typeface="+mn-ea"/>
              </a:rPr>
              <a:t>Main shaft and Co-Shaft</a:t>
            </a:r>
            <a:r>
              <a:rPr lang="zh-CN" altLang="en-US" sz="1000">
                <a:latin typeface="微软雅黑" panose="020B0503020204020204" charset="-122"/>
                <a:ea typeface="微软雅黑" panose="020B0503020204020204" charset="-122"/>
                <a:cs typeface="微软雅黑" panose="020B0503020204020204" charset="-122"/>
                <a:sym typeface="+mn-ea"/>
              </a:rPr>
              <a:t> from the </a:t>
            </a:r>
            <a:r>
              <a:rPr lang="en-US" altLang="zh-CN" sz="1000">
                <a:latin typeface="微软雅黑" panose="020B0503020204020204" charset="-122"/>
                <a:ea typeface="微软雅黑" panose="020B0503020204020204" charset="-122"/>
                <a:cs typeface="微软雅黑" panose="020B0503020204020204" charset="-122"/>
                <a:sym typeface="+mn-ea"/>
              </a:rPr>
              <a:t>box</a:t>
            </a:r>
            <a:r>
              <a:rPr lang="zh-CN" altLang="en-US" sz="1000">
                <a:latin typeface="微软雅黑" panose="020B0503020204020204" charset="-122"/>
                <a:ea typeface="微软雅黑" panose="020B0503020204020204" charset="-122"/>
                <a:cs typeface="微软雅黑" panose="020B0503020204020204" charset="-122"/>
                <a:sym typeface="+mn-ea"/>
              </a:rPr>
              <a:t>.</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7" name="object 13"/>
          <p:cNvSpPr txBox="1"/>
          <p:nvPr>
            <p:custDataLst>
              <p:tags r:id="rId6"/>
            </p:custDataLst>
          </p:nvPr>
        </p:nvSpPr>
        <p:spPr>
          <a:xfrm>
            <a:off x="593090" y="820547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932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808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196</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93310" y="1448435"/>
            <a:ext cx="1134110" cy="176530"/>
          </a:xfrm>
          <a:prstGeom prst="rect">
            <a:avLst/>
          </a:prstGeom>
        </p:spPr>
      </p:pic>
      <p:pic>
        <p:nvPicPr>
          <p:cNvPr id="2" name="图片 -2147482529" descr="026"/>
          <p:cNvPicPr>
            <a:picLocks noChangeAspect="1"/>
          </p:cNvPicPr>
          <p:nvPr/>
        </p:nvPicPr>
        <p:blipFill>
          <a:blip r:embed="rId2"/>
          <a:stretch>
            <a:fillRect/>
          </a:stretch>
        </p:blipFill>
        <p:spPr>
          <a:xfrm>
            <a:off x="3942715" y="1713548"/>
            <a:ext cx="2160000" cy="1537712"/>
          </a:xfrm>
          <a:prstGeom prst="rect">
            <a:avLst/>
          </a:prstGeom>
          <a:noFill/>
          <a:ln w="9525">
            <a:solidFill>
              <a:schemeClr val="tx1"/>
            </a:solidFill>
          </a:ln>
        </p:spPr>
      </p:pic>
      <p:pic>
        <p:nvPicPr>
          <p:cNvPr id="3" name="图片 -2147482528" descr="IMG_20180822_085144"/>
          <p:cNvPicPr>
            <a:picLocks noChangeAspect="1"/>
          </p:cNvPicPr>
          <p:nvPr/>
        </p:nvPicPr>
        <p:blipFill>
          <a:blip r:embed="rId3"/>
          <a:srcRect l="8937" t="8427" r="3020" b="7895"/>
          <a:stretch>
            <a:fillRect/>
          </a:stretch>
        </p:blipFill>
        <p:spPr>
          <a:xfrm>
            <a:off x="3942398" y="3437890"/>
            <a:ext cx="2160000" cy="1535629"/>
          </a:xfrm>
          <a:prstGeom prst="rect">
            <a:avLst/>
          </a:prstGeom>
          <a:noFill/>
          <a:ln w="9525">
            <a:solidFill>
              <a:schemeClr val="tx1"/>
            </a:solidFill>
          </a:ln>
        </p:spPr>
      </p:pic>
      <p:pic>
        <p:nvPicPr>
          <p:cNvPr id="5" name="图片 -2147482527" descr="IMG_20180822_085753"/>
          <p:cNvPicPr>
            <a:picLocks noChangeAspect="1"/>
          </p:cNvPicPr>
          <p:nvPr/>
        </p:nvPicPr>
        <p:blipFill>
          <a:blip r:embed="rId4"/>
          <a:srcRect l="5264" t="4036" b="14201"/>
          <a:stretch>
            <a:fillRect/>
          </a:stretch>
        </p:blipFill>
        <p:spPr>
          <a:xfrm>
            <a:off x="3942715" y="5160010"/>
            <a:ext cx="2160000" cy="1390795"/>
          </a:xfrm>
          <a:prstGeom prst="rect">
            <a:avLst/>
          </a:prstGeom>
          <a:noFill/>
          <a:ln w="9525">
            <a:solidFill>
              <a:schemeClr val="tx1"/>
            </a:solidFill>
          </a:ln>
        </p:spPr>
      </p:pic>
      <p:pic>
        <p:nvPicPr>
          <p:cNvPr id="1073743447" name="图片 1073743446" descr="IMG_20180909_151927"/>
          <p:cNvPicPr>
            <a:picLocks noChangeAspect="1"/>
          </p:cNvPicPr>
          <p:nvPr/>
        </p:nvPicPr>
        <p:blipFill>
          <a:blip r:embed="rId5"/>
          <a:srcRect l="3574" t="28087" r="8069" b="20245"/>
          <a:stretch>
            <a:fillRect/>
          </a:stretch>
        </p:blipFill>
        <p:spPr>
          <a:xfrm>
            <a:off x="3942715" y="6719570"/>
            <a:ext cx="2160000" cy="946541"/>
          </a:xfrm>
          <a:prstGeom prst="rect">
            <a:avLst/>
          </a:prstGeom>
          <a:noFill/>
          <a:ln w="9525">
            <a:solidFill>
              <a:schemeClr val="tx1"/>
            </a:solidFill>
          </a:ln>
        </p:spPr>
      </p:pic>
      <p:pic>
        <p:nvPicPr>
          <p:cNvPr id="1073743448" name="图片 1073743447" descr="IMG_20180830_094037 (1)"/>
          <p:cNvPicPr>
            <a:picLocks noChangeAspect="1"/>
          </p:cNvPicPr>
          <p:nvPr/>
        </p:nvPicPr>
        <p:blipFill>
          <a:blip r:embed="rId6"/>
          <a:srcRect l="4346" t="17998" r="11739" b="30647"/>
          <a:stretch>
            <a:fillRect/>
          </a:stretch>
        </p:blipFill>
        <p:spPr>
          <a:xfrm>
            <a:off x="3936683" y="7807960"/>
            <a:ext cx="2160000" cy="990573"/>
          </a:xfrm>
          <a:prstGeom prst="rect">
            <a:avLst/>
          </a:prstGeom>
          <a:noFill/>
          <a:ln w="9525">
            <a:solidFill>
              <a:schemeClr val="tx1"/>
            </a:solidFill>
          </a:ln>
        </p:spPr>
      </p:pic>
      <p:sp>
        <p:nvSpPr>
          <p:cNvPr id="20" name="文本框 19"/>
          <p:cNvSpPr txBox="1"/>
          <p:nvPr/>
        </p:nvSpPr>
        <p:spPr>
          <a:xfrm>
            <a:off x="1349375" y="1705610"/>
            <a:ext cx="2390140" cy="307340"/>
          </a:xfrm>
          <a:prstGeom prst="rect">
            <a:avLst/>
          </a:prstGeom>
          <a:noFill/>
        </p:spPr>
        <p:txBody>
          <a:bodyPr wrap="square" lIns="36195" tIns="0" rIns="36195" bIns="0" rtlCol="0">
            <a:spAutoFit/>
          </a:bodyPr>
          <a:p>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Measure the thickness of the fork claw. Maintenance limit value: 4.7 mm</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350010" y="6718300"/>
            <a:ext cx="2389505" cy="1600200"/>
          </a:xfrm>
          <a:prstGeom prst="rect">
            <a:avLst/>
          </a:prstGeom>
          <a:noFill/>
        </p:spPr>
        <p:txBody>
          <a:bodyPr wrap="square" lIns="36195" tIns="0" rIns="36195" bIns="0" rtlCol="0">
            <a:spAutoFit/>
          </a:bodyPr>
          <a:p>
            <a:r>
              <a:rPr lang="zh-CN" altLang="en-US" sz="1200" b="1">
                <a:latin typeface="微软雅黑" panose="020B0503020204020204" charset="-122"/>
                <a:ea typeface="微软雅黑" panose="020B0503020204020204" charset="-122"/>
                <a:cs typeface="微软雅黑" panose="020B0503020204020204" charset="-122"/>
                <a:sym typeface="+mn-ea"/>
              </a:rPr>
              <a:t>Inspection of oil filter parts and oil screen</a:t>
            </a:r>
            <a:endParaRPr lang="zh-CN" altLang="en-US" sz="12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1、Check the cleanliness of the oil filter parts and oil screen; rinse the poorly cleaned oil filter parts and oil screen with clean gasoline.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2、Check whether the oil filter parts and oil screen are damaged; if there is damage, replace the oil filter parts and oil screen with new ones.</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350010" y="5141595"/>
            <a:ext cx="2372995" cy="1138555"/>
          </a:xfrm>
          <a:prstGeom prst="rect">
            <a:avLst/>
          </a:prstGeom>
          <a:noFill/>
        </p:spPr>
        <p:txBody>
          <a:bodyPr wrap="square" lIns="36195" tIns="0" rIns="36195" bIns="0" rtlCol="0">
            <a:spAutoFit/>
          </a:bodyPr>
          <a:p>
            <a:r>
              <a:rPr lang="zh-CN" altLang="en-US" sz="1200" b="1">
                <a:latin typeface="微软雅黑" panose="020B0503020204020204" charset="-122"/>
                <a:ea typeface="微软雅黑" panose="020B0503020204020204" charset="-122"/>
                <a:cs typeface="微软雅黑" panose="020B0503020204020204" charset="-122"/>
                <a:sym typeface="+mn-ea"/>
              </a:rPr>
              <a:t>Inspection of main and auxiliary shaft components</a:t>
            </a:r>
            <a:endParaRPr lang="zh-CN" altLang="en-US" sz="1200" b="1">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Check whether the gears of the main and auxiliary shaft components have excessive or abnormal wear, and check whether the rings between the gears have deformation and fall off.</a:t>
            </a:r>
            <a:r>
              <a:rPr lang="zh-CN" altLang="en-US" sz="1000">
                <a:latin typeface="微软雅黑" panose="020B0503020204020204" charset="-122"/>
                <a:ea typeface="微软雅黑" panose="020B0503020204020204" charset="-122"/>
                <a:cs typeface="微软雅黑" panose="020B0503020204020204" charset="-122"/>
                <a:sym typeface="+mn-ea"/>
              </a:rPr>
              <a:t>。</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350010" y="3503295"/>
            <a:ext cx="2396490" cy="461645"/>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sym typeface="+mn-ea"/>
              </a:rPr>
              <a:t>Check the variable speed drum surface and grooves for wear or damage.</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9" name="object 13"/>
          <p:cNvSpPr txBox="1"/>
          <p:nvPr>
            <p:custDataLst>
              <p:tags r:id="rId7"/>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958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834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197</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504315" y="1448435"/>
            <a:ext cx="1134110" cy="176530"/>
          </a:xfrm>
          <a:prstGeom prst="rect">
            <a:avLst/>
          </a:prstGeom>
        </p:spPr>
      </p:pic>
      <p:pic>
        <p:nvPicPr>
          <p:cNvPr id="2" name="图片 7"/>
          <p:cNvPicPr>
            <a:picLocks noChangeAspect="1"/>
          </p:cNvPicPr>
          <p:nvPr/>
        </p:nvPicPr>
        <p:blipFill>
          <a:blip r:embed="rId2"/>
          <a:srcRect l="40451" t="29570" r="26321" b="31602"/>
          <a:stretch>
            <a:fillRect/>
          </a:stretch>
        </p:blipFill>
        <p:spPr>
          <a:xfrm>
            <a:off x="1488440" y="1759585"/>
            <a:ext cx="2160000" cy="2026356"/>
          </a:xfrm>
          <a:prstGeom prst="rect">
            <a:avLst/>
          </a:prstGeom>
          <a:noFill/>
          <a:ln w="9525">
            <a:solidFill>
              <a:schemeClr val="tx1"/>
            </a:solidFill>
          </a:ln>
        </p:spPr>
      </p:pic>
      <p:pic>
        <p:nvPicPr>
          <p:cNvPr id="1073743498" name="图片 1"/>
          <p:cNvPicPr>
            <a:picLocks noChangeAspect="1"/>
          </p:cNvPicPr>
          <p:nvPr/>
        </p:nvPicPr>
        <p:blipFill>
          <a:blip r:embed="rId3"/>
          <a:stretch>
            <a:fillRect/>
          </a:stretch>
        </p:blipFill>
        <p:spPr>
          <a:xfrm>
            <a:off x="1488440" y="4685665"/>
            <a:ext cx="2160000" cy="1814082"/>
          </a:xfrm>
          <a:prstGeom prst="rect">
            <a:avLst/>
          </a:prstGeom>
          <a:noFill/>
          <a:ln w="9525">
            <a:solidFill>
              <a:schemeClr val="tx1"/>
            </a:solidFill>
          </a:ln>
        </p:spPr>
      </p:pic>
      <p:sp>
        <p:nvSpPr>
          <p:cNvPr id="37" name="文本框 36"/>
          <p:cNvSpPr txBox="1"/>
          <p:nvPr/>
        </p:nvSpPr>
        <p:spPr>
          <a:xfrm>
            <a:off x="1431925" y="6539230"/>
            <a:ext cx="4766310" cy="2523490"/>
          </a:xfrm>
          <a:prstGeom prst="rect">
            <a:avLst/>
          </a:prstGeom>
          <a:noFill/>
        </p:spPr>
        <p:txBody>
          <a:bodyPr wrap="square" lIns="36195" tIns="0" rIns="36195" bIns="0" rtlCol="0" anchor="ctr" anchorCtr="0">
            <a:spAutoFit/>
          </a:bodyPr>
          <a:p>
            <a:r>
              <a:rPr lang="en-US" altLang="zh-CN" sz="1000" b="1">
                <a:latin typeface="微软雅黑" panose="020B0503020204020204" charset="-122"/>
                <a:ea typeface="微软雅黑" panose="020B0503020204020204" charset="-122"/>
                <a:cs typeface="微软雅黑" panose="020B0503020204020204" charset="-122"/>
              </a:rPr>
              <a:t>combination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a:t>
            </a:r>
            <a:r>
              <a:rPr lang="zh-CN" altLang="en-US" sz="900">
                <a:latin typeface="微软雅黑" panose="020B0503020204020204" charset="-122"/>
                <a:ea typeface="微软雅黑" panose="020B0503020204020204" charset="-122"/>
                <a:cs typeface="微软雅黑" panose="020B0503020204020204" charset="-122"/>
              </a:rPr>
              <a:t> 1. apply a layer of sealant evenly on the combined box surface of the right box body, install the positioning pin (10) into the corresponding hole of the left box body, and then close the right box body on the left box body.</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take six M6 × 45 screws (15), three M6 × 65 screws (16), three M6 × 70 screws (12), one M6 × 40 bolts (11), apply 3 to 4 teeth of thread adhesive, then insert them into the corresponding bolt over hole in the crankcase, and tighten them with a pneumatic gun.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    3、Take the tensioning plate (22), tensioning plate bushing (13) and one M6×105 bolt (14), apply 3~4 teeth thread glue to the bolt, first insert the tensioning plate bushing into the corresponding hole of the tensioning plate, then fasten the tensioning plate in the corresponding hole of the left body with a screw;.</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   4、Put the CG125D-2# gear dynamic contact (19) into the corresponding slot of the gear drum, then take the gear wire harness (20), put it into the corresponding hole of the left body, and fasten it with one M6×20 screw (21).</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5. Take one M6×12 bolt (17), press the gear display harness under the CB125 foot-2# block wire piece (18) and fasten it tightly in the corresponding position of the left body.</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38" name="文本框 37"/>
          <p:cNvSpPr txBox="1"/>
          <p:nvPr/>
        </p:nvSpPr>
        <p:spPr>
          <a:xfrm>
            <a:off x="1358265" y="3916680"/>
            <a:ext cx="2380615" cy="768985"/>
          </a:xfrm>
          <a:prstGeom prst="rect">
            <a:avLst/>
          </a:prstGeom>
          <a:noFill/>
          <a:ln>
            <a:noFill/>
          </a:ln>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cs typeface="微软雅黑" panose="020B0503020204020204" charset="-122"/>
              </a:rPr>
              <a:t>Caution.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long fork shaft passes through the fork marked -R, marked -L, and the short fork shaft passes through the fork marked -C.</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39" name="文本框 38"/>
          <p:cNvSpPr txBox="1"/>
          <p:nvPr/>
        </p:nvSpPr>
        <p:spPr>
          <a:xfrm>
            <a:off x="3658235" y="4201478"/>
            <a:ext cx="2540000" cy="830580"/>
          </a:xfrm>
          <a:prstGeom prst="rect">
            <a:avLst/>
          </a:prstGeom>
          <a:noFill/>
        </p:spPr>
        <p:txBody>
          <a:bodyPr wrap="square" lIns="36195" tIns="0" rIns="36195" bIns="0" rtlCol="0" anchor="ctr" anchorCtr="0">
            <a:spAutoFit/>
          </a:bodyPr>
          <a:p>
            <a:r>
              <a:rPr lang="zh-CN" altLang="en-US" sz="900">
                <a:latin typeface="微软雅黑" panose="020B0503020204020204" charset="-122"/>
                <a:ea typeface="微软雅黑" panose="020B0503020204020204" charset="-122"/>
                <a:cs typeface="微软雅黑" panose="020B0503020204020204" charset="-122"/>
              </a:rPr>
              <a:t>3. Install the shift drum (5) into the corresponding hole of the left body, then assemble the other end of the fork into the corresponding slot of the shift drum, and finally install the fork shaft (8) and (9) into the corresponding fork.</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3702050" y="2775585"/>
            <a:ext cx="2379345" cy="1261745"/>
          </a:xfrm>
          <a:prstGeom prst="rect">
            <a:avLst/>
          </a:prstGeom>
          <a:noFill/>
          <a:ln>
            <a:solidFill>
              <a:schemeClr val="tx1"/>
            </a:solidFill>
          </a:ln>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cs typeface="微软雅黑" panose="020B0503020204020204" charset="-122"/>
              </a:rPr>
              <a:t>Attention.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the fork marked with --R is installed into the side of the secondary shaft against the right body.</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The fork marked with --L is installed into the side of the secondary shaft against the left body.</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3. The fork marked with --C is mounted on the main shaft.</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45" name="文本框 44"/>
          <p:cNvSpPr txBox="1"/>
          <p:nvPr/>
        </p:nvSpPr>
        <p:spPr>
          <a:xfrm>
            <a:off x="3658235" y="1636713"/>
            <a:ext cx="2516505" cy="1138555"/>
          </a:xfrm>
          <a:prstGeom prst="rect">
            <a:avLst/>
          </a:prstGeom>
          <a:noFill/>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cs typeface="微软雅黑" panose="020B0503020204020204" charset="-122"/>
              </a:rPr>
              <a:t>Transmission/crankshaft/balance shaft assembly</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the balance shaft (1), (2) the crankshaft to the corresponding hole in the left body, 2 (3), the main and auxiliary shaft component to the left the corresponding hole in the body, then fork (4), (5), (7) assembly to the corresponding position,</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4"/>
            </p:custDataLst>
          </p:nvPr>
        </p:nvSpPr>
        <p:spPr>
          <a:xfrm>
            <a:off x="564515"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3580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68846"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77610"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198</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83785" y="1448435"/>
            <a:ext cx="1134110" cy="176530"/>
          </a:xfrm>
          <a:prstGeom prst="rect">
            <a:avLst/>
          </a:prstGeom>
        </p:spPr>
      </p:pic>
      <p:pic>
        <p:nvPicPr>
          <p:cNvPr id="2" name="图片 1"/>
          <p:cNvPicPr>
            <a:picLocks noChangeAspect="1"/>
          </p:cNvPicPr>
          <p:nvPr/>
        </p:nvPicPr>
        <p:blipFill>
          <a:blip r:embed="rId2"/>
          <a:stretch>
            <a:fillRect/>
          </a:stretch>
        </p:blipFill>
        <p:spPr>
          <a:xfrm>
            <a:off x="1501458" y="1759585"/>
            <a:ext cx="2160000" cy="832892"/>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1506538" y="2728913"/>
            <a:ext cx="2160000" cy="2301360"/>
          </a:xfrm>
          <a:prstGeom prst="rect">
            <a:avLst/>
          </a:prstGeom>
          <a:noFill/>
          <a:ln w="9525">
            <a:solidFill>
              <a:schemeClr val="tx1"/>
            </a:solidFill>
          </a:ln>
        </p:spPr>
      </p:pic>
      <p:pic>
        <p:nvPicPr>
          <p:cNvPr id="5" name="图片 1"/>
          <p:cNvPicPr>
            <a:picLocks noChangeAspect="1"/>
          </p:cNvPicPr>
          <p:nvPr/>
        </p:nvPicPr>
        <p:blipFill>
          <a:blip r:embed="rId4"/>
          <a:stretch>
            <a:fillRect/>
          </a:stretch>
        </p:blipFill>
        <p:spPr>
          <a:xfrm>
            <a:off x="1506538" y="5040948"/>
            <a:ext cx="2160000" cy="2077348"/>
          </a:xfrm>
          <a:prstGeom prst="rect">
            <a:avLst/>
          </a:prstGeom>
          <a:noFill/>
          <a:ln w="9525">
            <a:solidFill>
              <a:schemeClr val="tx1"/>
            </a:solidFill>
          </a:ln>
        </p:spPr>
      </p:pic>
      <p:sp>
        <p:nvSpPr>
          <p:cNvPr id="6" name="文本框 5"/>
          <p:cNvSpPr txBox="1"/>
          <p:nvPr/>
        </p:nvSpPr>
        <p:spPr>
          <a:xfrm>
            <a:off x="3660775" y="1897063"/>
            <a:ext cx="2510790" cy="4631690"/>
          </a:xfrm>
          <a:prstGeom prst="rect">
            <a:avLst/>
          </a:prstGeom>
          <a:noFill/>
        </p:spPr>
        <p:txBody>
          <a:bodyPr wrap="square" lIns="36195" tIns="0" rIns="36195" bIns="0" rtlCol="0" anchor="ctr" anchorCtr="0">
            <a:spAutoFit/>
          </a:bodyPr>
          <a:p>
            <a:r>
              <a:rPr lang="zh-CN" altLang="en-US" sz="1000">
                <a:latin typeface="微软雅黑" panose="020B0503020204020204" charset="-122"/>
                <a:ea typeface="微软雅黑" panose="020B0503020204020204" charset="-122"/>
                <a:cs typeface="微软雅黑" panose="020B0503020204020204" charset="-122"/>
              </a:rPr>
              <a:t>Fastening torque: 11 ~ 13 N·m.</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Assembly of oil screen</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1、Assembly of the left body oil filter</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Take 1 oil screen combination (1), apply a small amount of oil on its O-ring and put it into the corresponding oil screen hole. Fit the oil screen cover 0-ring (2) to the oil screen cover, apply an appropriate amount of grease to the inner hole of the oil screen cover (3), and fasten it to the case.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Fastening torque: 11 ~ 13 N-m.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the right body oil screen assembly</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a. Take 1 oil screen combination (1), apply a small amount of oil on its O-ring, install it into the corresponding oil screen hole, install the oil screen cover 0-shaped seal (2) onto the oil screen cover, play an appropriate amount of oil in the inner hole of the oil screen cover (3), and fasten it on the box.</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Fastening torque: 11~13 N-m.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    b. Take the oil filter part (4) and put it into the corresponding hole of the right box</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c. Put the fine filter spring (5) onto the oil filter parts, set the fine filter cover 0-shaped seal (6) into the seal groove of the fine filter cover (7), take 2 small disc bolts M6×16, put them into the corresponding holes of the fine filter cover, and fasten them in the corresponding positions of the right body</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Fastening torque: 7 to 9 N-m.</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778885" y="6648133"/>
            <a:ext cx="2385060" cy="615315"/>
          </a:xfrm>
          <a:prstGeom prst="rect">
            <a:avLst/>
          </a:prstGeom>
          <a:noFill/>
          <a:ln>
            <a:solidFill>
              <a:schemeClr val="tx1"/>
            </a:solidFill>
          </a:ln>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rPr>
              <a:t>Caution.</a:t>
            </a:r>
            <a:endParaRPr lang="zh-CN" altLang="en-US" sz="1000" b="1">
              <a:latin typeface="微软雅黑" panose="020B0503020204020204" charset="-122"/>
              <a:ea typeface="微软雅黑" panose="020B0503020204020204" charset="-122"/>
            </a:endParaRPr>
          </a:p>
          <a:p>
            <a:r>
              <a:rPr lang="zh-CN" altLang="en-US" sz="1000" b="1">
                <a:latin typeface="微软雅黑" panose="020B0503020204020204" charset="-122"/>
                <a:ea typeface="微软雅黑" panose="020B0503020204020204" charset="-122"/>
              </a:rPr>
              <a:t>When installing the oil fine filter, the open end should face the left box</a:t>
            </a:r>
            <a:endParaRPr lang="zh-CN" altLang="en-US" sz="1000" b="1">
              <a:latin typeface="微软雅黑" panose="020B0503020204020204" charset="-122"/>
              <a:ea typeface="微软雅黑" panose="020B0503020204020204" charset="-122"/>
            </a:endParaRPr>
          </a:p>
        </p:txBody>
      </p:sp>
      <p:sp>
        <p:nvSpPr>
          <p:cNvPr id="8" name="object 13"/>
          <p:cNvSpPr txBox="1"/>
          <p:nvPr>
            <p:custDataLst>
              <p:tags r:id="rId5"/>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9" name="文本框 8"/>
          <p:cNvSpPr txBox="1"/>
          <p:nvPr/>
        </p:nvSpPr>
        <p:spPr>
          <a:xfrm>
            <a:off x="1971675" y="4816475"/>
            <a:ext cx="1043305" cy="213995"/>
          </a:xfrm>
          <a:prstGeom prst="rect">
            <a:avLst/>
          </a:prstGeom>
          <a:solidFill>
            <a:schemeClr val="bg1"/>
          </a:solidFill>
        </p:spPr>
        <p:txBody>
          <a:bodyPr wrap="square" rtlCol="0">
            <a:spAutoFit/>
          </a:bodyPr>
          <a:p>
            <a:r>
              <a:rPr lang="zh-CN" altLang="en-US" sz="800"/>
              <a:t> closed end</a:t>
            </a:r>
            <a:endParaRPr lang="zh-CN" altLang="en-US" sz="800"/>
          </a:p>
        </p:txBody>
      </p:sp>
      <p:sp>
        <p:nvSpPr>
          <p:cNvPr id="11" name="文本框 10"/>
          <p:cNvSpPr txBox="1"/>
          <p:nvPr/>
        </p:nvSpPr>
        <p:spPr>
          <a:xfrm>
            <a:off x="1506855" y="6904355"/>
            <a:ext cx="2125345" cy="337185"/>
          </a:xfrm>
          <a:prstGeom prst="rect">
            <a:avLst/>
          </a:prstGeom>
          <a:solidFill>
            <a:schemeClr val="bg1"/>
          </a:solidFill>
        </p:spPr>
        <p:txBody>
          <a:bodyPr wrap="square" rtlCol="0">
            <a:spAutoFit/>
          </a:bodyPr>
          <a:p>
            <a:r>
              <a:rPr lang="zh-CN" altLang="en-US" sz="800"/>
              <a:t> </a:t>
            </a:r>
            <a:r>
              <a:rPr lang="en-US" altLang="zh-CN" sz="800"/>
              <a:t>opened</a:t>
            </a:r>
            <a:r>
              <a:rPr lang="zh-CN" altLang="en-US" sz="800"/>
              <a:t> end</a:t>
            </a:r>
            <a:r>
              <a:rPr lang="en-US" altLang="zh-CN" sz="800"/>
              <a:t>           The installation should face                               to the left of the box</a:t>
            </a:r>
            <a:endParaRPr lang="en-US" altLang="zh-CN" sz="80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UNIT_TABLE_BEAUTIFY" val="smartTable{cb37c4c4-b4c7-4bd0-afb0-f2ef0ecaeb03}"/>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YzgxOTNhZmRhY2U1ZDUxZjE3YTI1NzJmMjllNGE0NDgifQ=="/>
  <p:tag name="KSO_WPP_MARK_KEY" val="de9bf932-d008-44a5-8438-b8f545348b2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7781</Words>
  <Application>WPS 演示</Application>
  <PresentationFormat>On-screen Show (4:3)</PresentationFormat>
  <Paragraphs>232</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Arial</vt:lpstr>
      <vt:lpstr>宋体</vt:lpstr>
      <vt:lpstr>Wingdings</vt:lpstr>
      <vt:lpstr>黑体</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Minna</cp:lastModifiedBy>
  <cp:revision>548</cp:revision>
  <dcterms:created xsi:type="dcterms:W3CDTF">2022-06-22T01:54:00Z</dcterms:created>
  <dcterms:modified xsi:type="dcterms:W3CDTF">2023-02-15T07:02:29Z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CEA833A7FD7C43EB805E8D8CF8A1AE77</vt:lpwstr>
  </property>
  <property fmtid="{D5CDD505-2E9C-101B-9397-08002B2CF9AE}" pid="3" name="KSOProductBuildVer">
    <vt:lpwstr>2052-11.1.0.13703</vt:lpwstr>
  </property>
</Properties>
</file>