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02" r:id="rId3"/>
    <p:sldId id="503" r:id="rId4"/>
    <p:sldId id="504" r:id="rId5"/>
    <p:sldId id="506" r:id="rId6"/>
    <p:sldId id="507" r:id="rId7"/>
    <p:sldId id="508" r:id="rId8"/>
    <p:sldId id="509" r:id="rId9"/>
  </p:sldIdLst>
  <p:sldSz cx="7556500" cy="10693400"/>
  <p:notesSz cx="7556500" cy="10693400"/>
  <p:custDataLst>
    <p:tags r:id="rId15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304" userDrawn="1">
          <p15:clr>
            <a:srgbClr val="A4A3A4"/>
          </p15:clr>
        </p15:guide>
        <p15:guide id="2" orient="horz" pos="66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pos="2304"/>
        <p:guide orient="horz" pos="663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320" cy="7632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gs" Target="tags/tag8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4483" cy="5365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32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280268" y="0"/>
            <a:ext cx="3274483" cy="5365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32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156874"/>
            <a:ext cx="3274483" cy="536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2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280268" y="10156874"/>
            <a:ext cx="3274483" cy="5365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32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627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627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11471" y="1563167"/>
            <a:ext cx="7503202" cy="4220551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6018194"/>
            <a:ext cx="6660915" cy="492397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1877900"/>
            <a:ext cx="3607996" cy="627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1877900"/>
            <a:ext cx="3607996" cy="6274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/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19911" y="1088136"/>
            <a:ext cx="5925820" cy="8498205"/>
          </a:xfrm>
          <a:custGeom>
            <a:avLst/>
            <a:gdLst/>
            <a:ahLst/>
            <a:cxnLst/>
            <a:rect l="l" t="t" r="r" b="b"/>
            <a:pathLst>
              <a:path w="5925820" h="8498205">
                <a:moveTo>
                  <a:pt x="0" y="0"/>
                </a:moveTo>
                <a:lnTo>
                  <a:pt x="5925312" y="0"/>
                </a:lnTo>
                <a:lnTo>
                  <a:pt x="5925312" y="8497824"/>
                </a:lnTo>
                <a:lnTo>
                  <a:pt x="0" y="8497824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710183" y="1088136"/>
            <a:ext cx="105410" cy="8502650"/>
          </a:xfrm>
          <a:custGeom>
            <a:avLst/>
            <a:gdLst/>
            <a:ahLst/>
            <a:cxnLst/>
            <a:rect l="l" t="t" r="r" b="b"/>
            <a:pathLst>
              <a:path w="105409" h="8502650">
                <a:moveTo>
                  <a:pt x="0" y="0"/>
                </a:moveTo>
                <a:lnTo>
                  <a:pt x="105156" y="0"/>
                </a:lnTo>
                <a:lnTo>
                  <a:pt x="105156" y="8502396"/>
                </a:lnTo>
                <a:lnTo>
                  <a:pt x="0" y="8502396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.xml"/><Relationship Id="rId2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16.png"/><Relationship Id="rId7" Type="http://schemas.openxmlformats.org/officeDocument/2006/relationships/image" Target="../media/image15.png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png"/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7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743250" name="矩形 1073743249"/>
          <p:cNvSpPr/>
          <p:nvPr/>
        </p:nvSpPr>
        <p:spPr>
          <a:xfrm>
            <a:off x="1290955" y="1648460"/>
            <a:ext cx="4826635" cy="74295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290320" y="1656715"/>
            <a:ext cx="4826635" cy="3615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                                          </a:t>
            </a: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Rear wheel, suspension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 Overview ..................................................................................................................... 217                                  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 Troubleshooting ...................................................................................................... 217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 Component Location ............................................................................................. 218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 Rear wheel ..................................................................................</a:t>
            </a:r>
            <a:r>
              <a:rPr 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........</a:t>
            </a: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....................... 219 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 Rear flat fork ................................................................................................</a:t>
            </a:r>
            <a:r>
              <a:rPr 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............ 221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 Rear shock/suspension assembly ........................................................</a:t>
            </a:r>
            <a:r>
              <a:rPr 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............ 222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8" name="图片 17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6165" y="1472565"/>
            <a:ext cx="1080000" cy="168108"/>
          </a:xfrm>
          <a:prstGeom prst="rect">
            <a:avLst/>
          </a:prstGeom>
        </p:spPr>
      </p:pic>
      <p:sp>
        <p:nvSpPr>
          <p:cNvPr id="11" name="object 5"/>
          <p:cNvSpPr/>
          <p:nvPr/>
        </p:nvSpPr>
        <p:spPr>
          <a:xfrm>
            <a:off x="6240271" y="806958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5" name="文本框 14"/>
          <p:cNvSpPr txBox="1"/>
          <p:nvPr/>
        </p:nvSpPr>
        <p:spPr>
          <a:xfrm>
            <a:off x="6249035" y="878649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216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object 13"/>
          <p:cNvSpPr txBox="1"/>
          <p:nvPr>
            <p:custDataLst>
              <p:tags r:id="rId2"/>
            </p:custDataLst>
          </p:nvPr>
        </p:nvSpPr>
        <p:spPr>
          <a:xfrm>
            <a:off x="6068060" y="8170545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37020" y="1088136"/>
            <a:ext cx="106680" cy="8498205"/>
          </a:xfrm>
          <a:custGeom>
            <a:avLst/>
            <a:gdLst/>
            <a:ahLst/>
            <a:cxnLst/>
            <a:rect l="l" t="t" r="r" b="b"/>
            <a:pathLst>
              <a:path w="106679" h="8498205">
                <a:moveTo>
                  <a:pt x="0" y="0"/>
                </a:moveTo>
                <a:lnTo>
                  <a:pt x="106679" y="0"/>
                </a:lnTo>
                <a:lnTo>
                  <a:pt x="106679" y="8497824"/>
                </a:lnTo>
                <a:lnTo>
                  <a:pt x="0" y="8497824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05611" y="1088136"/>
            <a:ext cx="5925820" cy="8502650"/>
          </a:xfrm>
          <a:custGeom>
            <a:avLst/>
            <a:gdLst/>
            <a:ahLst/>
            <a:cxnLst/>
            <a:rect l="l" t="t" r="r" b="b"/>
            <a:pathLst>
              <a:path w="5925820" h="8502650">
                <a:moveTo>
                  <a:pt x="0" y="0"/>
                </a:moveTo>
                <a:lnTo>
                  <a:pt x="5925312" y="0"/>
                </a:lnTo>
                <a:lnTo>
                  <a:pt x="5925312" y="8502396"/>
                </a:lnTo>
                <a:lnTo>
                  <a:pt x="0" y="8502396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39595" y="1635252"/>
            <a:ext cx="4826635" cy="7419340"/>
          </a:xfrm>
          <a:custGeom>
            <a:avLst/>
            <a:gdLst/>
            <a:ahLst/>
            <a:cxnLst/>
            <a:rect l="l" t="t" r="r" b="b"/>
            <a:pathLst>
              <a:path w="4826635" h="7419340">
                <a:moveTo>
                  <a:pt x="0" y="0"/>
                </a:moveTo>
                <a:lnTo>
                  <a:pt x="4826508" y="0"/>
                </a:lnTo>
                <a:lnTo>
                  <a:pt x="4826508" y="7418832"/>
                </a:lnTo>
                <a:lnTo>
                  <a:pt x="0" y="74188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9" name="图片 18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6535" y="1459865"/>
            <a:ext cx="1080000" cy="16810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41755" y="1725295"/>
            <a:ext cx="4824730" cy="1446530"/>
          </a:xfrm>
          <a:prstGeom prst="rect">
            <a:avLst/>
          </a:prstGeom>
          <a:noFill/>
          <a:ln w="9525">
            <a:noFill/>
          </a:ln>
        </p:spPr>
        <p:txBody>
          <a:bodyPr wrap="square" lIns="36195" tIns="0" rIns="36195" bIns="0" anchor="t">
            <a:spAutoFit/>
          </a:bodyPr>
          <a:p>
            <a:pPr indent="0" algn="ctr" fontAlgn="auto"/>
            <a:r>
              <a:rPr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Overview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-When repairing the rear wheel and suspension and related parts, you need to support the motorcycle with a professional workbench or equivalent.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-Do not operate the brake pedal after removing the rear wheel.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-Check the brake operation by depressing the brake pedal after installing the rear wheel.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-After installing the rear wheel, perform an air gap check.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-All suspension pivots and suspension points can only be replaced with genuine Escalade bolts and nuts.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713231" y="805815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8" name="文本框 17"/>
          <p:cNvSpPr txBox="1"/>
          <p:nvPr/>
        </p:nvSpPr>
        <p:spPr>
          <a:xfrm>
            <a:off x="721995" y="877506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217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90955" y="3286125"/>
            <a:ext cx="4826635" cy="53848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l"/>
            <a:r>
              <a:rPr sz="1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Troubleshooting</a:t>
            </a:r>
            <a:endParaRPr lang="en-US" sz="14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</a:t>
            </a:r>
            <a:r>
              <a:rPr 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Steering to one side or not straight ahead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-Drive chain adjuster unevenly adjusted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-Shaft bent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-Flat fork shaft wear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Rear wheel shaking</a:t>
            </a:r>
            <a:endParaRPr lang="zh-CN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-Tires have deformation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-Wheel bearings worn or damaged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-Slave flange bearings worn or damaged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-Shaft not properly tightened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-Rear flat fork pivot bearing is damaged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-Suspension assembly bolts not properly tightened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-Tires and rims unbalanced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Wheel is difficult to turn</a:t>
            </a:r>
            <a:endParaRPr lang="zh-CN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-Damaged wheel bearings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-Bent axle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-Drive chain too tight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-Braking resistance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Soft suspension</a:t>
            </a:r>
            <a:endParaRPr lang="zh-CN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-Low tire pressure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-Incorrect suspension adjustment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-Shock absorber spring weakness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-Shock absorber unit leaking oil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Stiff suspension</a:t>
            </a:r>
            <a:endParaRPr lang="zh-CN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-Tire pressure is high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-Suspension incorrectly adjusted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-Shock absorber rod bent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-Damaged suspension or slew pivot bearing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-Slewing pivot improperly tightened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Rear suspension noise</a:t>
            </a:r>
            <a:endParaRPr lang="zh-CN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-Loose suspension fasteners.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-Suspension pivot bearing worn or damaged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algn="l"/>
            <a:r>
              <a:rPr lang="zh-CN" sz="10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-Shock absorber failure</a:t>
            </a:r>
            <a:endParaRPr lang="zh-CN" sz="10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object 13"/>
          <p:cNvSpPr txBox="1"/>
          <p:nvPr>
            <p:custDataLst>
              <p:tags r:id="rId2"/>
            </p:custDataLst>
          </p:nvPr>
        </p:nvSpPr>
        <p:spPr>
          <a:xfrm>
            <a:off x="572770" y="8197215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743250" name="矩形 1073743249"/>
          <p:cNvSpPr/>
          <p:nvPr/>
        </p:nvSpPr>
        <p:spPr>
          <a:xfrm>
            <a:off x="1290955" y="1628140"/>
            <a:ext cx="4826635" cy="74295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8" name="图片 17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6165" y="1459865"/>
            <a:ext cx="1080000" cy="168108"/>
          </a:xfrm>
          <a:prstGeom prst="rect">
            <a:avLst/>
          </a:prstGeom>
        </p:spPr>
      </p:pic>
      <p:sp>
        <p:nvSpPr>
          <p:cNvPr id="11" name="object 5"/>
          <p:cNvSpPr/>
          <p:nvPr/>
        </p:nvSpPr>
        <p:spPr>
          <a:xfrm>
            <a:off x="6247891" y="806577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4" name="文本框 13"/>
          <p:cNvSpPr txBox="1"/>
          <p:nvPr/>
        </p:nvSpPr>
        <p:spPr>
          <a:xfrm>
            <a:off x="6256655" y="878268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218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5" name="图片 4" descr="E:\450rally实拍图\车辆三维数据截图\整车右侧.jpg整车右侧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1770" y="2063115"/>
            <a:ext cx="4533265" cy="2920365"/>
          </a:xfrm>
          <a:prstGeom prst="rect">
            <a:avLst/>
          </a:prstGeom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458595" y="2076450"/>
            <a:ext cx="125031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</a:rPr>
              <a:t>factory edition</a:t>
            </a:r>
            <a:endParaRPr lang="zh-CN" altLang="en-US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1946275" y="2704465"/>
            <a:ext cx="782320" cy="1115695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2312035" y="2541905"/>
            <a:ext cx="828000" cy="12827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zh-CN" altLang="en-US" sz="900" b="1">
                <a:latin typeface="微软雅黑" panose="020B0503020204020204" charset="-122"/>
                <a:ea typeface="微软雅黑" panose="020B0503020204020204" charset="-122"/>
              </a:rPr>
              <a:t>Rear wheel</a:t>
            </a:r>
            <a:endParaRPr lang="zh-CN" altLang="en-US" sz="9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9" name="直接连接符 28"/>
          <p:cNvCxnSpPr>
            <a:endCxn id="36" idx="0"/>
          </p:cNvCxnSpPr>
          <p:nvPr/>
        </p:nvCxnSpPr>
        <p:spPr>
          <a:xfrm>
            <a:off x="2480945" y="4277995"/>
            <a:ext cx="600710" cy="53086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C:\Users\as\Desktop\450Rally民用版仪表\外观\450B.tif450B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63675" y="5436870"/>
            <a:ext cx="4526915" cy="2973070"/>
          </a:xfrm>
          <a:prstGeom prst="rect">
            <a:avLst/>
          </a:prstGeom>
          <a:ln>
            <a:noFill/>
          </a:ln>
        </p:spPr>
      </p:pic>
      <p:sp>
        <p:nvSpPr>
          <p:cNvPr id="37" name="文本框 36"/>
          <p:cNvSpPr txBox="1"/>
          <p:nvPr/>
        </p:nvSpPr>
        <p:spPr>
          <a:xfrm>
            <a:off x="1454785" y="5431790"/>
            <a:ext cx="1249045" cy="1885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</a:rPr>
              <a:t>regular edition</a:t>
            </a:r>
            <a:endParaRPr lang="zh-CN" altLang="en-US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43" name="直接连接符 42"/>
          <p:cNvCxnSpPr>
            <a:endCxn id="34" idx="2"/>
          </p:cNvCxnSpPr>
          <p:nvPr/>
        </p:nvCxnSpPr>
        <p:spPr>
          <a:xfrm flipV="1">
            <a:off x="1870075" y="6007100"/>
            <a:ext cx="573405" cy="109474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>
            <a:endCxn id="35" idx="0"/>
          </p:cNvCxnSpPr>
          <p:nvPr/>
        </p:nvCxnSpPr>
        <p:spPr>
          <a:xfrm>
            <a:off x="2480945" y="7712710"/>
            <a:ext cx="568960" cy="483870"/>
          </a:xfrm>
          <a:prstGeom prst="line">
            <a:avLst/>
          </a:prstGeom>
          <a:ln w="158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2029460" y="5878830"/>
            <a:ext cx="828000" cy="12827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zh-CN" altLang="en-US" sz="9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Rear wheel</a:t>
            </a:r>
            <a:endParaRPr lang="zh-CN" altLang="en-US" sz="9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707640" y="8196580"/>
            <a:ext cx="684000" cy="12827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en-US" altLang="zh-CN" sz="9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R</a:t>
            </a:r>
            <a:r>
              <a:rPr lang="zh-CN" altLang="en-US" sz="9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ear fork</a:t>
            </a:r>
            <a:endParaRPr lang="zh-CN" altLang="en-US" sz="900" b="1"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/>
            <a:endParaRPr lang="zh-CN" altLang="en-US" sz="9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739390" y="4808855"/>
            <a:ext cx="684000" cy="12827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en-US" altLang="zh-CN" sz="900" b="1"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zh-CN" altLang="en-US" sz="900" b="1">
                <a:latin typeface="微软雅黑" panose="020B0503020204020204" charset="-122"/>
                <a:ea typeface="微软雅黑" panose="020B0503020204020204" charset="-122"/>
              </a:rPr>
              <a:t>ear fork</a:t>
            </a:r>
            <a:endParaRPr lang="zh-CN" altLang="en-US" sz="9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475740" y="1783715"/>
            <a:ext cx="4363720" cy="275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sz="12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Component Location</a:t>
            </a:r>
            <a:endParaRPr lang="zh-CN" altLang="en-US" sz="12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object 13"/>
          <p:cNvSpPr txBox="1"/>
          <p:nvPr>
            <p:custDataLst>
              <p:tags r:id="rId4"/>
            </p:custDataLst>
          </p:nvPr>
        </p:nvSpPr>
        <p:spPr>
          <a:xfrm>
            <a:off x="6117590" y="8065770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9657" y="1649222"/>
            <a:ext cx="4826635" cy="7429500"/>
          </a:xfrm>
          <a:custGeom>
            <a:avLst/>
            <a:gdLst/>
            <a:ahLst/>
            <a:cxnLst/>
            <a:rect l="l" t="t" r="r" b="b"/>
            <a:pathLst>
              <a:path w="4826635" h="7429500">
                <a:moveTo>
                  <a:pt x="0" y="0"/>
                </a:moveTo>
                <a:lnTo>
                  <a:pt x="4826508" y="0"/>
                </a:lnTo>
                <a:lnTo>
                  <a:pt x="4826508" y="7429500"/>
                </a:lnTo>
                <a:lnTo>
                  <a:pt x="0" y="74295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0" name="图片 29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1770" y="1473835"/>
            <a:ext cx="1080000" cy="16810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305560" y="1649095"/>
            <a:ext cx="2472690" cy="2000250"/>
          </a:xfrm>
          <a:prstGeom prst="rect">
            <a:avLst/>
          </a:prstGeom>
          <a:noFill/>
          <a:ln w="9525">
            <a:noFill/>
          </a:ln>
        </p:spPr>
        <p:txBody>
          <a:bodyPr wrap="square" lIns="36195" tIns="0" rIns="36195" bIns="0" anchor="t">
            <a:spAutoFit/>
          </a:bodyPr>
          <a:p>
            <a:pPr indent="0" fontAlgn="auto"/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Rear wheel</a:t>
            </a:r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Place a bench or equivalent under the engine to lift the rear wheels off the ground.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Disassembly/Installation 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the following components.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- 1 bolt [1].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Rear wheel speed sensor [2].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- 2 bolts [3].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Removal of the wheel speed sensor bracket [4].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6" name="组合 15"/>
          <p:cNvGrpSpPr>
            <a:grpSpLocks noChangeAspect="1"/>
          </p:cNvGrpSpPr>
          <p:nvPr/>
        </p:nvGrpSpPr>
        <p:grpSpPr>
          <a:xfrm>
            <a:off x="3875405" y="5501005"/>
            <a:ext cx="2160000" cy="1526491"/>
            <a:chOff x="12530" y="8618"/>
            <a:chExt cx="4412" cy="3118"/>
          </a:xfrm>
        </p:grpSpPr>
        <p:pic>
          <p:nvPicPr>
            <p:cNvPr id="33" name="图片 32" descr="后轮拆装0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2530" y="8618"/>
              <a:ext cx="4412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2" name="直接连接符 41"/>
            <p:cNvCxnSpPr/>
            <p:nvPr/>
          </p:nvCxnSpPr>
          <p:spPr>
            <a:xfrm flipH="1">
              <a:off x="14772" y="9002"/>
              <a:ext cx="1599" cy="812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14334" y="10242"/>
              <a:ext cx="2087" cy="110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 flipV="1">
              <a:off x="12961" y="11347"/>
              <a:ext cx="774" cy="23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16421" y="11169"/>
              <a:ext cx="368" cy="29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6371" y="8825"/>
              <a:ext cx="368" cy="29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12596" y="11169"/>
              <a:ext cx="368" cy="29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[5]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3870960" y="3639185"/>
            <a:ext cx="2160487" cy="1519603"/>
            <a:chOff x="12504" y="5161"/>
            <a:chExt cx="4433" cy="3118"/>
          </a:xfrm>
        </p:grpSpPr>
        <p:pic>
          <p:nvPicPr>
            <p:cNvPr id="37" name="图片 36" descr="C:\Users\as\Documents\后刹车卡钳民用版.tif后刹车卡钳民用版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504" y="5161"/>
              <a:ext cx="4433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8" name="直接连接符 37"/>
            <p:cNvCxnSpPr>
              <a:stCxn id="41" idx="0"/>
            </p:cNvCxnSpPr>
            <p:nvPr/>
          </p:nvCxnSpPr>
          <p:spPr>
            <a:xfrm flipV="1">
              <a:off x="12767" y="6839"/>
              <a:ext cx="1513" cy="108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>
              <a:off x="12582" y="7919"/>
              <a:ext cx="369" cy="29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8" name="直接连接符 47"/>
            <p:cNvCxnSpPr>
              <a:endCxn id="49" idx="1"/>
            </p:cNvCxnSpPr>
            <p:nvPr/>
          </p:nvCxnSpPr>
          <p:spPr>
            <a:xfrm>
              <a:off x="15288" y="6159"/>
              <a:ext cx="1132" cy="1889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/>
            <p:cNvSpPr txBox="1"/>
            <p:nvPr/>
          </p:nvSpPr>
          <p:spPr>
            <a:xfrm>
              <a:off x="16421" y="7901"/>
              <a:ext cx="369" cy="29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[4]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0" name="文本框 49"/>
          <p:cNvSpPr txBox="1"/>
          <p:nvPr/>
        </p:nvSpPr>
        <p:spPr>
          <a:xfrm>
            <a:off x="1305560" y="6719570"/>
            <a:ext cx="2416810" cy="307340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pPr indent="0" fontAlgn="auto"/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Note:</a:t>
            </a:r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after, remove the wheels do not operate the brake pedal.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339215" y="3743960"/>
            <a:ext cx="2416810" cy="2923540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Disassembly/Installation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Remove the following components.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Loosen the rear axle lock nut [1].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rear wheel axle [2] by holding the rear wheel.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Push the rear wheel forward to disengage the chain from the large sprocket [3].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rear brake caliper and caliper bracket [4]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rear wheel assembly [5];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Torque.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Rear wheel axle lock nut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128 N.m (12.8 kgf.m, 95 lbf.ft)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Installation is in reverse order of removal.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306830" y="7509510"/>
            <a:ext cx="2415540" cy="461645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Remove the following parts.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Rear wheel T-bush - left side [1];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Rear wheel bushings-right side [2];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8" name="组合 17"/>
          <p:cNvGrpSpPr>
            <a:grpSpLocks noChangeAspect="1"/>
          </p:cNvGrpSpPr>
          <p:nvPr/>
        </p:nvGrpSpPr>
        <p:grpSpPr>
          <a:xfrm>
            <a:off x="3876675" y="7357110"/>
            <a:ext cx="2160000" cy="1529490"/>
            <a:chOff x="12527" y="11991"/>
            <a:chExt cx="4409" cy="3122"/>
          </a:xfrm>
        </p:grpSpPr>
        <p:grpSp>
          <p:nvGrpSpPr>
            <p:cNvPr id="53" name="组合 52"/>
            <p:cNvGrpSpPr/>
            <p:nvPr/>
          </p:nvGrpSpPr>
          <p:grpSpPr>
            <a:xfrm rot="0">
              <a:off x="12527" y="11991"/>
              <a:ext cx="4409" cy="3122"/>
              <a:chOff x="5807" y="11991"/>
              <a:chExt cx="4409" cy="3122"/>
            </a:xfrm>
          </p:grpSpPr>
          <p:pic>
            <p:nvPicPr>
              <p:cNvPr id="54" name="图片 53" descr="后轮右侧T型寸套"/>
              <p:cNvPicPr>
                <a:picLocks noChangeAspect="1"/>
              </p:cNvPicPr>
              <p:nvPr/>
            </p:nvPicPr>
            <p:blipFill>
              <a:blip r:embed="rId4"/>
              <a:srcRect l="37607" r="27235"/>
              <a:stretch>
                <a:fillRect/>
              </a:stretch>
            </p:blipFill>
            <p:spPr>
              <a:xfrm>
                <a:off x="5807" y="11995"/>
                <a:ext cx="2210" cy="311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5" name="图片 54" descr="后轮左侧T型寸套"/>
              <p:cNvPicPr>
                <a:picLocks noChangeAspect="1"/>
              </p:cNvPicPr>
              <p:nvPr/>
            </p:nvPicPr>
            <p:blipFill>
              <a:blip r:embed="rId5"/>
              <a:srcRect l="42857" r="22351"/>
              <a:stretch>
                <a:fillRect/>
              </a:stretch>
            </p:blipFill>
            <p:spPr>
              <a:xfrm>
                <a:off x="8030" y="11991"/>
                <a:ext cx="2187" cy="311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cxnSp>
          <p:nvCxnSpPr>
            <p:cNvPr id="56" name="直接连接符 55"/>
            <p:cNvCxnSpPr/>
            <p:nvPr/>
          </p:nvCxnSpPr>
          <p:spPr>
            <a:xfrm>
              <a:off x="13459" y="13706"/>
              <a:ext cx="0" cy="1256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15962" y="13725"/>
              <a:ext cx="0" cy="120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13277" y="14732"/>
              <a:ext cx="367" cy="29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9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9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5789" y="14729"/>
              <a:ext cx="367" cy="29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9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9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4" name="组合 13"/>
          <p:cNvGrpSpPr>
            <a:grpSpLocks noChangeAspect="1"/>
          </p:cNvGrpSpPr>
          <p:nvPr/>
        </p:nvGrpSpPr>
        <p:grpSpPr>
          <a:xfrm>
            <a:off x="3872865" y="1789430"/>
            <a:ext cx="2160000" cy="1513456"/>
            <a:chOff x="12492" y="1738"/>
            <a:chExt cx="4450" cy="3118"/>
          </a:xfrm>
        </p:grpSpPr>
        <p:pic>
          <p:nvPicPr>
            <p:cNvPr id="32" name="图片 31" descr="C:\Users\as\Desktop\后ABS.tif后ABS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12492" y="1738"/>
              <a:ext cx="4450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34" name="直接连接符 33"/>
            <p:cNvCxnSpPr/>
            <p:nvPr/>
          </p:nvCxnSpPr>
          <p:spPr>
            <a:xfrm flipH="1">
              <a:off x="14218" y="2214"/>
              <a:ext cx="479" cy="167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14709" y="2177"/>
              <a:ext cx="621" cy="156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flipV="1">
              <a:off x="13234" y="4012"/>
              <a:ext cx="1240" cy="47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>
              <a:off x="14561" y="1787"/>
              <a:ext cx="371" cy="29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2923" y="4465"/>
              <a:ext cx="371" cy="29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60" name="直接连接符 59"/>
            <p:cNvCxnSpPr/>
            <p:nvPr/>
          </p:nvCxnSpPr>
          <p:spPr>
            <a:xfrm>
              <a:off x="14974" y="3961"/>
              <a:ext cx="1682" cy="662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/>
          </p:nvSpPr>
          <p:spPr>
            <a:xfrm>
              <a:off x="16486" y="4483"/>
              <a:ext cx="371" cy="29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[4]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62" name="直接连接符 61"/>
            <p:cNvCxnSpPr/>
            <p:nvPr/>
          </p:nvCxnSpPr>
          <p:spPr>
            <a:xfrm>
              <a:off x="14719" y="3991"/>
              <a:ext cx="9" cy="632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/>
            <p:cNvSpPr txBox="1"/>
            <p:nvPr/>
          </p:nvSpPr>
          <p:spPr>
            <a:xfrm>
              <a:off x="14524" y="4473"/>
              <a:ext cx="371" cy="29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7" name="object 5"/>
          <p:cNvSpPr/>
          <p:nvPr/>
        </p:nvSpPr>
        <p:spPr>
          <a:xfrm>
            <a:off x="706881" y="805815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20" name="文本框 19"/>
          <p:cNvSpPr txBox="1"/>
          <p:nvPr/>
        </p:nvSpPr>
        <p:spPr>
          <a:xfrm>
            <a:off x="715645" y="877506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219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object 13"/>
          <p:cNvSpPr txBox="1"/>
          <p:nvPr>
            <p:custDataLst>
              <p:tags r:id="rId7"/>
            </p:custDataLst>
          </p:nvPr>
        </p:nvSpPr>
        <p:spPr>
          <a:xfrm>
            <a:off x="572770" y="8197215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5590" y="1088136"/>
            <a:ext cx="106680" cy="8498205"/>
          </a:xfrm>
          <a:custGeom>
            <a:avLst/>
            <a:gdLst/>
            <a:ahLst/>
            <a:cxnLst/>
            <a:rect l="l" t="t" r="r" b="b"/>
            <a:pathLst>
              <a:path w="106679" h="8498205">
                <a:moveTo>
                  <a:pt x="0" y="0"/>
                </a:moveTo>
                <a:lnTo>
                  <a:pt x="106679" y="0"/>
                </a:lnTo>
                <a:lnTo>
                  <a:pt x="106679" y="8497824"/>
                </a:lnTo>
                <a:lnTo>
                  <a:pt x="0" y="8497824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94181" y="1088136"/>
            <a:ext cx="5925820" cy="8502650"/>
          </a:xfrm>
          <a:custGeom>
            <a:avLst/>
            <a:gdLst/>
            <a:ahLst/>
            <a:cxnLst/>
            <a:rect l="l" t="t" r="r" b="b"/>
            <a:pathLst>
              <a:path w="5925820" h="8502650">
                <a:moveTo>
                  <a:pt x="0" y="0"/>
                </a:moveTo>
                <a:lnTo>
                  <a:pt x="5925312" y="0"/>
                </a:lnTo>
                <a:lnTo>
                  <a:pt x="5925312" y="8502396"/>
                </a:lnTo>
                <a:lnTo>
                  <a:pt x="0" y="8502396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28165" y="1650492"/>
            <a:ext cx="4826635" cy="7419340"/>
          </a:xfrm>
          <a:custGeom>
            <a:avLst/>
            <a:gdLst/>
            <a:ahLst/>
            <a:cxnLst/>
            <a:rect l="l" t="t" r="r" b="b"/>
            <a:pathLst>
              <a:path w="4826635" h="7419340">
                <a:moveTo>
                  <a:pt x="0" y="0"/>
                </a:moveTo>
                <a:lnTo>
                  <a:pt x="4826508" y="0"/>
                </a:lnTo>
                <a:lnTo>
                  <a:pt x="4826508" y="7418832"/>
                </a:lnTo>
                <a:lnTo>
                  <a:pt x="0" y="74188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2" name="图片 21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15535" y="1462405"/>
            <a:ext cx="1080000" cy="168108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319530" y="1740535"/>
            <a:ext cx="2413000" cy="2000250"/>
          </a:xfrm>
          <a:prstGeom prst="rect">
            <a:avLst/>
          </a:prstGeom>
          <a:noFill/>
          <a:ln w="9525">
            <a:noFill/>
          </a:ln>
        </p:spPr>
        <p:txBody>
          <a:bodyPr wrap="square" lIns="36195" tIns="0" rIns="36195" bIns="0">
            <a:spAutoFit/>
          </a:bodyPr>
          <a:p>
            <a:pPr indent="0"/>
            <a:r>
              <a:rPr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Caution.</a:t>
            </a:r>
            <a:endParaRPr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-When installing the wheels, be careful not to let the calipers fall out of the rear flat fork tabs or damage the brake pads.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Install the rear axle from the left side.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-Before installing the rear wheel speed sensor [1], wipe the sensor tip and mounting area to remove any foreign material.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-Adjust drive chain slack.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-Check the clearance between the wheel speed sensor and the gear ring.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3"/>
          <p:cNvGrpSpPr>
            <a:grpSpLocks noChangeAspect="1"/>
          </p:cNvGrpSpPr>
          <p:nvPr/>
        </p:nvGrpSpPr>
        <p:grpSpPr>
          <a:xfrm>
            <a:off x="3873500" y="1778000"/>
            <a:ext cx="2160000" cy="1525109"/>
            <a:chOff x="5817" y="3736"/>
            <a:chExt cx="4416" cy="3118"/>
          </a:xfrm>
        </p:grpSpPr>
        <p:pic>
          <p:nvPicPr>
            <p:cNvPr id="854" name="图片 854" descr="C:\Users\as\Documents\民用版ABS传感器.tif民用版ABS传感器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5817" y="3736"/>
              <a:ext cx="4416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2" name="直接连接符 11"/>
            <p:cNvCxnSpPr>
              <a:stCxn id="60" idx="3"/>
            </p:cNvCxnSpPr>
            <p:nvPr/>
          </p:nvCxnSpPr>
          <p:spPr>
            <a:xfrm flipV="1">
              <a:off x="6256" y="5612"/>
              <a:ext cx="1537" cy="944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5888" y="6409"/>
              <a:ext cx="368" cy="29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1336040" y="4201795"/>
            <a:ext cx="4835525" cy="923290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pPr indent="0"/>
            <a:r>
              <a:rPr 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Inspection.</a:t>
            </a:r>
            <a:endParaRPr lang="zh-CN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/>
            <a:r>
              <a:rPr 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Turn the inner ring of each bearing with your finger, and the bearing should turn smoothly and quietly.</a:t>
            </a:r>
            <a:endParaRPr lang="zh-CN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/>
            <a:r>
              <a:rPr 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Also check that the outer ring of the bearing fits snugly in the hub.</a:t>
            </a:r>
            <a:endParaRPr lang="zh-CN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/>
            <a:r>
              <a:rPr lang="zh-CN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If the bearing does not turn smoothly, rotate smoothly, or is not securely installed in the hub, replace the bearing.</a:t>
            </a:r>
            <a:endParaRPr lang="zh-CN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object 5"/>
          <p:cNvSpPr/>
          <p:nvPr/>
        </p:nvSpPr>
        <p:spPr>
          <a:xfrm>
            <a:off x="6252971" y="807339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17" name="文本框 16"/>
          <p:cNvSpPr txBox="1"/>
          <p:nvPr/>
        </p:nvSpPr>
        <p:spPr>
          <a:xfrm>
            <a:off x="6261735" y="879030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220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object 13"/>
          <p:cNvSpPr txBox="1"/>
          <p:nvPr>
            <p:custDataLst>
              <p:tags r:id="rId3"/>
            </p:custDataLst>
          </p:nvPr>
        </p:nvSpPr>
        <p:spPr>
          <a:xfrm>
            <a:off x="6117590" y="8065770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743250" name="矩形 1073743249"/>
          <p:cNvSpPr/>
          <p:nvPr/>
        </p:nvSpPr>
        <p:spPr>
          <a:xfrm>
            <a:off x="1290955" y="1628140"/>
            <a:ext cx="4826635" cy="74295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18" name="图片 17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3195" y="1453515"/>
            <a:ext cx="1080000" cy="168108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90955" y="1644650"/>
            <a:ext cx="2416810" cy="3077845"/>
          </a:xfrm>
          <a:prstGeom prst="rect">
            <a:avLst/>
          </a:prstGeom>
          <a:noFill/>
          <a:ln w="3175">
            <a:noFill/>
          </a:ln>
        </p:spPr>
        <p:txBody>
          <a:bodyPr wrap="square" lIns="36195" tIns="0" rIns="36195" bIns="0" anchor="t">
            <a:spAutoFit/>
          </a:bodyPr>
          <a:p>
            <a:pPr indent="0" fontAlgn="auto"/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ear fork</a:t>
            </a:r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Disassembly/Installation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Remove the following parts.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Rear brake disc trim [1] factory edition models.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Rear caliper trim [2].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Rear wheel speed sensor [3] regular edition models.</a:t>
            </a:r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endParaRPr lang="zh-CN" altLang="en-US"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Disconnect the wheel speed sensor 2P (black) plug.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Remove the screw [1] and the wire clip x2 [2].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图片 14" descr="民用版后轮右侧"/>
          <p:cNvPicPr>
            <a:picLocks noChangeAspect="1"/>
          </p:cNvPicPr>
          <p:nvPr/>
        </p:nvPicPr>
        <p:blipFill>
          <a:blip r:embed="rId2"/>
          <a:srcRect l="24947" t="15422" r="50726" b="14752"/>
          <a:stretch>
            <a:fillRect/>
          </a:stretch>
        </p:blipFill>
        <p:spPr>
          <a:xfrm>
            <a:off x="3884295" y="1718945"/>
            <a:ext cx="1064895" cy="15157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图片 15" descr="C:\Users\as\Documents\竞技版后轮右侧.tif竞技版后轮右侧"/>
          <p:cNvPicPr>
            <a:picLocks noChangeAspect="1"/>
          </p:cNvPicPr>
          <p:nvPr/>
        </p:nvPicPr>
        <p:blipFill>
          <a:blip r:embed="rId3"/>
          <a:srcRect l="29103" r="35782"/>
          <a:stretch>
            <a:fillRect/>
          </a:stretch>
        </p:blipFill>
        <p:spPr>
          <a:xfrm>
            <a:off x="4973320" y="1720850"/>
            <a:ext cx="1071245" cy="151320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9" name="直接连接符 18"/>
          <p:cNvCxnSpPr/>
          <p:nvPr/>
        </p:nvCxnSpPr>
        <p:spPr>
          <a:xfrm flipH="1">
            <a:off x="5078730" y="2663825"/>
            <a:ext cx="626110" cy="509270"/>
          </a:xfrm>
          <a:prstGeom prst="line">
            <a:avLst/>
          </a:prstGeom>
          <a:ln w="15875">
            <a:solidFill>
              <a:srgbClr val="FF0000"/>
            </a:solidFill>
            <a:prstDash val="solid"/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5088255" y="2707005"/>
            <a:ext cx="358775" cy="455930"/>
          </a:xfrm>
          <a:prstGeom prst="line">
            <a:avLst/>
          </a:prstGeom>
          <a:ln w="15875">
            <a:solidFill>
              <a:srgbClr val="FF0000"/>
            </a:solidFill>
            <a:prstDash val="solid"/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H="1">
            <a:off x="4030980" y="2758440"/>
            <a:ext cx="276860" cy="378460"/>
          </a:xfrm>
          <a:prstGeom prst="line">
            <a:avLst/>
          </a:prstGeom>
          <a:ln w="15875">
            <a:solidFill>
              <a:srgbClr val="FF0000"/>
            </a:solidFill>
            <a:prstDash val="solid"/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 flipV="1">
            <a:off x="3996690" y="1812290"/>
            <a:ext cx="455930" cy="233045"/>
          </a:xfrm>
          <a:prstGeom prst="line">
            <a:avLst/>
          </a:prstGeom>
          <a:ln w="15875">
            <a:solidFill>
              <a:srgbClr val="FF0000"/>
            </a:solidFill>
            <a:prstDash val="solid"/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 flipV="1">
            <a:off x="5083810" y="1814195"/>
            <a:ext cx="480060" cy="407670"/>
          </a:xfrm>
          <a:prstGeom prst="line">
            <a:avLst/>
          </a:prstGeom>
          <a:ln w="15875">
            <a:solidFill>
              <a:srgbClr val="FF0000"/>
            </a:solidFill>
            <a:prstDash val="solid"/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3924300" y="1751330"/>
            <a:ext cx="179705" cy="1441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en-US" altLang="zh-CN" sz="900" b="1">
                <a:latin typeface="微软雅黑" panose="020B0503020204020204" charset="-122"/>
                <a:ea typeface="微软雅黑" panose="020B0503020204020204" charset="-122"/>
              </a:rPr>
              <a:t>[2]</a:t>
            </a:r>
            <a:endParaRPr lang="en-US" altLang="zh-CN" sz="9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5006340" y="3060700"/>
            <a:ext cx="180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en-US" altLang="zh-CN" sz="900" b="1">
                <a:latin typeface="微软雅黑" panose="020B0503020204020204" charset="-122"/>
                <a:ea typeface="微软雅黑" panose="020B0503020204020204" charset="-122"/>
              </a:rPr>
              <a:t>[1]</a:t>
            </a:r>
            <a:endParaRPr lang="en-US" altLang="zh-CN" sz="9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24300" y="3046730"/>
            <a:ext cx="180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en-US" altLang="zh-CN" sz="900" b="1">
                <a:latin typeface="微软雅黑" panose="020B0503020204020204" charset="-122"/>
                <a:ea typeface="微软雅黑" panose="020B0503020204020204" charset="-122"/>
              </a:rPr>
              <a:t>[3]</a:t>
            </a:r>
            <a:endParaRPr lang="en-US" altLang="zh-CN" sz="9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026025" y="1758315"/>
            <a:ext cx="179705" cy="14414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en-US" altLang="zh-CN" sz="900" b="1">
                <a:latin typeface="微软雅黑" panose="020B0503020204020204" charset="-122"/>
                <a:ea typeface="微软雅黑" panose="020B0503020204020204" charset="-122"/>
              </a:rPr>
              <a:t>[2]</a:t>
            </a:r>
            <a:endParaRPr lang="en-US" altLang="zh-CN" sz="9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0" name="组合 49"/>
          <p:cNvGrpSpPr>
            <a:grpSpLocks noChangeAspect="1"/>
          </p:cNvGrpSpPr>
          <p:nvPr/>
        </p:nvGrpSpPr>
        <p:grpSpPr>
          <a:xfrm>
            <a:off x="3877945" y="3573145"/>
            <a:ext cx="2160486" cy="1516865"/>
            <a:chOff x="12452" y="5117"/>
            <a:chExt cx="4441" cy="3118"/>
          </a:xfrm>
        </p:grpSpPr>
        <p:pic>
          <p:nvPicPr>
            <p:cNvPr id="17" name="图片 16" descr="C:\Users\as\Documents\平叉后制动油管卡子民用版01.tif平叉后制动油管卡子民用版0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52" y="5117"/>
              <a:ext cx="4441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5" name="直接连接符 24"/>
            <p:cNvCxnSpPr/>
            <p:nvPr/>
          </p:nvCxnSpPr>
          <p:spPr>
            <a:xfrm flipH="1">
              <a:off x="13158" y="6335"/>
              <a:ext cx="1021" cy="131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 flipH="1">
              <a:off x="13158" y="7633"/>
              <a:ext cx="1266" cy="2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 flipH="1" flipV="1">
              <a:off x="14302" y="6133"/>
              <a:ext cx="2175" cy="1294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V="1">
              <a:off x="14621" y="7445"/>
              <a:ext cx="1894" cy="2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16429" y="7227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2817" y="7505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2" name="组合 51"/>
          <p:cNvGrpSpPr>
            <a:grpSpLocks noChangeAspect="1"/>
          </p:cNvGrpSpPr>
          <p:nvPr/>
        </p:nvGrpSpPr>
        <p:grpSpPr>
          <a:xfrm>
            <a:off x="3877310" y="7285990"/>
            <a:ext cx="2160000" cy="1517154"/>
            <a:chOff x="12451" y="11849"/>
            <a:chExt cx="4442" cy="3120"/>
          </a:xfrm>
        </p:grpSpPr>
        <p:pic>
          <p:nvPicPr>
            <p:cNvPr id="39" name="图片 38" descr="C:\Users\as\Documents\平叉轴锁紧螺母.tif平叉轴锁紧螺母"/>
            <p:cNvPicPr>
              <a:picLocks noChangeAspect="1"/>
            </p:cNvPicPr>
            <p:nvPr/>
          </p:nvPicPr>
          <p:blipFill>
            <a:blip r:embed="rId5"/>
            <a:srcRect l="23205" r="41689"/>
            <a:stretch>
              <a:fillRect/>
            </a:stretch>
          </p:blipFill>
          <p:spPr>
            <a:xfrm>
              <a:off x="12451" y="11849"/>
              <a:ext cx="2207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0" name="图片 39" descr="C:\Users\as\Documents\平叉轴竞技版.tif平叉轴竞技版"/>
            <p:cNvPicPr>
              <a:picLocks noChangeAspect="1"/>
            </p:cNvPicPr>
            <p:nvPr/>
          </p:nvPicPr>
          <p:blipFill>
            <a:blip r:embed="rId6"/>
            <a:srcRect l="27653" r="37173"/>
            <a:stretch>
              <a:fillRect/>
            </a:stretch>
          </p:blipFill>
          <p:spPr>
            <a:xfrm>
              <a:off x="14683" y="11851"/>
              <a:ext cx="2210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1" name="直接连接符 40"/>
            <p:cNvCxnSpPr/>
            <p:nvPr/>
          </p:nvCxnSpPr>
          <p:spPr>
            <a:xfrm flipH="1" flipV="1">
              <a:off x="15127" y="12262"/>
              <a:ext cx="1022" cy="1135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 flipV="1">
              <a:off x="12961" y="12309"/>
              <a:ext cx="675" cy="769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>
              <a:off x="12541" y="12026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[4]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4920" y="11988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[5]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1" name="组合 50"/>
          <p:cNvGrpSpPr>
            <a:grpSpLocks noChangeAspect="1"/>
          </p:cNvGrpSpPr>
          <p:nvPr/>
        </p:nvGrpSpPr>
        <p:grpSpPr>
          <a:xfrm>
            <a:off x="3877945" y="5425440"/>
            <a:ext cx="2160000" cy="1527530"/>
            <a:chOff x="12452" y="8484"/>
            <a:chExt cx="4409" cy="3118"/>
          </a:xfrm>
        </p:grpSpPr>
        <p:pic>
          <p:nvPicPr>
            <p:cNvPr id="27" name="图片 26" descr="后减震器上部拆装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12452" y="8484"/>
              <a:ext cx="2185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8" name="图片 27" descr="后减震器下部连接螺栓拆装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14669" y="8484"/>
              <a:ext cx="2192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9" name="直接连接符 28"/>
            <p:cNvCxnSpPr/>
            <p:nvPr/>
          </p:nvCxnSpPr>
          <p:spPr>
            <a:xfrm flipV="1">
              <a:off x="13395" y="8704"/>
              <a:ext cx="910" cy="520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16308" y="9895"/>
              <a:ext cx="310" cy="125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14179" y="8531"/>
              <a:ext cx="367" cy="29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6477" y="11123"/>
              <a:ext cx="367" cy="29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7" name="直接连接符 46"/>
            <p:cNvCxnSpPr/>
            <p:nvPr/>
          </p:nvCxnSpPr>
          <p:spPr>
            <a:xfrm flipH="1">
              <a:off x="14893" y="10327"/>
              <a:ext cx="253" cy="993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/>
          </p:nvSpPr>
          <p:spPr>
            <a:xfrm>
              <a:off x="14754" y="11191"/>
              <a:ext cx="367" cy="294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1290320" y="5464175"/>
            <a:ext cx="2417445" cy="3231515"/>
          </a:xfrm>
          <a:prstGeom prst="rect">
            <a:avLst/>
          </a:prstGeom>
          <a:noFill/>
        </p:spPr>
        <p:txBody>
          <a:bodyPr wrap="square" lIns="36195" tIns="0" rIns="36195" bIns="0" rtlCol="0">
            <a:spAutoFit/>
          </a:bodyPr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Removal of the rear shock absorber attachment bolts [1].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Removal of U-shaped rocker attachment bolts [2].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Removal of the lower rear shock absorber and triangular rocker attachment bolts [3].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Removing the rear flat fork nut [4].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Take out the flat fork shaft [5]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Remove the brake hose, speed sensor wire and drive chain.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Install in the reverse order of removal.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Caution.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Install the rear flat fork shaft from the left side.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Apply grease to the flat fork shaft.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Torque.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Flat fork shaft nut.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1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88 N.m (8.8 kgf.m, 65 lbf.ft)</a:t>
            </a:r>
            <a:endParaRPr sz="1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object 5"/>
          <p:cNvSpPr/>
          <p:nvPr/>
        </p:nvSpPr>
        <p:spPr>
          <a:xfrm>
            <a:off x="706881" y="805815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38" name="文本框 37"/>
          <p:cNvSpPr txBox="1"/>
          <p:nvPr/>
        </p:nvSpPr>
        <p:spPr>
          <a:xfrm>
            <a:off x="715645" y="877506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221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object 13"/>
          <p:cNvSpPr txBox="1"/>
          <p:nvPr>
            <p:custDataLst>
              <p:tags r:id="rId9"/>
            </p:custDataLst>
          </p:nvPr>
        </p:nvSpPr>
        <p:spPr>
          <a:xfrm>
            <a:off x="572770" y="8232775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47180" y="1088136"/>
            <a:ext cx="106680" cy="8498205"/>
          </a:xfrm>
          <a:custGeom>
            <a:avLst/>
            <a:gdLst/>
            <a:ahLst/>
            <a:cxnLst/>
            <a:rect l="l" t="t" r="r" b="b"/>
            <a:pathLst>
              <a:path w="106679" h="8498205">
                <a:moveTo>
                  <a:pt x="0" y="0"/>
                </a:moveTo>
                <a:lnTo>
                  <a:pt x="106679" y="0"/>
                </a:lnTo>
                <a:lnTo>
                  <a:pt x="106679" y="8497824"/>
                </a:lnTo>
                <a:lnTo>
                  <a:pt x="0" y="8497824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15771" y="1088136"/>
            <a:ext cx="5925820" cy="8502650"/>
          </a:xfrm>
          <a:custGeom>
            <a:avLst/>
            <a:gdLst/>
            <a:ahLst/>
            <a:cxnLst/>
            <a:rect l="l" t="t" r="r" b="b"/>
            <a:pathLst>
              <a:path w="5925820" h="8502650">
                <a:moveTo>
                  <a:pt x="0" y="0"/>
                </a:moveTo>
                <a:lnTo>
                  <a:pt x="5925312" y="0"/>
                </a:lnTo>
                <a:lnTo>
                  <a:pt x="5925312" y="8502396"/>
                </a:lnTo>
                <a:lnTo>
                  <a:pt x="0" y="8502396"/>
                </a:lnTo>
                <a:lnTo>
                  <a:pt x="0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349755" y="1635252"/>
            <a:ext cx="4826635" cy="7419340"/>
          </a:xfrm>
          <a:custGeom>
            <a:avLst/>
            <a:gdLst/>
            <a:ahLst/>
            <a:cxnLst/>
            <a:rect l="l" t="t" r="r" b="b"/>
            <a:pathLst>
              <a:path w="4826635" h="7419340">
                <a:moveTo>
                  <a:pt x="0" y="0"/>
                </a:moveTo>
                <a:lnTo>
                  <a:pt x="4826508" y="0"/>
                </a:lnTo>
                <a:lnTo>
                  <a:pt x="4826508" y="7418832"/>
                </a:lnTo>
                <a:lnTo>
                  <a:pt x="0" y="7418832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6" name="图片 15" descr="图片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35855" y="1459865"/>
            <a:ext cx="1080000" cy="16810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40485" y="1637665"/>
            <a:ext cx="2405380" cy="1569085"/>
          </a:xfrm>
          <a:prstGeom prst="rect">
            <a:avLst/>
          </a:prstGeom>
          <a:noFill/>
          <a:ln w="9525">
            <a:noFill/>
          </a:ln>
        </p:spPr>
        <p:txBody>
          <a:bodyPr wrap="square" lIns="36195" tIns="0" rIns="36195" bIns="0" anchor="t">
            <a:spAutoFit/>
          </a:bodyPr>
          <a:p>
            <a:pPr indent="0" fontAlgn="auto"/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※</a:t>
            </a:r>
            <a:r>
              <a:rPr lang="zh-CN" altLang="en-US"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Rear shock absorber/suspension assembly</a:t>
            </a:r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endParaRPr lang="zh-CN" altLang="en-US"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Rear Shock Absorber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Remove the following components.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Seat cushion assembly.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Loosen the rear fuel tank assembly attachment nut [1].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 Loosen the lower nut [2] of the rear fuel tank to bracket connection.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870960" y="1791335"/>
            <a:ext cx="2129790" cy="1502410"/>
            <a:chOff x="6200" y="2821"/>
            <a:chExt cx="3354" cy="2366"/>
          </a:xfrm>
        </p:grpSpPr>
        <p:pic>
          <p:nvPicPr>
            <p:cNvPr id="20" name="图片 19" descr="后油箱竞技版"/>
            <p:cNvPicPr>
              <a:picLocks noChangeAspect="1"/>
            </p:cNvPicPr>
            <p:nvPr/>
          </p:nvPicPr>
          <p:blipFill>
            <a:blip r:embed="rId2"/>
            <a:srcRect l="60386" r="4823"/>
            <a:stretch>
              <a:fillRect/>
            </a:stretch>
          </p:blipFill>
          <p:spPr>
            <a:xfrm>
              <a:off x="6200" y="2821"/>
              <a:ext cx="1660" cy="23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图片 20" descr="后油箱左侧竞技版"/>
            <p:cNvPicPr>
              <a:picLocks noChangeAspect="1"/>
            </p:cNvPicPr>
            <p:nvPr/>
          </p:nvPicPr>
          <p:blipFill>
            <a:blip r:embed="rId3"/>
            <a:srcRect l="30116" t="8717" r="37819"/>
            <a:stretch>
              <a:fillRect/>
            </a:stretch>
          </p:blipFill>
          <p:spPr>
            <a:xfrm>
              <a:off x="7878" y="2821"/>
              <a:ext cx="1676" cy="236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22" name="直接连接符 21"/>
            <p:cNvCxnSpPr/>
            <p:nvPr/>
          </p:nvCxnSpPr>
          <p:spPr>
            <a:xfrm>
              <a:off x="6507" y="3039"/>
              <a:ext cx="1126" cy="329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8343" y="3014"/>
              <a:ext cx="898" cy="127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>
              <a:off x="6784" y="4746"/>
              <a:ext cx="772" cy="253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 flipH="1">
              <a:off x="8128" y="4721"/>
              <a:ext cx="835" cy="316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  <a:tailEnd type="non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文本框 25"/>
            <p:cNvSpPr txBox="1"/>
            <p:nvPr/>
          </p:nvSpPr>
          <p:spPr>
            <a:xfrm>
              <a:off x="6268" y="2901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9264" y="2889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[1]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966" y="4843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496" y="4843"/>
              <a:ext cx="283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[2]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0" name="图片 29" descr="C:\Users\as\Documents\后减震器与U三角平叉.tif后减震器与U三角平叉"/>
          <p:cNvPicPr>
            <a:picLocks noChangeAspect="1"/>
          </p:cNvPicPr>
          <p:nvPr/>
        </p:nvPicPr>
        <p:blipFill>
          <a:blip r:embed="rId4"/>
          <a:srcRect l="16706" r="12649"/>
          <a:stretch>
            <a:fillRect/>
          </a:stretch>
        </p:blipFill>
        <p:spPr>
          <a:xfrm>
            <a:off x="3869055" y="5487035"/>
            <a:ext cx="2160270" cy="151701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32" name="直接连接符 31"/>
          <p:cNvCxnSpPr>
            <a:endCxn id="37" idx="0"/>
          </p:cNvCxnSpPr>
          <p:nvPr/>
        </p:nvCxnSpPr>
        <p:spPr>
          <a:xfrm>
            <a:off x="5624830" y="6120765"/>
            <a:ext cx="302895" cy="646430"/>
          </a:xfrm>
          <a:prstGeom prst="line">
            <a:avLst/>
          </a:prstGeom>
          <a:ln w="15875">
            <a:solidFill>
              <a:srgbClr val="FF0000"/>
            </a:solidFill>
            <a:prstDash val="solid"/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/>
          <p:cNvSpPr txBox="1"/>
          <p:nvPr/>
        </p:nvSpPr>
        <p:spPr>
          <a:xfrm>
            <a:off x="5837555" y="6767195"/>
            <a:ext cx="180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[1]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353050" y="6232525"/>
            <a:ext cx="265430" cy="588645"/>
          </a:xfrm>
          <a:prstGeom prst="line">
            <a:avLst/>
          </a:prstGeom>
          <a:ln w="15875">
            <a:solidFill>
              <a:srgbClr val="FF0000"/>
            </a:solidFill>
            <a:prstDash val="solid"/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5523230" y="6776720"/>
            <a:ext cx="180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[2]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6" name="直接连接符 35"/>
          <p:cNvCxnSpPr/>
          <p:nvPr/>
        </p:nvCxnSpPr>
        <p:spPr>
          <a:xfrm flipV="1">
            <a:off x="5634990" y="5560695"/>
            <a:ext cx="302260" cy="135255"/>
          </a:xfrm>
          <a:prstGeom prst="line">
            <a:avLst/>
          </a:prstGeom>
          <a:ln w="15875">
            <a:solidFill>
              <a:srgbClr val="FF0000"/>
            </a:solidFill>
            <a:prstDash val="solid"/>
            <a:head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 flipV="1">
            <a:off x="4138930" y="6186170"/>
            <a:ext cx="478790" cy="688340"/>
          </a:xfrm>
          <a:prstGeom prst="line">
            <a:avLst/>
          </a:prstGeom>
          <a:ln w="15875">
            <a:solidFill>
              <a:srgbClr val="FF0000"/>
            </a:solidFill>
            <a:prstDash val="solid"/>
            <a:headEnd type="non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5828030" y="5496560"/>
            <a:ext cx="180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[3]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039870" y="6800850"/>
            <a:ext cx="180000" cy="1440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0" anchor="ctr" anchorCtr="0">
            <a:noAutofit/>
          </a:bodyPr>
          <a:p>
            <a:pPr indent="0" algn="ctr" fontAlgn="auto"/>
            <a:r>
              <a:rPr lang="en-US" altLang="zh-CN" sz="1000" b="1">
                <a:latin typeface="微软雅黑" panose="020B0503020204020204" charset="-122"/>
                <a:ea typeface="微软雅黑" panose="020B0503020204020204" charset="-122"/>
              </a:rPr>
              <a:t>[4]</a:t>
            </a:r>
            <a:endParaRPr lang="en-US" altLang="zh-CN" sz="1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1" name="组合 40"/>
          <p:cNvGrpSpPr>
            <a:grpSpLocks noChangeAspect="1"/>
          </p:cNvGrpSpPr>
          <p:nvPr/>
        </p:nvGrpSpPr>
        <p:grpSpPr>
          <a:xfrm>
            <a:off x="3870960" y="7334885"/>
            <a:ext cx="2160000" cy="1517548"/>
            <a:chOff x="5752" y="11923"/>
            <a:chExt cx="4438" cy="3118"/>
          </a:xfrm>
        </p:grpSpPr>
        <p:pic>
          <p:nvPicPr>
            <p:cNvPr id="42" name="图片 41" descr="后减震器上部拆装"/>
            <p:cNvPicPr>
              <a:picLocks noChangeAspect="1"/>
            </p:cNvPicPr>
            <p:nvPr/>
          </p:nvPicPr>
          <p:blipFill>
            <a:blip r:embed="rId5"/>
            <a:srcRect l="55011" t="18283" r="422" b="18596"/>
            <a:stretch>
              <a:fillRect/>
            </a:stretch>
          </p:blipFill>
          <p:spPr>
            <a:xfrm>
              <a:off x="5752" y="11923"/>
              <a:ext cx="4438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3" name="直接连接符 42"/>
            <p:cNvCxnSpPr/>
            <p:nvPr/>
          </p:nvCxnSpPr>
          <p:spPr>
            <a:xfrm>
              <a:off x="6428" y="12166"/>
              <a:ext cx="1822" cy="504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none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/>
            <p:cNvSpPr txBox="1"/>
            <p:nvPr/>
          </p:nvSpPr>
          <p:spPr>
            <a:xfrm>
              <a:off x="6102" y="11992"/>
              <a:ext cx="370" cy="296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900" b="1">
                  <a:latin typeface="微软雅黑" panose="020B0503020204020204" charset="-122"/>
                  <a:ea typeface="微软雅黑" panose="020B0503020204020204" charset="-122"/>
                </a:rPr>
                <a:t>[5]</a:t>
              </a:r>
              <a:endParaRPr lang="en-US" altLang="zh-CN" sz="9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5" name="组合 44"/>
          <p:cNvGrpSpPr>
            <a:grpSpLocks noChangeAspect="1"/>
          </p:cNvGrpSpPr>
          <p:nvPr/>
        </p:nvGrpSpPr>
        <p:grpSpPr>
          <a:xfrm>
            <a:off x="3875405" y="3625850"/>
            <a:ext cx="2160489" cy="1523384"/>
            <a:chOff x="5752" y="5035"/>
            <a:chExt cx="4422" cy="3118"/>
          </a:xfrm>
        </p:grpSpPr>
        <p:pic>
          <p:nvPicPr>
            <p:cNvPr id="360" name="图片 360"/>
            <p:cNvPicPr>
              <a:picLocks noChangeAspect="1"/>
            </p:cNvPicPr>
            <p:nvPr/>
          </p:nvPicPr>
          <p:blipFill>
            <a:blip r:embed="rId6"/>
            <a:srcRect l="36765"/>
            <a:stretch>
              <a:fillRect/>
            </a:stretch>
          </p:blipFill>
          <p:spPr>
            <a:xfrm>
              <a:off x="7981" y="5035"/>
              <a:ext cx="2193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6" name="图片 45" descr="后油箱竞技版"/>
            <p:cNvPicPr>
              <a:picLocks noChangeAspect="1"/>
            </p:cNvPicPr>
            <p:nvPr/>
          </p:nvPicPr>
          <p:blipFill>
            <a:blip r:embed="rId2"/>
            <a:srcRect l="24116" r="40855"/>
            <a:stretch>
              <a:fillRect/>
            </a:stretch>
          </p:blipFill>
          <p:spPr>
            <a:xfrm>
              <a:off x="5752" y="5035"/>
              <a:ext cx="2202" cy="31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47" name="直接连接符 46"/>
            <p:cNvCxnSpPr/>
            <p:nvPr/>
          </p:nvCxnSpPr>
          <p:spPr>
            <a:xfrm>
              <a:off x="6303" y="6829"/>
              <a:ext cx="1173" cy="1023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/>
          </p:nvSpPr>
          <p:spPr>
            <a:xfrm>
              <a:off x="7463" y="7734"/>
              <a:ext cx="368" cy="31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sp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[3]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8575" y="7273"/>
              <a:ext cx="368" cy="295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txBody>
            <a:bodyPr wrap="square" lIns="0" tIns="0" rIns="0" bIns="0" anchor="ctr" anchorCtr="0">
              <a:noAutofit/>
            </a:bodyPr>
            <a:p>
              <a:pPr indent="0" algn="ctr" fontAlgn="auto"/>
              <a:r>
                <a:rPr lang="en-US" altLang="zh-CN" sz="1000" b="1">
                  <a:latin typeface="微软雅黑" panose="020B0503020204020204" charset="-122"/>
                  <a:ea typeface="微软雅黑" panose="020B0503020204020204" charset="-122"/>
                </a:rPr>
                <a:t>[4]</a:t>
              </a:r>
              <a:endParaRPr lang="en-US" altLang="zh-CN" sz="1000" b="1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50" name="直接连接符 49"/>
            <p:cNvCxnSpPr/>
            <p:nvPr/>
          </p:nvCxnSpPr>
          <p:spPr>
            <a:xfrm flipH="1">
              <a:off x="8702" y="6549"/>
              <a:ext cx="82" cy="723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  <a:head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文本框 50"/>
          <p:cNvSpPr txBox="1"/>
          <p:nvPr/>
        </p:nvSpPr>
        <p:spPr>
          <a:xfrm>
            <a:off x="1378585" y="3924300"/>
            <a:ext cx="2406015" cy="5170805"/>
          </a:xfrm>
          <a:prstGeom prst="rect">
            <a:avLst/>
          </a:prstGeom>
          <a:noFill/>
          <a:ln w="9525">
            <a:noFill/>
          </a:ln>
        </p:spPr>
        <p:txBody>
          <a:bodyPr wrap="square" lIns="36195" tIns="0" rIns="36195" bIns="0">
            <a:spAutoFit/>
          </a:bodyPr>
          <a:p>
            <a:pPr indent="0" fontAlgn="auto"/>
            <a:r>
              <a:rPr sz="1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Rear shock absorber / triangle rocker / U-shaped rocker</a:t>
            </a:r>
            <a:endParaRPr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endParaRPr sz="1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Disassembly/Installation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Disassemble the following components.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Removal of the U-shaped rocker to triangular rocker attachment nut [1].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rear shock absorber and triangular rocker attachment nut [2].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flat fork and triangular rocker attachment nut [3].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nut [4] connecting the U-shaped rocker to the frame and take off the bolt.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Removing the bolts connecting the upper part of the rear shock absorber to the frame [5].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Install in the reverse order of disassembly.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Caution.</a:t>
            </a:r>
            <a:endParaRPr lang="zh-CN" altLang="en-US" sz="9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Install the mounting bolts from the left side.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U-shape rocker and frame attachment nut.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Flat fork and triangle rocker attachment nut.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Rear shock absorber to triangle rocker attachment nut.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U-frame to triangle crankset attachment nut.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Torque.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60 N-m (6.0 kgf-m, 44 lbf-ft)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Upper rear shock absorber to frame attachment bolt :  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Torque</a:t>
            </a:r>
            <a:r>
              <a:rPr lang="en-US" altLang="zh-CN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 </a:t>
            </a:r>
            <a:r>
              <a:rPr lang="zh-CN" altLang="en-US"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44 N-m (4.5 kgf-m, 32 lbf-ft)</a:t>
            </a:r>
            <a:endParaRPr lang="zh-CN" altLang="en-US"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398270" y="3219450"/>
            <a:ext cx="2405380" cy="692150"/>
          </a:xfrm>
          <a:prstGeom prst="rect">
            <a:avLst/>
          </a:prstGeom>
          <a:noFill/>
          <a:ln w="9525">
            <a:noFill/>
          </a:ln>
        </p:spPr>
        <p:txBody>
          <a:bodyPr wrap="square" lIns="36195" tIns="0" rIns="36195" bIns="0">
            <a:spAutoFit/>
          </a:bodyPr>
          <a:p>
            <a:pPr indent="0" fontAlgn="auto"/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Remove the rear muffler and muffler bracket attachment bolts [3] lifting the rear fuel tank assembly.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fontAlgn="auto"/>
            <a:r>
              <a:rPr sz="9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- Disconnect the wheel speed sensor 2P (black) connector [4].</a:t>
            </a:r>
            <a:endParaRPr sz="9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object 5"/>
          <p:cNvSpPr/>
          <p:nvPr/>
        </p:nvSpPr>
        <p:spPr>
          <a:xfrm>
            <a:off x="6264401" y="8058150"/>
            <a:ext cx="475615" cy="1004569"/>
          </a:xfrm>
          <a:custGeom>
            <a:avLst/>
            <a:gdLst/>
            <a:ahLst/>
            <a:cxnLst/>
            <a:rect l="l" t="t" r="r" b="b"/>
            <a:pathLst>
              <a:path w="475615" h="1004570">
                <a:moveTo>
                  <a:pt x="0" y="0"/>
                </a:moveTo>
                <a:lnTo>
                  <a:pt x="475488" y="0"/>
                </a:lnTo>
                <a:lnTo>
                  <a:pt x="475488" y="1004315"/>
                </a:lnTo>
                <a:lnTo>
                  <a:pt x="0" y="10043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p/>
        </p:txBody>
      </p:sp>
      <p:sp>
        <p:nvSpPr>
          <p:cNvPr id="31" name="文本框 30"/>
          <p:cNvSpPr txBox="1"/>
          <p:nvPr/>
        </p:nvSpPr>
        <p:spPr>
          <a:xfrm>
            <a:off x="6273165" y="8775065"/>
            <a:ext cx="43878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00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222</a:t>
            </a:r>
            <a:endParaRPr lang="en-US" altLang="zh-CN" sz="100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object 13"/>
          <p:cNvSpPr txBox="1"/>
          <p:nvPr>
            <p:custDataLst>
              <p:tags r:id="rId7"/>
            </p:custDataLst>
          </p:nvPr>
        </p:nvSpPr>
        <p:spPr>
          <a:xfrm>
            <a:off x="6117590" y="8065770"/>
            <a:ext cx="766445" cy="569595"/>
          </a:xfrm>
          <a:prstGeom prst="rect">
            <a:avLst/>
          </a:prstGeom>
        </p:spPr>
        <p:txBody>
          <a:bodyPr vert="horz" wrap="square" lIns="0" tIns="13335" rIns="0" bIns="0" rtlCol="0">
            <a:noAutofit/>
          </a:bodyPr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lang="en-US"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English</a:t>
            </a:r>
            <a:endParaRPr lang="en-US"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  <a:p>
            <a:pPr marL="168910" marR="161290" algn="just">
              <a:lnSpc>
                <a:spcPct val="125000"/>
              </a:lnSpc>
              <a:spcBef>
                <a:spcPts val="105"/>
              </a:spcBef>
            </a:pPr>
            <a:r>
              <a:rPr sz="900" dirty="0">
                <a:solidFill>
                  <a:srgbClr val="FFFFFF"/>
                </a:solidFill>
                <a:latin typeface="黑体" panose="02010609060101010101" charset="-122"/>
                <a:cs typeface="黑体" panose="02010609060101010101" charset="-122"/>
              </a:rPr>
              <a:t>version</a:t>
            </a:r>
            <a:endParaRPr sz="900" dirty="0">
              <a:solidFill>
                <a:srgbClr val="FFFFFF"/>
              </a:solidFill>
              <a:latin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COMMONDATA" val="eyJoZGlkIjoiYzgxOTNhZmRhY2U1ZDUxZjE3YTI1NzJmMjllNGE0NDgifQ=="/>
  <p:tag name="KSO_WPP_MARK_KEY" val="de9bf932-d008-44a5-8438-b8f545348b2b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6199</Words>
  <Application>WPS 演示</Application>
  <PresentationFormat>On-screen Show (4:3)</PresentationFormat>
  <Paragraphs>282</Paragraphs>
  <Slides>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5" baseType="lpstr">
      <vt:lpstr>Arial</vt:lpstr>
      <vt:lpstr>宋体</vt:lpstr>
      <vt:lpstr>Wingdings</vt:lpstr>
      <vt:lpstr>微软雅黑</vt:lpstr>
      <vt:lpstr>黑体</vt:lpstr>
      <vt:lpstr>Calibri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Minna</cp:lastModifiedBy>
  <cp:revision>599</cp:revision>
  <dcterms:created xsi:type="dcterms:W3CDTF">2022-06-22T01:54:00Z</dcterms:created>
  <dcterms:modified xsi:type="dcterms:W3CDTF">2023-02-09T06:42:57Z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CEA833A7FD7C43EB805E8D8CF8A1AE77</vt:lpwstr>
  </property>
  <property fmtid="{D5CDD505-2E9C-101B-9397-08002B2CF9AE}" pid="3" name="KSOProductBuildVer">
    <vt:lpwstr>2052-11.1.0.13703</vt:lpwstr>
  </property>
</Properties>
</file>