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625" r:id="rId3"/>
    <p:sldId id="2626" r:id="rId4"/>
    <p:sldId id="2627" r:id="rId5"/>
    <p:sldId id="2628" r:id="rId6"/>
    <p:sldId id="2629" r:id="rId7"/>
    <p:sldId id="2630" r:id="rId8"/>
    <p:sldId id="2631" r:id="rId9"/>
    <p:sldId id="2632" r:id="rId10"/>
    <p:sldId id="2633" r:id="rId11"/>
    <p:sldId id="2634" r:id="rId12"/>
    <p:sldId id="2635" r:id="rId13"/>
    <p:sldId id="2636" r:id="rId14"/>
    <p:sldId id="2637" r:id="rId15"/>
    <p:sldId id="2638" r:id="rId16"/>
    <p:sldId id="2639" r:id="rId17"/>
    <p:sldId id="2662" r:id="rId18"/>
    <p:sldId id="2640" r:id="rId19"/>
    <p:sldId id="2641" r:id="rId20"/>
    <p:sldId id="2642" r:id="rId21"/>
    <p:sldId id="2643" r:id="rId22"/>
    <p:sldId id="2644" r:id="rId23"/>
    <p:sldId id="2645" r:id="rId24"/>
    <p:sldId id="2646" r:id="rId25"/>
    <p:sldId id="2647" r:id="rId26"/>
    <p:sldId id="2648" r:id="rId27"/>
    <p:sldId id="2649" r:id="rId28"/>
    <p:sldId id="2650" r:id="rId29"/>
    <p:sldId id="2651" r:id="rId30"/>
    <p:sldId id="2652" r:id="rId31"/>
    <p:sldId id="2653" r:id="rId32"/>
    <p:sldId id="2654" r:id="rId33"/>
    <p:sldId id="2655" r:id="rId34"/>
    <p:sldId id="2656" r:id="rId35"/>
    <p:sldId id="2657" r:id="rId36"/>
    <p:sldId id="2661" r:id="rId37"/>
  </p:sldIdLst>
  <p:sldSz cx="7556500" cy="10693400"/>
  <p:notesSz cx="7556500" cy="10693400"/>
  <p:custDataLst>
    <p:tags r:id="rId42"/>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1" userDrawn="1">
          <p15:clr>
            <a:srgbClr val="A4A3A4"/>
          </p15:clr>
        </p15:guide>
        <p15:guide id="2" pos="23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6041"/>
        <p:guide pos="23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6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607996" cy="62743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716221" y="0"/>
            <a:ext cx="3607996" cy="62743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1471" y="1563167"/>
            <a:ext cx="7503202" cy="422055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832614" y="6018194"/>
            <a:ext cx="6660915" cy="492397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1877900"/>
            <a:ext cx="3607996" cy="627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716221" y="11877900"/>
            <a:ext cx="3607996" cy="62743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9911" y="1088136"/>
            <a:ext cx="5925820" cy="8498205"/>
          </a:xfrm>
          <a:custGeom>
            <a:avLst/>
            <a:gdLst/>
            <a:ahLst/>
            <a:cxnLst/>
            <a:rect l="l" t="t" r="r" b="b"/>
            <a:pathLst>
              <a:path w="5925820" h="8498205">
                <a:moveTo>
                  <a:pt x="0" y="0"/>
                </a:moveTo>
                <a:lnTo>
                  <a:pt x="5925312" y="0"/>
                </a:lnTo>
                <a:lnTo>
                  <a:pt x="5925312" y="8497824"/>
                </a:lnTo>
                <a:lnTo>
                  <a:pt x="0" y="8497824"/>
                </a:lnTo>
                <a:lnTo>
                  <a:pt x="0" y="0"/>
                </a:lnTo>
                <a:close/>
              </a:path>
            </a:pathLst>
          </a:custGeom>
          <a:solidFill>
            <a:srgbClr val="EEEEEE"/>
          </a:solidFill>
        </p:spPr>
        <p:txBody>
          <a:bodyPr wrap="square" lIns="0" tIns="0" rIns="0" bIns="0" rtlCol="0"/>
          <a:lstStyle/>
          <a:p/>
        </p:txBody>
      </p:sp>
      <p:sp>
        <p:nvSpPr>
          <p:cNvPr id="17" name="bk object 17"/>
          <p:cNvSpPr/>
          <p:nvPr/>
        </p:nvSpPr>
        <p:spPr>
          <a:xfrm>
            <a:off x="710183" y="1088136"/>
            <a:ext cx="105410" cy="8502650"/>
          </a:xfrm>
          <a:custGeom>
            <a:avLst/>
            <a:gdLst/>
            <a:ahLst/>
            <a:cxnLst/>
            <a:rect l="l" t="t" r="r" b="b"/>
            <a:pathLst>
              <a:path w="105409" h="8502650">
                <a:moveTo>
                  <a:pt x="0" y="0"/>
                </a:moveTo>
                <a:lnTo>
                  <a:pt x="105156" y="0"/>
                </a:lnTo>
                <a:lnTo>
                  <a:pt x="105156" y="8502396"/>
                </a:lnTo>
                <a:lnTo>
                  <a:pt x="0" y="8502396"/>
                </a:lnTo>
                <a:lnTo>
                  <a:pt x="0" y="0"/>
                </a:lnTo>
                <a:close/>
              </a:path>
            </a:pathLst>
          </a:custGeom>
          <a:solidFill>
            <a:srgbClr val="EEEEEE"/>
          </a:solidFill>
        </p:spPr>
        <p:txBody>
          <a:bodyPr wrap="square" lIns="0" tIns="0" rIns="0" bIns="0" rtlCol="0"/>
          <a:lstStyle/>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25.png"/><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8.png"/><Relationship Id="rId6" Type="http://schemas.openxmlformats.org/officeDocument/2006/relationships/tags" Target="../tags/tag25.xml"/><Relationship Id="rId5" Type="http://schemas.openxmlformats.org/officeDocument/2006/relationships/image" Target="../media/image27.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6.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1.png"/><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tags" Target="../tags/tag26.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tags" Target="../tags/tag31.xml"/><Relationship Id="rId7" Type="http://schemas.openxmlformats.org/officeDocument/2006/relationships/image" Target="../media/image35.png"/><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37.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2.png"/><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6.xml"/><Relationship Id="rId2" Type="http://schemas.openxmlformats.org/officeDocument/2006/relationships/image" Target="../media/image43.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7.xml"/><Relationship Id="rId2" Type="http://schemas.openxmlformats.org/officeDocument/2006/relationships/image" Target="../media/image4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8.xml"/><Relationship Id="rId5" Type="http://schemas.openxmlformats.org/officeDocument/2006/relationships/image" Target="../media/image48.jpeg"/><Relationship Id="rId4" Type="http://schemas.openxmlformats.org/officeDocument/2006/relationships/image" Target="../media/image47.jpeg"/><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9.xml"/><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0.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1.jpeg"/><Relationship Id="rId1" Type="http://schemas.openxmlformats.org/officeDocument/2006/relationships/tags" Target="../tags/tag6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3.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tags" Target="../tags/tag16.xml"/><Relationship Id="rId4" Type="http://schemas.openxmlformats.org/officeDocument/2006/relationships/image" Target="../media/image16.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image" Target="../media/image20.tiff"/><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339850" y="1628140"/>
            <a:ext cx="4826635" cy="7429500"/>
          </a:xfrm>
          <a:prstGeom prst="rect">
            <a:avLst/>
          </a:prstGeom>
          <a:solidFill>
            <a:srgbClr val="FFFFFF"/>
          </a:solidFill>
          <a:ln w="9525">
            <a:noFill/>
          </a:ln>
        </p:spPr>
        <p:txBody>
          <a:bodyPr/>
          <a:p>
            <a:endParaRPr lang="zh-CN" altLang="en-US"/>
          </a:p>
        </p:txBody>
      </p:sp>
      <p:pic>
        <p:nvPicPr>
          <p:cNvPr id="18" name="图片 17" descr="图片4"/>
          <p:cNvPicPr>
            <a:picLocks noChangeAspect="1"/>
          </p:cNvPicPr>
          <p:nvPr/>
        </p:nvPicPr>
        <p:blipFill>
          <a:blip r:embed="rId1"/>
          <a:stretch>
            <a:fillRect/>
          </a:stretch>
        </p:blipFill>
        <p:spPr>
          <a:xfrm>
            <a:off x="1464310" y="1450975"/>
            <a:ext cx="1080000" cy="168108"/>
          </a:xfrm>
          <a:prstGeom prst="rect">
            <a:avLst/>
          </a:prstGeom>
        </p:spPr>
      </p:pic>
      <p:sp>
        <p:nvSpPr>
          <p:cNvPr id="11" name="object 5"/>
          <p:cNvSpPr/>
          <p:nvPr/>
        </p:nvSpPr>
        <p:spPr>
          <a:xfrm>
            <a:off x="71196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0" name="文本框 9"/>
          <p:cNvSpPr txBox="1"/>
          <p:nvPr/>
        </p:nvSpPr>
        <p:spPr>
          <a:xfrm>
            <a:off x="72072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89</a:t>
            </a:r>
            <a:endParaRPr lang="en-US" altLang="zh-CN" sz="1000">
              <a:solidFill>
                <a:schemeClr val="bg1"/>
              </a:solidFill>
              <a:latin typeface="黑体" panose="02010609060101010101" charset="-122"/>
              <a:ea typeface="黑体" panose="02010609060101010101" charset="-122"/>
            </a:endParaRPr>
          </a:p>
        </p:txBody>
      </p:sp>
      <p:sp>
        <p:nvSpPr>
          <p:cNvPr id="2" name="文本框 1"/>
          <p:cNvSpPr txBox="1"/>
          <p:nvPr/>
        </p:nvSpPr>
        <p:spPr>
          <a:xfrm>
            <a:off x="1339850" y="1692910"/>
            <a:ext cx="4836795" cy="2315210"/>
          </a:xfrm>
          <a:prstGeom prst="rect">
            <a:avLst/>
          </a:prstGeom>
          <a:noFill/>
        </p:spPr>
        <p:txBody>
          <a:bodyPr wrap="square" rtlCol="0">
            <a:noAutofit/>
          </a:bodyPr>
          <a:p>
            <a:pPr algn="ctr">
              <a:lnSpc>
                <a:spcPct val="150000"/>
              </a:lnSpc>
            </a:pPr>
            <a:r>
              <a:rPr lang="en-US" altLang="zh-CN" sz="1400" b="1">
                <a:latin typeface="微软雅黑" panose="020B0503020204020204" charset="-122"/>
                <a:ea typeface="微软雅黑" panose="020B0503020204020204" charset="-122"/>
                <a:cs typeface="微软雅黑" panose="020B0503020204020204" charset="-122"/>
                <a:sym typeface="+mn-ea"/>
              </a:rPr>
              <a:t>EFI</a:t>
            </a:r>
            <a:endParaRPr lang="en-US" sz="1400" b="1">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rPr>
              <a:t>1</a:t>
            </a:r>
            <a:r>
              <a:rPr sz="1000">
                <a:latin typeface="微软雅黑" panose="020B0503020204020204" charset="-122"/>
                <a:ea typeface="微软雅黑" panose="020B0503020204020204" charset="-122"/>
                <a:cs typeface="微软雅黑" panose="020B0503020204020204" charset="-122"/>
              </a:rPr>
              <a:t>.</a:t>
            </a:r>
            <a:r>
              <a:rPr lang="en-US" sz="1000">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Overview ..........................................................................</a:t>
            </a:r>
            <a:r>
              <a:rPr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rPr>
              <a:t>..................... 90</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sym typeface="+mn-ea"/>
              </a:rPr>
              <a:t>2</a:t>
            </a:r>
            <a:r>
              <a:rPr sz="1000">
                <a:latin typeface="微软雅黑" panose="020B0503020204020204" charset="-122"/>
                <a:ea typeface="微软雅黑" panose="020B0503020204020204" charset="-122"/>
                <a:cs typeface="微软雅黑" panose="020B0503020204020204" charset="-122"/>
              </a:rPr>
              <a:t> System</a:t>
            </a:r>
            <a:r>
              <a:rPr lang="en-US" sz="1000">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Location ............................................................</a:t>
            </a:r>
            <a:r>
              <a:rPr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rPr>
              <a:t>......................... 91 </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rPr>
              <a:t>3</a:t>
            </a:r>
            <a:r>
              <a:rPr sz="1000">
                <a:latin typeface="微软雅黑" panose="020B0503020204020204" charset="-122"/>
                <a:ea typeface="微软雅黑" panose="020B0503020204020204" charset="-122"/>
                <a:cs typeface="微软雅黑" panose="020B0503020204020204" charset="-122"/>
              </a:rPr>
              <a:t> EFI System Related Components ....................................................... 92</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sym typeface="+mn-ea"/>
              </a:rPr>
              <a:t>4</a:t>
            </a:r>
            <a:r>
              <a:rPr sz="1000">
                <a:latin typeface="微软雅黑" panose="020B0503020204020204" charset="-122"/>
                <a:ea typeface="微软雅黑" panose="020B0503020204020204" charset="-122"/>
                <a:cs typeface="微软雅黑" panose="020B0503020204020204" charset="-122"/>
              </a:rPr>
              <a:t> Introduction to System Troubleshooting Functions ..</a:t>
            </a:r>
            <a:r>
              <a:rPr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rPr>
              <a:t>............ 105</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sym typeface="+mn-ea"/>
              </a:rPr>
              <a:t>5</a:t>
            </a:r>
            <a:r>
              <a:rPr sz="1000">
                <a:latin typeface="微软雅黑" panose="020B0503020204020204" charset="-122"/>
                <a:ea typeface="微软雅黑" panose="020B0503020204020204" charset="-122"/>
                <a:cs typeface="微软雅黑" panose="020B0503020204020204" charset="-122"/>
              </a:rPr>
              <a:t> Inspection and Diagnosis</a:t>
            </a:r>
            <a:r>
              <a:rPr lang="en-US" sz="1000">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Process ...........................</a:t>
            </a:r>
            <a:r>
              <a:rPr lang="en-US" sz="1000">
                <a:latin typeface="微软雅黑" panose="020B0503020204020204" charset="-122"/>
                <a:ea typeface="微软雅黑" panose="020B0503020204020204" charset="-122"/>
                <a:cs typeface="微软雅黑" panose="020B0503020204020204" charset="-122"/>
              </a:rPr>
              <a:t>..</a:t>
            </a:r>
            <a:r>
              <a:rPr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rPr>
              <a:t>.......... 109 </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rPr>
              <a:t>6</a:t>
            </a:r>
            <a:r>
              <a:rPr sz="1000">
                <a:latin typeface="微软雅黑" panose="020B0503020204020204" charset="-122"/>
                <a:ea typeface="微软雅黑" panose="020B0503020204020204" charset="-122"/>
                <a:cs typeface="微软雅黑" panose="020B0503020204020204" charset="-122"/>
              </a:rPr>
              <a:t> Troubleshooting based on fault codes .....................</a:t>
            </a:r>
            <a:r>
              <a:rPr sz="100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rPr>
              <a:t>........ 109 </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sym typeface="+mn-ea"/>
              </a:rPr>
              <a:t>7</a:t>
            </a:r>
            <a:r>
              <a:rPr sz="1000">
                <a:latin typeface="微软雅黑" panose="020B0503020204020204" charset="-122"/>
                <a:ea typeface="微软雅黑" panose="020B0503020204020204" charset="-122"/>
                <a:cs typeface="微软雅黑" panose="020B0503020204020204" charset="-122"/>
              </a:rPr>
              <a:t> Troubleshooting based on fault phenomena ........</a:t>
            </a:r>
            <a:r>
              <a:rPr lang="en-US" sz="1000">
                <a:latin typeface="微软雅黑" panose="020B0503020204020204" charset="-122"/>
                <a:ea typeface="微软雅黑" panose="020B0503020204020204" charset="-122"/>
                <a:cs typeface="微软雅黑" panose="020B0503020204020204" charset="-122"/>
              </a:rPr>
              <a:t>...</a:t>
            </a:r>
            <a:r>
              <a:rPr sz="1000">
                <a:latin typeface="微软雅黑" panose="020B0503020204020204" charset="-122"/>
                <a:ea typeface="微软雅黑" panose="020B0503020204020204" charset="-122"/>
                <a:cs typeface="微软雅黑" panose="020B0503020204020204" charset="-122"/>
              </a:rPr>
              <a:t>.................. 118</a:t>
            </a:r>
            <a:endParaRPr sz="1000">
              <a:latin typeface="微软雅黑" panose="020B0503020204020204" charset="-122"/>
              <a:ea typeface="微软雅黑" panose="020B0503020204020204" charset="-122"/>
              <a:cs typeface="微软雅黑" panose="020B0503020204020204" charset="-122"/>
            </a:endParaRPr>
          </a:p>
          <a:p>
            <a:pPr>
              <a:lnSpc>
                <a:spcPct val="150000"/>
              </a:lnSpc>
            </a:pPr>
            <a:r>
              <a:rPr lang="en-US" sz="1000">
                <a:latin typeface="微软雅黑" panose="020B0503020204020204" charset="-122"/>
                <a:ea typeface="微软雅黑" panose="020B0503020204020204" charset="-122"/>
                <a:cs typeface="微软雅黑" panose="020B0503020204020204" charset="-122"/>
                <a:sym typeface="+mn-ea"/>
              </a:rPr>
              <a:t>8</a:t>
            </a:r>
            <a:r>
              <a:rPr sz="1000">
                <a:latin typeface="微软雅黑" panose="020B0503020204020204" charset="-122"/>
                <a:ea typeface="微软雅黑" panose="020B0503020204020204" charset="-122"/>
                <a:cs typeface="微软雅黑" panose="020B0503020204020204" charset="-122"/>
              </a:rPr>
              <a:t> Fault Code List</a:t>
            </a:r>
            <a:r>
              <a:rPr lang="en-US" altLang="zh-CN" sz="1000" dirty="0">
                <a:latin typeface="微软雅黑" panose="020B0503020204020204" charset="-122"/>
                <a:ea typeface="微软雅黑" panose="020B0503020204020204" charset="-122"/>
                <a:cs typeface="微软雅黑" panose="020B0503020204020204" charset="-122"/>
                <a:sym typeface="+mn-ea"/>
              </a:rPr>
              <a:t>...................................</a:t>
            </a:r>
            <a:r>
              <a:rPr sz="100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 123</a:t>
            </a:r>
            <a:endParaRPr lang="zh-CN" altLang="en-US" sz="1000" dirty="0">
              <a:latin typeface="微软雅黑" panose="020B0503020204020204" charset="-122"/>
              <a:ea typeface="微软雅黑" panose="020B0503020204020204" charset="-122"/>
              <a:cs typeface="微软雅黑" panose="020B0503020204020204" charset="-122"/>
              <a:sym typeface="+mn-ea"/>
            </a:endParaRPr>
          </a:p>
        </p:txBody>
      </p:sp>
      <p:sp>
        <p:nvSpPr>
          <p:cNvPr id="3" name="object 13"/>
          <p:cNvSpPr txBox="1"/>
          <p:nvPr>
            <p:custDataLst>
              <p:tags r:id="rId2"/>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285875" y="1628140"/>
            <a:ext cx="4909820" cy="7429500"/>
          </a:xfrm>
          <a:prstGeom prst="rect">
            <a:avLst/>
          </a:prstGeom>
          <a:solidFill>
            <a:srgbClr val="FFFFFF"/>
          </a:solidFill>
          <a:ln w="9525">
            <a:noFill/>
          </a:ln>
        </p:spPr>
        <p:txBody>
          <a:bodyPr/>
          <a:p>
            <a:endParaRPr lang="zh-CN" altLang="en-US"/>
          </a:p>
        </p:txBody>
      </p:sp>
      <p:pic>
        <p:nvPicPr>
          <p:cNvPr id="7" name="图片 6" descr="图片4"/>
          <p:cNvPicPr>
            <a:picLocks noChangeAspect="1"/>
          </p:cNvPicPr>
          <p:nvPr/>
        </p:nvPicPr>
        <p:blipFill>
          <a:blip r:embed="rId1"/>
          <a:stretch>
            <a:fillRect/>
          </a:stretch>
        </p:blipFill>
        <p:spPr>
          <a:xfrm>
            <a:off x="4824095" y="1448435"/>
            <a:ext cx="1134110" cy="176530"/>
          </a:xfrm>
          <a:prstGeom prst="rect">
            <a:avLst/>
          </a:prstGeom>
        </p:spPr>
      </p:pic>
      <p:sp>
        <p:nvSpPr>
          <p:cNvPr id="8" name="object 5"/>
          <p:cNvSpPr/>
          <p:nvPr/>
        </p:nvSpPr>
        <p:spPr>
          <a:xfrm>
            <a:off x="626186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0" name="文本框 9"/>
          <p:cNvSpPr txBox="1"/>
          <p:nvPr/>
        </p:nvSpPr>
        <p:spPr>
          <a:xfrm>
            <a:off x="627062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98</a:t>
            </a:r>
            <a:endParaRPr lang="en-US" altLang="zh-CN" sz="1000">
              <a:solidFill>
                <a:schemeClr val="bg1"/>
              </a:solidFill>
              <a:latin typeface="黑体" panose="02010609060101010101" charset="-122"/>
              <a:ea typeface="黑体" panose="02010609060101010101" charset="-122"/>
            </a:endParaRPr>
          </a:p>
        </p:txBody>
      </p:sp>
      <p:sp>
        <p:nvSpPr>
          <p:cNvPr id="4" name="文本框 3"/>
          <p:cNvSpPr txBox="1"/>
          <p:nvPr/>
        </p:nvSpPr>
        <p:spPr>
          <a:xfrm>
            <a:off x="1286510" y="1647190"/>
            <a:ext cx="2539365" cy="1055370"/>
          </a:xfrm>
          <a:prstGeom prst="rect">
            <a:avLst/>
          </a:prstGeom>
          <a:noFill/>
        </p:spPr>
        <p:txBody>
          <a:bodyPr wrap="square" lIns="36195" tIns="0" rIns="36195" bIns="0" rtlCol="0">
            <a:noAutofit/>
          </a:bodyPr>
          <a:p>
            <a:r>
              <a:rPr sz="1000" b="1">
                <a:latin typeface="微软雅黑" panose="020B0503020204020204" charset="-122"/>
                <a:ea typeface="微软雅黑" panose="020B0503020204020204" charset="-122"/>
                <a:cs typeface="微软雅黑" panose="020B0503020204020204" charset="-122"/>
                <a:sym typeface="+mn-ea"/>
              </a:rPr>
              <a:t>3.7 Three-in-one sensor</a:t>
            </a:r>
            <a:endParaRPr sz="1000" b="1">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Intake air temperature</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    The intake air temperature sensing element is a negative temperature coefficient (NTC) resistor, the resistance of which varies with the intake air temperature.</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This sensor delivers a voltage to the ECU controller that indicates the change in intake air temperature.</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285875" y="3919220"/>
            <a:ext cx="2408555" cy="1123315"/>
          </a:xfrm>
          <a:prstGeom prst="rect">
            <a:avLst/>
          </a:prstGeom>
          <a:noFill/>
        </p:spPr>
        <p:txBody>
          <a:bodyPr wrap="square" lIns="36195" tIns="0" rIns="36195" bIns="0" rtlCol="0">
            <a:spAutoFit/>
          </a:bodyPr>
          <a:p>
            <a:r>
              <a:rPr lang="zh-CN" altLang="en-US" sz="1000" b="1">
                <a:latin typeface="微软雅黑" panose="020B0503020204020204" charset="-122"/>
                <a:ea typeface="微软雅黑" panose="020B0503020204020204" charset="-122"/>
                <a:cs typeface="微软雅黑" panose="020B0503020204020204" charset="-122"/>
                <a:sym typeface="+mn-ea"/>
              </a:rPr>
              <a:t>Throttle Position</a:t>
            </a:r>
            <a:endParaRPr lang="zh-CN" altLang="en-US" sz="1000" b="1">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    This sensor is used to provide throttle angle information to the ECU. Based on this information, the ECU can obtain engine load information, operating condition information (e.g., start, idle, reverse tow, part load, full load), and acceleration and deceleration information.</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3692525" y="4991735"/>
            <a:ext cx="2503805" cy="1184910"/>
          </a:xfrm>
          <a:prstGeom prst="rect">
            <a:avLst/>
          </a:prstGeom>
          <a:noFill/>
        </p:spPr>
        <p:txBody>
          <a:bodyPr wrap="square" lIns="36195" tIns="0" rIns="36195" bIns="0" rtlCol="0">
            <a:spAutoFit/>
          </a:bodyPr>
          <a:p>
            <a:r>
              <a:rPr lang="zh-CN" altLang="en-US" sz="900" b="1">
                <a:latin typeface="微软雅黑" panose="020B0503020204020204" charset="-122"/>
                <a:ea typeface="微软雅黑" panose="020B0503020204020204" charset="-122"/>
                <a:cs typeface="微软雅黑" panose="020B0503020204020204" charset="-122"/>
              </a:rPr>
              <a:t>Function definition of each pin.</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850">
                <a:latin typeface="微软雅黑" panose="020B0503020204020204" charset="-122"/>
                <a:ea typeface="微软雅黑" panose="020B0503020204020204" charset="-122"/>
                <a:cs typeface="微软雅黑" panose="020B0503020204020204" charset="-122"/>
              </a:rPr>
              <a:t>1. Intake air temperature signal output (GND) (pink and black)</a:t>
            </a:r>
            <a:endParaRPr lang="zh-CN" altLang="en-US" sz="850">
              <a:latin typeface="微软雅黑" panose="020B0503020204020204" charset="-122"/>
              <a:ea typeface="微软雅黑" panose="020B0503020204020204" charset="-122"/>
              <a:cs typeface="微软雅黑" panose="020B0503020204020204" charset="-122"/>
            </a:endParaRPr>
          </a:p>
          <a:p>
            <a:r>
              <a:rPr lang="zh-CN" altLang="en-US" sz="850">
                <a:latin typeface="微软雅黑" panose="020B0503020204020204" charset="-122"/>
                <a:ea typeface="微软雅黑" panose="020B0503020204020204" charset="-122"/>
                <a:cs typeface="微软雅黑" panose="020B0503020204020204" charset="-122"/>
              </a:rPr>
              <a:t>2. Intake air pressure signal output (TPS VOUT) (pink-green)</a:t>
            </a:r>
            <a:endParaRPr lang="zh-CN" altLang="en-US" sz="850">
              <a:latin typeface="微软雅黑" panose="020B0503020204020204" charset="-122"/>
              <a:ea typeface="微软雅黑" panose="020B0503020204020204" charset="-122"/>
              <a:cs typeface="微软雅黑" panose="020B0503020204020204" charset="-122"/>
            </a:endParaRPr>
          </a:p>
          <a:p>
            <a:r>
              <a:rPr lang="zh-CN" altLang="en-US" sz="850">
                <a:latin typeface="微软雅黑" panose="020B0503020204020204" charset="-122"/>
                <a:ea typeface="微软雅黑" panose="020B0503020204020204" charset="-122"/>
                <a:cs typeface="微软雅黑" panose="020B0503020204020204" charset="-122"/>
              </a:rPr>
              <a:t>3. Connected to 5V power supply (VCC) (pink 1)</a:t>
            </a:r>
            <a:endParaRPr lang="zh-CN" altLang="en-US" sz="850">
              <a:latin typeface="微软雅黑" panose="020B0503020204020204" charset="-122"/>
              <a:ea typeface="微软雅黑" panose="020B0503020204020204" charset="-122"/>
              <a:cs typeface="微软雅黑" panose="020B0503020204020204" charset="-122"/>
            </a:endParaRPr>
          </a:p>
          <a:p>
            <a:r>
              <a:rPr lang="zh-CN" altLang="en-US" sz="850">
                <a:latin typeface="微软雅黑" panose="020B0503020204020204" charset="-122"/>
                <a:ea typeface="微软雅黑" panose="020B0503020204020204" charset="-122"/>
                <a:cs typeface="微软雅黑" panose="020B0503020204020204" charset="-122"/>
              </a:rPr>
              <a:t>4. Throttle position signal output (PB VOUT) (pink white)</a:t>
            </a:r>
            <a:endParaRPr lang="zh-CN" altLang="en-US" sz="850">
              <a:latin typeface="微软雅黑" panose="020B0503020204020204" charset="-122"/>
              <a:ea typeface="微软雅黑" panose="020B0503020204020204" charset="-122"/>
              <a:cs typeface="微软雅黑" panose="020B0503020204020204" charset="-122"/>
            </a:endParaRPr>
          </a:p>
          <a:p>
            <a:r>
              <a:rPr lang="zh-CN" altLang="en-US" sz="850">
                <a:latin typeface="微软雅黑" panose="020B0503020204020204" charset="-122"/>
                <a:ea typeface="微软雅黑" panose="020B0503020204020204" charset="-122"/>
                <a:cs typeface="微软雅黑" panose="020B0503020204020204" charset="-122"/>
              </a:rPr>
              <a:t>5. Ground (TA VOUT) (green-black 1)</a:t>
            </a:r>
            <a:endParaRPr lang="zh-CN" altLang="en-US" sz="85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285875" y="3246755"/>
            <a:ext cx="2416810" cy="615315"/>
          </a:xfrm>
          <a:prstGeom prst="rect">
            <a:avLst/>
          </a:prstGeom>
          <a:noFill/>
        </p:spPr>
        <p:txBody>
          <a:bodyPr wrap="square" lIns="36195" tIns="0" rIns="36195" bIns="0" rtlCol="0" anchor="t">
            <a:spAutoFit/>
          </a:bodyPr>
          <a:p>
            <a:r>
              <a:rPr lang="zh-CN" altLang="en-US" sz="1000" b="1">
                <a:latin typeface="微软雅黑" panose="020B0503020204020204" charset="-122"/>
                <a:ea typeface="微软雅黑" panose="020B0503020204020204" charset="-122"/>
                <a:cs typeface="微软雅黑" panose="020B0503020204020204" charset="-122"/>
                <a:sym typeface="+mn-ea"/>
              </a:rPr>
              <a:t>Intake Pressure</a:t>
            </a:r>
            <a:endParaRPr lang="zh-CN" altLang="en-US" sz="10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    Monitors intake tube pressure to provide the ECU with information on engine load</a:t>
            </a:r>
            <a:r>
              <a:rPr lang="zh-CN" altLang="en-US" sz="1000" b="1">
                <a:latin typeface="微软雅黑" panose="020B0503020204020204" charset="-122"/>
                <a:ea typeface="微软雅黑" panose="020B0503020204020204" charset="-122"/>
                <a:cs typeface="微软雅黑" panose="020B0503020204020204" charset="-122"/>
                <a:sym typeface="+mn-ea"/>
              </a:rPr>
              <a:t>.</a:t>
            </a:r>
            <a:endParaRPr lang="zh-CN" altLang="en-US" sz="1000" b="1">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692525" y="6259195"/>
            <a:ext cx="2408555" cy="676910"/>
          </a:xfrm>
          <a:prstGeom prst="rect">
            <a:avLst/>
          </a:prstGeom>
          <a:noFill/>
        </p:spPr>
        <p:txBody>
          <a:bodyPr wrap="square" lIns="36195" tIns="0" rIns="36195" bIns="0" rtlCol="0">
            <a:spAutoFit/>
          </a:bodyPr>
          <a:p>
            <a:r>
              <a:rPr lang="zh-CN" altLang="en-US" sz="1000" b="1">
                <a:latin typeface="微软雅黑" panose="020B0503020204020204" charset="-122"/>
                <a:ea typeface="微软雅黑" panose="020B0503020204020204" charset="-122"/>
              </a:rPr>
              <a:t>Installation.</a:t>
            </a:r>
            <a:endParaRPr lang="zh-CN" altLang="en-US" sz="1000" b="1">
              <a:latin typeface="微软雅黑" panose="020B0503020204020204" charset="-122"/>
              <a:ea typeface="微软雅黑" panose="020B0503020204020204" charset="-122"/>
            </a:endParaRPr>
          </a:p>
          <a:p>
            <a:r>
              <a:rPr lang="zh-CN" altLang="en-US" sz="1000" b="1">
                <a:latin typeface="微软雅黑" panose="020B0503020204020204" charset="-122"/>
                <a:ea typeface="微软雅黑" panose="020B0503020204020204" charset="-122"/>
              </a:rPr>
              <a:t>  </a:t>
            </a:r>
            <a:r>
              <a:rPr lang="zh-CN" altLang="en-US" sz="800">
                <a:latin typeface="微软雅黑" panose="020B0503020204020204" charset="-122"/>
                <a:ea typeface="微软雅黑" panose="020B0503020204020204" charset="-122"/>
              </a:rPr>
              <a:t> The permissible installation range, which ensures that condensation does not form inside the sensor, as condensation can damage the sensitive components inside the sensor.</a:t>
            </a:r>
            <a:endParaRPr lang="zh-CN" altLang="en-US" sz="800">
              <a:latin typeface="微软雅黑" panose="020B0503020204020204" charset="-122"/>
              <a:ea typeface="微软雅黑" panose="020B0503020204020204" charset="-122"/>
            </a:endParaRPr>
          </a:p>
        </p:txBody>
      </p:sp>
      <p:sp>
        <p:nvSpPr>
          <p:cNvPr id="13" name="文本框 12"/>
          <p:cNvSpPr txBox="1"/>
          <p:nvPr/>
        </p:nvSpPr>
        <p:spPr>
          <a:xfrm>
            <a:off x="1270000" y="5628005"/>
            <a:ext cx="2422525" cy="1076960"/>
          </a:xfrm>
          <a:prstGeom prst="rect">
            <a:avLst/>
          </a:prstGeom>
          <a:noFill/>
        </p:spPr>
        <p:txBody>
          <a:bodyPr wrap="square" lIns="36195" tIns="0" rIns="36195" bIns="0" rtlCol="0">
            <a:spAutoFit/>
          </a:bodyPr>
          <a:p>
            <a:r>
              <a:rPr lang="zh-CN" altLang="en-US" sz="1000" b="1">
                <a:latin typeface="微软雅黑" panose="020B0503020204020204" charset="-122"/>
                <a:ea typeface="微软雅黑" panose="020B0503020204020204" charset="-122"/>
                <a:cs typeface="微软雅黑" panose="020B0503020204020204" charset="-122"/>
              </a:rPr>
              <a:t>Characteristic parameters of intake air temperature sensor</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Operating temperature: -40C°/+130C°</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Rated voltage: pull-up resistor 1 k  operating at 5V or at a constant current of 1mA</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20C° rated voltage: 2.5 kΩ ± 5%</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14" name="object 8"/>
          <p:cNvSpPr txBox="1"/>
          <p:nvPr/>
        </p:nvSpPr>
        <p:spPr>
          <a:xfrm>
            <a:off x="1525905" y="6784975"/>
            <a:ext cx="1557655" cy="276860"/>
          </a:xfrm>
          <a:prstGeom prst="rect">
            <a:avLst/>
          </a:prstGeom>
        </p:spPr>
        <p:txBody>
          <a:bodyPr vert="horz" wrap="square" lIns="0" tIns="0" rIns="0" bIns="0" rtlCol="0">
            <a:spAutoFit/>
          </a:bodyPr>
          <a:p>
            <a:pPr marL="12700">
              <a:lnSpc>
                <a:spcPct val="100000"/>
              </a:lnSpc>
              <a:spcBef>
                <a:spcPts val="100"/>
              </a:spcBef>
            </a:pPr>
            <a:r>
              <a:rPr sz="900" b="1" dirty="0">
                <a:latin typeface="微软雅黑" panose="020B0503020204020204" charset="-122"/>
                <a:ea typeface="微软雅黑" panose="020B0503020204020204" charset="-122"/>
                <a:cs typeface="宋体" panose="02010600030101010101" pitchFamily="2" charset="-122"/>
              </a:rPr>
              <a:t>Characteristic parameters of pressure sensors</a:t>
            </a:r>
            <a:endParaRPr sz="900" b="1" dirty="0">
              <a:latin typeface="微软雅黑" panose="020B0503020204020204" charset="-122"/>
              <a:ea typeface="微软雅黑" panose="020B0503020204020204" charset="-122"/>
              <a:cs typeface="宋体" panose="02010600030101010101" pitchFamily="2" charset="-122"/>
            </a:endParaRPr>
          </a:p>
        </p:txBody>
      </p:sp>
      <p:graphicFrame>
        <p:nvGraphicFramePr>
          <p:cNvPr id="15" name="object 9"/>
          <p:cNvGraphicFramePr>
            <a:graphicFrameLocks noGrp="1"/>
          </p:cNvGraphicFramePr>
          <p:nvPr>
            <p:custDataLst>
              <p:tags r:id="rId2"/>
            </p:custDataLst>
          </p:nvPr>
        </p:nvGraphicFramePr>
        <p:xfrm>
          <a:off x="1522095" y="6957060"/>
          <a:ext cx="4362450" cy="1009650"/>
        </p:xfrm>
        <a:graphic>
          <a:graphicData uri="http://schemas.openxmlformats.org/drawingml/2006/table">
            <a:tbl>
              <a:tblPr firstRow="1" bandRow="1">
                <a:tableStyleId>{2D5ABB26-0587-4C30-8999-92F81FD0307C}</a:tableStyleId>
              </a:tblPr>
              <a:tblGrid>
                <a:gridCol w="1819910"/>
                <a:gridCol w="775970"/>
                <a:gridCol w="550545"/>
                <a:gridCol w="650240"/>
                <a:gridCol w="565785"/>
              </a:tblGrid>
              <a:tr h="201930">
                <a:tc rowSpan="2">
                  <a:txBody>
                    <a:bodyPr/>
                    <a:p>
                      <a:pPr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Parameters</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p>
                      <a:pPr marL="1270"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value</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c rowSpan="2">
                  <a:txBody>
                    <a:bodyPr/>
                    <a:p>
                      <a:pPr marL="207010"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Unit</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01930">
                <a:tc vMerge="1">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marL="635"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Minimum</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Typical</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Maximum</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01930">
                <a:tc>
                  <a:txBody>
                    <a:bodyPr/>
                    <a:p>
                      <a:pPr algn="ctr">
                        <a:lnSpc>
                          <a:spcPct val="100000"/>
                        </a:lnSpc>
                        <a:spcBef>
                          <a:spcPts val="25"/>
                        </a:spcBef>
                      </a:pPr>
                      <a:r>
                        <a:rPr sz="900" b="1" dirty="0">
                          <a:latin typeface="微软雅黑" panose="020B0503020204020204" charset="-122"/>
                          <a:ea typeface="微软雅黑" panose="020B0503020204020204" charset="-122"/>
                          <a:cs typeface="宋体" panose="02010600030101010101" pitchFamily="2" charset="-122"/>
                        </a:rPr>
                        <a:t>Pressure test range</a:t>
                      </a:r>
                      <a:endParaRPr sz="900" b="1"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marL="635" algn="ctr">
                        <a:lnSpc>
                          <a:spcPts val="1345"/>
                        </a:lnSpc>
                      </a:pPr>
                      <a:r>
                        <a:rPr sz="900" b="1" dirty="0">
                          <a:latin typeface="微软雅黑" panose="020B0503020204020204" charset="-122"/>
                          <a:ea typeface="微软雅黑" panose="020B0503020204020204" charset="-122"/>
                          <a:cs typeface="Times New Roman" panose="02020603050405020304"/>
                        </a:rPr>
                        <a:t>10</a:t>
                      </a:r>
                      <a:endParaRPr sz="9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pPr>
                      <a:endParaRPr sz="900" b="1">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900" b="1" spc="-20" dirty="0">
                          <a:latin typeface="微软雅黑" panose="020B0503020204020204" charset="-122"/>
                          <a:ea typeface="微软雅黑" panose="020B0503020204020204" charset="-122"/>
                          <a:cs typeface="Times New Roman" panose="02020603050405020304"/>
                        </a:rPr>
                        <a:t>115</a:t>
                      </a:r>
                      <a:endParaRPr sz="900" b="1" spc="-20"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marR="238760" algn="ctr">
                        <a:lnSpc>
                          <a:spcPts val="1345"/>
                        </a:lnSpc>
                      </a:pPr>
                      <a:r>
                        <a:rPr sz="900" b="1" dirty="0">
                          <a:latin typeface="微软雅黑" panose="020B0503020204020204" charset="-122"/>
                          <a:ea typeface="微软雅黑" panose="020B0503020204020204" charset="-122"/>
                          <a:cs typeface="Times New Roman" panose="02020603050405020304"/>
                        </a:rPr>
                        <a:t>kPa</a:t>
                      </a:r>
                      <a:endParaRPr sz="9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01930">
                <a:tc>
                  <a:txBody>
                    <a:bodyPr/>
                    <a:p>
                      <a:pPr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Operating temperature</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900" b="1" spc="-5" dirty="0">
                          <a:latin typeface="微软雅黑" panose="020B0503020204020204" charset="-122"/>
                          <a:ea typeface="微软雅黑" panose="020B0503020204020204" charset="-122"/>
                          <a:cs typeface="Times New Roman" panose="02020603050405020304"/>
                        </a:rPr>
                        <a:t>-40</a:t>
                      </a:r>
                      <a:endParaRPr sz="900" b="1" spc="-5"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pPr>
                      <a:endParaRPr sz="900" b="1">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900" b="1" dirty="0">
                          <a:latin typeface="微软雅黑" panose="020B0503020204020204" charset="-122"/>
                          <a:ea typeface="微软雅黑" panose="020B0503020204020204" charset="-122"/>
                          <a:cs typeface="Times New Roman" panose="02020603050405020304"/>
                        </a:rPr>
                        <a:t>130</a:t>
                      </a:r>
                      <a:endParaRPr sz="9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marR="273050" algn="ctr">
                        <a:lnSpc>
                          <a:spcPct val="100000"/>
                        </a:lnSpc>
                      </a:pPr>
                      <a:r>
                        <a:rPr sz="900" b="1" dirty="0">
                          <a:latin typeface="微软雅黑" panose="020B0503020204020204" charset="-122"/>
                          <a:ea typeface="微软雅黑" panose="020B0503020204020204" charset="-122"/>
                          <a:cs typeface="+mn-ea"/>
                        </a:rPr>
                        <a:t>C</a:t>
                      </a:r>
                      <a:endParaRPr sz="900" b="1" dirty="0">
                        <a:latin typeface="微软雅黑" panose="020B0503020204020204" charset="-122"/>
                        <a:ea typeface="微软雅黑" panose="020B0503020204020204" charset="-122"/>
                        <a:cs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01930">
                <a:tc>
                  <a:txBody>
                    <a:bodyPr/>
                    <a:p>
                      <a:pPr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rPr>
                        <a:t>Supply Voltage</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900" b="1" dirty="0">
                          <a:latin typeface="微软雅黑" panose="020B0503020204020204" charset="-122"/>
                          <a:ea typeface="微软雅黑" panose="020B0503020204020204" charset="-122"/>
                          <a:cs typeface="Times New Roman" panose="02020603050405020304"/>
                        </a:rPr>
                        <a:t>4.75</a:t>
                      </a:r>
                      <a:endParaRPr sz="9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900" b="1" dirty="0">
                          <a:latin typeface="微软雅黑" panose="020B0503020204020204" charset="-122"/>
                          <a:ea typeface="微软雅黑" panose="020B0503020204020204" charset="-122"/>
                          <a:cs typeface="Times New Roman" panose="02020603050405020304"/>
                        </a:rPr>
                        <a:t>5.0</a:t>
                      </a:r>
                      <a:endParaRPr sz="9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900" b="1" dirty="0">
                          <a:latin typeface="微软雅黑" panose="020B0503020204020204" charset="-122"/>
                          <a:ea typeface="微软雅黑" panose="020B0503020204020204" charset="-122"/>
                          <a:cs typeface="Times New Roman" panose="02020603050405020304"/>
                        </a:rPr>
                        <a:t>5.25</a:t>
                      </a:r>
                      <a:endParaRPr sz="9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marR="297815" algn="ctr">
                        <a:lnSpc>
                          <a:spcPts val="1345"/>
                        </a:lnSpc>
                      </a:pPr>
                      <a:r>
                        <a:rPr sz="900" b="1" dirty="0">
                          <a:latin typeface="微软雅黑" panose="020B0503020204020204" charset="-122"/>
                          <a:ea typeface="微软雅黑" panose="020B0503020204020204" charset="-122"/>
                          <a:cs typeface="Times New Roman" panose="02020603050405020304"/>
                        </a:rPr>
                        <a:t>V</a:t>
                      </a:r>
                      <a:endParaRPr sz="9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graphicFrame>
        <p:nvGraphicFramePr>
          <p:cNvPr id="16" name="object 6"/>
          <p:cNvGraphicFramePr>
            <a:graphicFrameLocks noGrp="1"/>
          </p:cNvGraphicFramePr>
          <p:nvPr>
            <p:custDataLst>
              <p:tags r:id="rId3"/>
            </p:custDataLst>
          </p:nvPr>
        </p:nvGraphicFramePr>
        <p:xfrm>
          <a:off x="1522095" y="8173720"/>
          <a:ext cx="4337685" cy="849305"/>
        </p:xfrm>
        <a:graphic>
          <a:graphicData uri="http://schemas.openxmlformats.org/drawingml/2006/table">
            <a:tbl>
              <a:tblPr firstRow="1" bandRow="1">
                <a:tableStyleId>{2D5ABB26-0587-4C30-8999-92F81FD0307C}</a:tableStyleId>
              </a:tblPr>
              <a:tblGrid>
                <a:gridCol w="1354455"/>
                <a:gridCol w="927735"/>
                <a:gridCol w="789940"/>
                <a:gridCol w="702945"/>
                <a:gridCol w="562610"/>
              </a:tblGrid>
              <a:tr h="212090">
                <a:tc rowSpan="2">
                  <a:txBody>
                    <a:bodyPr/>
                    <a:p>
                      <a:pPr algn="ctr">
                        <a:lnSpc>
                          <a:spcPct val="100000"/>
                        </a:lnSpc>
                        <a:spcBef>
                          <a:spcPts val="20"/>
                        </a:spcBef>
                      </a:pPr>
                      <a:r>
                        <a:rPr sz="800" b="1" dirty="0">
                          <a:latin typeface="微软雅黑" panose="020B0503020204020204" charset="-122"/>
                          <a:ea typeface="微软雅黑" panose="020B0503020204020204" charset="-122"/>
                          <a:cs typeface="宋体" panose="02010600030101010101" pitchFamily="2" charset="-122"/>
                        </a:rPr>
                        <a:t>Quantity</a:t>
                      </a:r>
                      <a:endParaRPr sz="8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p>
                      <a:pPr marL="1270" algn="ctr">
                        <a:lnSpc>
                          <a:spcPct val="100000"/>
                        </a:lnSpc>
                        <a:spcBef>
                          <a:spcPts val="20"/>
                        </a:spcBef>
                      </a:pPr>
                      <a:r>
                        <a:rPr sz="900" b="1" dirty="0">
                          <a:latin typeface="微软雅黑" panose="020B0503020204020204" charset="-122"/>
                          <a:ea typeface="微软雅黑" panose="020B0503020204020204" charset="-122"/>
                          <a:cs typeface="宋体" panose="02010600030101010101" pitchFamily="2" charset="-122"/>
                          <a:sym typeface="+mn-ea"/>
                        </a:rPr>
                        <a:t>value</a:t>
                      </a:r>
                      <a:endParaRPr sz="9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c rowSpan="2">
                  <a:txBody>
                    <a:bodyPr/>
                    <a:p>
                      <a:pPr marL="207010" algn="l">
                        <a:lnSpc>
                          <a:spcPct val="100000"/>
                        </a:lnSpc>
                        <a:spcBef>
                          <a:spcPts val="20"/>
                        </a:spcBef>
                      </a:pPr>
                      <a:r>
                        <a:rPr lang="en-US" sz="800" b="1" dirty="0">
                          <a:latin typeface="微软雅黑" panose="020B0503020204020204" charset="-122"/>
                          <a:ea typeface="微软雅黑" panose="020B0503020204020204" charset="-122"/>
                          <a:cs typeface="微软雅黑" panose="020B0503020204020204" charset="-122"/>
                        </a:rPr>
                        <a:t>  U</a:t>
                      </a:r>
                      <a:r>
                        <a:rPr lang="en-US" sz="800" b="1" dirty="0">
                          <a:latin typeface="微软雅黑" panose="020B0503020204020204" charset="-122"/>
                          <a:ea typeface="微软雅黑" panose="020B0503020204020204" charset="-122"/>
                          <a:cs typeface="微软雅黑" panose="020B0503020204020204" charset="-122"/>
                        </a:rPr>
                        <a:t>nit</a:t>
                      </a:r>
                      <a:endParaRPr lang="en-US" sz="800" b="1" dirty="0">
                        <a:latin typeface="微软雅黑" panose="020B0503020204020204" charset="-122"/>
                        <a:ea typeface="微软雅黑" panose="020B0503020204020204" charset="-122"/>
                        <a:cs typeface="微软雅黑" panose="020B0503020204020204"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12090">
                <a:tc vMerge="1">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marL="635" algn="ctr">
                        <a:lnSpc>
                          <a:spcPct val="100000"/>
                        </a:lnSpc>
                        <a:spcBef>
                          <a:spcPts val="20"/>
                        </a:spcBef>
                      </a:pPr>
                      <a:r>
                        <a:rPr sz="800" b="1" dirty="0">
                          <a:latin typeface="微软雅黑" panose="020B0503020204020204" charset="-122"/>
                          <a:ea typeface="微软雅黑" panose="020B0503020204020204" charset="-122"/>
                          <a:cs typeface="宋体" panose="02010600030101010101" pitchFamily="2" charset="-122"/>
                          <a:sym typeface="+mn-ea"/>
                        </a:rPr>
                        <a:t>Minimum</a:t>
                      </a:r>
                      <a:endParaRPr sz="8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spcBef>
                          <a:spcPts val="20"/>
                        </a:spcBef>
                      </a:pPr>
                      <a:r>
                        <a:rPr sz="800" b="1" dirty="0">
                          <a:latin typeface="微软雅黑" panose="020B0503020204020204" charset="-122"/>
                          <a:ea typeface="微软雅黑" panose="020B0503020204020204" charset="-122"/>
                          <a:cs typeface="宋体" panose="02010600030101010101" pitchFamily="2" charset="-122"/>
                          <a:sym typeface="+mn-ea"/>
                        </a:rPr>
                        <a:t>Typical</a:t>
                      </a:r>
                      <a:endParaRPr sz="8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spcBef>
                          <a:spcPts val="20"/>
                        </a:spcBef>
                      </a:pPr>
                      <a:r>
                        <a:rPr sz="800" b="1" dirty="0">
                          <a:latin typeface="微软雅黑" panose="020B0503020204020204" charset="-122"/>
                          <a:ea typeface="微软雅黑" panose="020B0503020204020204" charset="-122"/>
                          <a:cs typeface="宋体" panose="02010600030101010101" pitchFamily="2" charset="-122"/>
                          <a:sym typeface="+mn-ea"/>
                        </a:rPr>
                        <a:t>Maximum</a:t>
                      </a:r>
                      <a:endParaRPr sz="8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12725">
                <a:tc>
                  <a:txBody>
                    <a:bodyPr/>
                    <a:p>
                      <a:pPr algn="ctr">
                        <a:lnSpc>
                          <a:spcPct val="100000"/>
                        </a:lnSpc>
                        <a:spcBef>
                          <a:spcPts val="35"/>
                        </a:spcBef>
                      </a:pPr>
                      <a:r>
                        <a:rPr sz="800" b="1" dirty="0">
                          <a:latin typeface="微软雅黑" panose="020B0503020204020204" charset="-122"/>
                          <a:ea typeface="微软雅黑" panose="020B0503020204020204" charset="-122"/>
                          <a:cs typeface="微软雅黑" panose="020B0503020204020204" charset="-122"/>
                        </a:rPr>
                        <a:t>Total resistance (pins 1-2)</a:t>
                      </a:r>
                      <a:endParaRPr sz="800" b="1" dirty="0">
                        <a:latin typeface="微软雅黑" panose="020B0503020204020204" charset="-122"/>
                        <a:ea typeface="微软雅黑" panose="020B0503020204020204" charset="-122"/>
                        <a:cs typeface="微软雅黑" panose="020B0503020204020204" charset="-122"/>
                      </a:endParaRPr>
                    </a:p>
                  </a:txBody>
                  <a:tcPr marL="0" marR="0" marT="4445"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55"/>
                        </a:lnSpc>
                      </a:pPr>
                      <a:r>
                        <a:rPr sz="800" b="1" dirty="0">
                          <a:latin typeface="微软雅黑" panose="020B0503020204020204" charset="-122"/>
                          <a:ea typeface="微软雅黑" panose="020B0503020204020204" charset="-122"/>
                          <a:cs typeface="Times New Roman" panose="02020603050405020304"/>
                        </a:rPr>
                        <a:t>1.6</a:t>
                      </a:r>
                      <a:endParaRPr sz="8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55"/>
                        </a:lnSpc>
                      </a:pPr>
                      <a:r>
                        <a:rPr sz="800" b="1" dirty="0">
                          <a:latin typeface="微软雅黑" panose="020B0503020204020204" charset="-122"/>
                          <a:ea typeface="微软雅黑" panose="020B0503020204020204" charset="-122"/>
                          <a:cs typeface="Times New Roman" panose="02020603050405020304"/>
                        </a:rPr>
                        <a:t>2.0</a:t>
                      </a:r>
                      <a:endParaRPr sz="8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55"/>
                        </a:lnSpc>
                      </a:pPr>
                      <a:r>
                        <a:rPr sz="800" b="1" dirty="0">
                          <a:latin typeface="微软雅黑" panose="020B0503020204020204" charset="-122"/>
                          <a:ea typeface="微软雅黑" panose="020B0503020204020204" charset="-122"/>
                          <a:cs typeface="Times New Roman" panose="02020603050405020304"/>
                        </a:rPr>
                        <a:t>2.4</a:t>
                      </a:r>
                      <a:endParaRPr sz="8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spcBef>
                          <a:spcPts val="10"/>
                        </a:spcBef>
                      </a:pPr>
                      <a:r>
                        <a:rPr lang="en-US" sz="800" b="1" dirty="0">
                          <a:latin typeface="微软雅黑" panose="020B0503020204020204" charset="-122"/>
                          <a:ea typeface="微软雅黑" panose="020B0503020204020204" charset="-122"/>
                          <a:cs typeface="微软雅黑" panose="020B0503020204020204" charset="-122"/>
                        </a:rPr>
                        <a:t>    KΩ</a:t>
                      </a:r>
                      <a:r>
                        <a:rPr sz="800" b="1" dirty="0">
                          <a:latin typeface="微软雅黑" panose="020B0503020204020204" charset="-122"/>
                          <a:ea typeface="微软雅黑" panose="020B0503020204020204" charset="-122"/>
                          <a:cs typeface="微软雅黑" panose="020B0503020204020204" charset="-122"/>
                        </a:rPr>
                        <a:t></a:t>
                      </a:r>
                      <a:endParaRPr sz="800" b="1" dirty="0">
                        <a:latin typeface="微软雅黑" panose="020B0503020204020204" charset="-122"/>
                        <a:ea typeface="微软雅黑" panose="020B0503020204020204" charset="-122"/>
                        <a:cs typeface="微软雅黑" panose="020B0503020204020204" charset="-122"/>
                      </a:endParaRPr>
                    </a:p>
                  </a:txBody>
                  <a:tcPr marL="0" marR="0" marT="127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12400">
                <a:tc>
                  <a:txBody>
                    <a:bodyPr/>
                    <a:p>
                      <a:pPr algn="ctr">
                        <a:lnSpc>
                          <a:spcPct val="100000"/>
                        </a:lnSpc>
                        <a:spcBef>
                          <a:spcPts val="20"/>
                        </a:spcBef>
                      </a:pPr>
                      <a:r>
                        <a:rPr sz="800" b="1" dirty="0">
                          <a:latin typeface="微软雅黑" panose="020B0503020204020204" charset="-122"/>
                          <a:ea typeface="微软雅黑" panose="020B0503020204020204" charset="-122"/>
                          <a:cs typeface="宋体" panose="02010600030101010101" pitchFamily="2" charset="-122"/>
                        </a:rPr>
                        <a:t>Supply voltage</a:t>
                      </a:r>
                      <a:endParaRPr sz="800" b="1" dirty="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pPr>
                      <a:endParaRPr sz="800" b="1">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800" b="1" dirty="0">
                          <a:latin typeface="微软雅黑" panose="020B0503020204020204" charset="-122"/>
                          <a:ea typeface="微软雅黑" panose="020B0503020204020204" charset="-122"/>
                          <a:cs typeface="Times New Roman" panose="02020603050405020304"/>
                        </a:rPr>
                        <a:t>5</a:t>
                      </a:r>
                      <a:endParaRPr sz="8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ct val="100000"/>
                        </a:lnSpc>
                      </a:pPr>
                      <a:endParaRPr sz="800" b="1">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p>
                      <a:pPr algn="ctr">
                        <a:lnSpc>
                          <a:spcPts val="1345"/>
                        </a:lnSpc>
                      </a:pPr>
                      <a:r>
                        <a:rPr sz="800" b="1" dirty="0">
                          <a:latin typeface="微软雅黑" panose="020B0503020204020204" charset="-122"/>
                          <a:ea typeface="微软雅黑" panose="020B0503020204020204" charset="-122"/>
                          <a:cs typeface="Times New Roman" panose="02020603050405020304"/>
                        </a:rPr>
                        <a:t>V</a:t>
                      </a:r>
                      <a:endParaRPr sz="800" b="1" dirty="0">
                        <a:latin typeface="微软雅黑" panose="020B0503020204020204" charset="-122"/>
                        <a:ea typeface="微软雅黑" panose="020B050302020402020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sp>
        <p:nvSpPr>
          <p:cNvPr id="17" name="文本框 16"/>
          <p:cNvSpPr txBox="1"/>
          <p:nvPr/>
        </p:nvSpPr>
        <p:spPr>
          <a:xfrm>
            <a:off x="1492250" y="8013700"/>
            <a:ext cx="3756660" cy="181610"/>
          </a:xfrm>
          <a:prstGeom prst="rect">
            <a:avLst/>
          </a:prstGeom>
          <a:noFill/>
        </p:spPr>
        <p:txBody>
          <a:bodyPr wrap="square" lIns="0" tIns="0" rIns="0" bIns="0" rtlCol="0">
            <a:noAutofit/>
          </a:bodyPr>
          <a:p>
            <a:r>
              <a:rPr lang="zh-CN" altLang="en-US" sz="900" b="1">
                <a:latin typeface="微软雅黑" panose="020B0503020204020204" charset="-122"/>
                <a:ea typeface="微软雅黑" panose="020B0503020204020204" charset="-122"/>
              </a:rPr>
              <a:t>Throttle position sensor characteristics parameters</a:t>
            </a:r>
            <a:endParaRPr lang="zh-CN" altLang="en-US" sz="900" b="1">
              <a:latin typeface="微软雅黑" panose="020B0503020204020204" charset="-122"/>
              <a:ea typeface="微软雅黑" panose="020B0503020204020204" charset="-122"/>
            </a:endParaRPr>
          </a:p>
        </p:txBody>
      </p:sp>
      <p:pic>
        <p:nvPicPr>
          <p:cNvPr id="24" name="图片 23" descr="emobile_2022-10-26_15-12-55"/>
          <p:cNvPicPr>
            <a:picLocks noChangeAspect="1"/>
          </p:cNvPicPr>
          <p:nvPr/>
        </p:nvPicPr>
        <p:blipFill>
          <a:blip r:embed="rId4"/>
          <a:srcRect l="5933" t="26075" r="29235" b="5533"/>
          <a:stretch>
            <a:fillRect/>
          </a:stretch>
        </p:blipFill>
        <p:spPr>
          <a:xfrm>
            <a:off x="3828415" y="1767205"/>
            <a:ext cx="2160000" cy="1491422"/>
          </a:xfrm>
          <a:prstGeom prst="rect">
            <a:avLst/>
          </a:prstGeom>
          <a:ln>
            <a:solidFill>
              <a:schemeClr val="tx1"/>
            </a:solidFill>
          </a:ln>
        </p:spPr>
      </p:pic>
      <p:pic>
        <p:nvPicPr>
          <p:cNvPr id="25" name="图片 24" descr="emobile_2022-10-26_15-55-19"/>
          <p:cNvPicPr>
            <a:picLocks noChangeAspect="1"/>
          </p:cNvPicPr>
          <p:nvPr/>
        </p:nvPicPr>
        <p:blipFill>
          <a:blip r:embed="rId5"/>
          <a:stretch>
            <a:fillRect/>
          </a:stretch>
        </p:blipFill>
        <p:spPr>
          <a:xfrm>
            <a:off x="3828415" y="3423920"/>
            <a:ext cx="2160000" cy="1535597"/>
          </a:xfrm>
          <a:prstGeom prst="rect">
            <a:avLst/>
          </a:prstGeom>
          <a:ln>
            <a:solidFill>
              <a:schemeClr val="tx1"/>
            </a:solidFill>
          </a:ln>
        </p:spPr>
      </p:pic>
      <p:sp>
        <p:nvSpPr>
          <p:cNvPr id="2" name="文本框 1"/>
          <p:cNvSpPr txBox="1"/>
          <p:nvPr/>
        </p:nvSpPr>
        <p:spPr>
          <a:xfrm>
            <a:off x="3853815" y="3136900"/>
            <a:ext cx="1651635" cy="186055"/>
          </a:xfrm>
          <a:prstGeom prst="rect">
            <a:avLst/>
          </a:prstGeom>
          <a:noFill/>
        </p:spPr>
        <p:txBody>
          <a:bodyPr wrap="square" lIns="0" tIns="0" rIns="0" bIns="0" rtlCol="0">
            <a:noAutofit/>
          </a:bodyPr>
          <a:p>
            <a:r>
              <a:rPr lang="zh-CN" altLang="en-US" sz="800" b="1">
                <a:latin typeface="微软雅黑" panose="020B0503020204020204" charset="-122"/>
                <a:ea typeface="微软雅黑" panose="020B0503020204020204" charset="-122"/>
              </a:rPr>
              <a:t>Three-in-one shape drawing</a:t>
            </a:r>
            <a:endParaRPr lang="zh-CN" altLang="en-US" sz="800" b="1">
              <a:latin typeface="微软雅黑" panose="020B0503020204020204" charset="-122"/>
              <a:ea typeface="微软雅黑" panose="020B0503020204020204" charset="-122"/>
            </a:endParaRPr>
          </a:p>
        </p:txBody>
      </p:sp>
      <p:sp>
        <p:nvSpPr>
          <p:cNvPr id="18" name="文本框 17"/>
          <p:cNvSpPr txBox="1"/>
          <p:nvPr/>
        </p:nvSpPr>
        <p:spPr>
          <a:xfrm>
            <a:off x="3848735" y="3401695"/>
            <a:ext cx="396875" cy="253365"/>
          </a:xfrm>
          <a:prstGeom prst="rect">
            <a:avLst/>
          </a:prstGeom>
          <a:noFill/>
        </p:spPr>
        <p:txBody>
          <a:bodyPr wrap="square" lIns="0" tIns="0" rIns="0" bIns="0" rtlCol="0" anchor="ctr" anchorCtr="0">
            <a:noAutofit/>
          </a:bodyPr>
          <a:p>
            <a:r>
              <a:rPr lang="en-US" altLang="zh-CN" sz="1000" b="1">
                <a:latin typeface="微软雅黑" panose="020B0503020204020204" charset="-122"/>
                <a:ea typeface="微软雅黑" panose="020B0503020204020204" charset="-122"/>
                <a:cs typeface="微软雅黑" panose="020B0503020204020204" charset="-122"/>
              </a:rPr>
              <a:t>Fig1</a:t>
            </a:r>
            <a:endParaRPr lang="en-US" altLang="zh-CN" sz="1000" b="1">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1270000" y="5118100"/>
            <a:ext cx="2425065" cy="307340"/>
          </a:xfrm>
          <a:prstGeom prst="rect">
            <a:avLst/>
          </a:prstGeom>
          <a:noFill/>
        </p:spPr>
        <p:txBody>
          <a:bodyPr wrap="square" lIns="36195" tIns="0" rIns="36195" bIns="0" rtlCol="0">
            <a:spAutoFit/>
          </a:bodyPr>
          <a:p>
            <a:pPr algn="l"/>
            <a:r>
              <a:rPr sz="1000" b="1">
                <a:latin typeface="微软雅黑" panose="020B0503020204020204" charset="-122"/>
                <a:ea typeface="微软雅黑" panose="020B0503020204020204" charset="-122"/>
                <a:cs typeface="微软雅黑" panose="020B0503020204020204" charset="-122"/>
                <a:sym typeface="+mn-ea"/>
              </a:rPr>
              <a:t>Fig 1: shows the wiring diagram of the 3-in-1 sensor and ECU.</a:t>
            </a:r>
            <a:endParaRPr sz="1000" b="1">
              <a:latin typeface="微软雅黑" panose="020B0503020204020204" charset="-122"/>
              <a:ea typeface="微软雅黑" panose="020B0503020204020204" charset="-122"/>
              <a:cs typeface="微软雅黑" panose="020B0503020204020204" charset="-122"/>
              <a:sym typeface="+mn-ea"/>
            </a:endParaRPr>
          </a:p>
        </p:txBody>
      </p:sp>
      <p:sp>
        <p:nvSpPr>
          <p:cNvPr id="3" name="object 13"/>
          <p:cNvSpPr txBox="1"/>
          <p:nvPr>
            <p:custDataLst>
              <p:tags r:id="rId6"/>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364615" y="1629410"/>
            <a:ext cx="4826635" cy="7429500"/>
          </a:xfrm>
          <a:prstGeom prst="rect">
            <a:avLst/>
          </a:prstGeom>
          <a:solidFill>
            <a:srgbClr val="FFFFFF"/>
          </a:solidFill>
          <a:ln w="9525">
            <a:noFill/>
          </a:ln>
        </p:spPr>
        <p:txBody>
          <a:bodyPr/>
          <a:p>
            <a:endParaRPr lang="zh-CN" altLang="en-US"/>
          </a:p>
        </p:txBody>
      </p:sp>
      <p:pic>
        <p:nvPicPr>
          <p:cNvPr id="7" name="图片 6" descr="图片4"/>
          <p:cNvPicPr>
            <a:picLocks noChangeAspect="1"/>
          </p:cNvPicPr>
          <p:nvPr/>
        </p:nvPicPr>
        <p:blipFill>
          <a:blip r:embed="rId1"/>
          <a:stretch>
            <a:fillRect/>
          </a:stretch>
        </p:blipFill>
        <p:spPr>
          <a:xfrm>
            <a:off x="1522095" y="1448435"/>
            <a:ext cx="1134110" cy="176530"/>
          </a:xfrm>
          <a:prstGeom prst="rect">
            <a:avLst/>
          </a:prstGeom>
        </p:spPr>
      </p:pic>
      <p:sp>
        <p:nvSpPr>
          <p:cNvPr id="8" name="object 5"/>
          <p:cNvSpPr/>
          <p:nvPr/>
        </p:nvSpPr>
        <p:spPr>
          <a:xfrm>
            <a:off x="70942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2" name="文本框 11"/>
          <p:cNvSpPr txBox="1"/>
          <p:nvPr/>
        </p:nvSpPr>
        <p:spPr>
          <a:xfrm>
            <a:off x="71818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99</a:t>
            </a:r>
            <a:endParaRPr lang="en-US" altLang="zh-CN" sz="1000">
              <a:solidFill>
                <a:schemeClr val="bg1"/>
              </a:solidFill>
              <a:latin typeface="黑体" panose="02010609060101010101" charset="-122"/>
              <a:ea typeface="黑体" panose="02010609060101010101" charset="-122"/>
            </a:endParaRPr>
          </a:p>
        </p:txBody>
      </p:sp>
      <p:sp>
        <p:nvSpPr>
          <p:cNvPr id="4" name="文本框 3"/>
          <p:cNvSpPr txBox="1"/>
          <p:nvPr/>
        </p:nvSpPr>
        <p:spPr>
          <a:xfrm>
            <a:off x="3769995" y="1690370"/>
            <a:ext cx="2406650" cy="1846580"/>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cs typeface="微软雅黑" panose="020B0503020204020204" charset="-122"/>
              </a:rPr>
              <a:t>3.8 Idle stepper motor</a:t>
            </a:r>
            <a:endParaRPr sz="1000" b="1">
              <a:latin typeface="微软雅黑" panose="020B0503020204020204" charset="-122"/>
              <a:ea typeface="微软雅黑" panose="020B0503020204020204" charset="-122"/>
              <a:cs typeface="微软雅黑" panose="020B0503020204020204" charset="-122"/>
            </a:endParaRPr>
          </a:p>
          <a:p>
            <a:r>
              <a:rPr sz="1000" b="1">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 Control the flow of bypass airflow, stepper motor by the ECU according to the engine load, through the engine sensor to control the stepper motor in different operating conditions, the injection volume is also different, so the stepper motor is needed to make up the air intake, so it should be connected according to the specified connection, otherwise it may cause unstable idle speed.</a:t>
            </a:r>
            <a:endParaRPr sz="10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769995" y="3646805"/>
            <a:ext cx="2406650" cy="1384935"/>
          </a:xfrm>
          <a:prstGeom prst="rect">
            <a:avLst/>
          </a:prstGeom>
          <a:noFill/>
        </p:spPr>
        <p:txBody>
          <a:bodyPr wrap="square" lIns="36195" tIns="0" rIns="36195" bIns="0" rtlCol="0">
            <a:spAutoFit/>
          </a:bodyPr>
          <a:p>
            <a:r>
              <a:rPr lang="zh-CN" altLang="en-US" sz="1000" b="1">
                <a:latin typeface="微软雅黑" panose="020B0503020204020204" charset="-122"/>
                <a:ea typeface="微软雅黑" panose="020B0503020204020204" charset="-122"/>
                <a:cs typeface="微软雅黑" panose="020B0503020204020204" charset="-122"/>
                <a:sym typeface="+mn-ea"/>
              </a:rPr>
              <a:t>Function of each pin.</a:t>
            </a:r>
            <a:endParaRPr lang="zh-CN" altLang="en-US" sz="10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Stepper motor pin A / connected to the ECU's 2 (gray-yellow)</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Stepper motor pin B / connected to the ECU's 25 (yellow-green)</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Stepper motor pin C / connected to the ECU's 24 (brown-blue)</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Stepper motor pin D / connected to the ECU's 13 (gray-blue)</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grpSp>
        <p:nvGrpSpPr>
          <p:cNvPr id="13" name="组合 12"/>
          <p:cNvGrpSpPr/>
          <p:nvPr/>
        </p:nvGrpSpPr>
        <p:grpSpPr>
          <a:xfrm>
            <a:off x="1482090" y="3712210"/>
            <a:ext cx="2160270" cy="1732280"/>
            <a:chOff x="6174" y="6926"/>
            <a:chExt cx="3402" cy="2728"/>
          </a:xfrm>
        </p:grpSpPr>
        <p:pic>
          <p:nvPicPr>
            <p:cNvPr id="9" name="图片 8" descr="emobile_2022-10-24_19-10-02"/>
            <p:cNvPicPr>
              <a:picLocks noChangeAspect="1"/>
            </p:cNvPicPr>
            <p:nvPr/>
          </p:nvPicPr>
          <p:blipFill>
            <a:blip r:embed="rId2"/>
            <a:stretch>
              <a:fillRect/>
            </a:stretch>
          </p:blipFill>
          <p:spPr>
            <a:xfrm>
              <a:off x="6174" y="7020"/>
              <a:ext cx="3402" cy="2634"/>
            </a:xfrm>
            <a:prstGeom prst="rect">
              <a:avLst/>
            </a:prstGeom>
            <a:ln>
              <a:solidFill>
                <a:schemeClr val="tx1"/>
              </a:solidFill>
            </a:ln>
          </p:spPr>
        </p:pic>
        <p:sp>
          <p:nvSpPr>
            <p:cNvPr id="10" name="文本框 9"/>
            <p:cNvSpPr txBox="1"/>
            <p:nvPr/>
          </p:nvSpPr>
          <p:spPr>
            <a:xfrm>
              <a:off x="6221" y="6926"/>
              <a:ext cx="547" cy="495"/>
            </a:xfrm>
            <a:prstGeom prst="rect">
              <a:avLst/>
            </a:prstGeom>
            <a:noFill/>
          </p:spPr>
          <p:txBody>
            <a:bodyPr wrap="square" lIns="0" tIns="0" rIns="0" bIns="0" rtlCol="0" anchor="ctr" anchorCtr="0">
              <a:noAutofit/>
            </a:bodyPr>
            <a:p>
              <a:r>
                <a:rPr lang="en-US" altLang="zh-CN" sz="1000" b="1">
                  <a:latin typeface="微软雅黑" panose="020B0503020204020204" charset="-122"/>
                  <a:ea typeface="微软雅黑" panose="020B0503020204020204" charset="-122"/>
                  <a:cs typeface="微软雅黑" panose="020B0503020204020204" charset="-122"/>
                </a:rPr>
                <a:t>Fig1</a:t>
              </a:r>
              <a:endParaRPr lang="en-US" altLang="zh-CN" sz="1000" b="1">
                <a:latin typeface="微软雅黑" panose="020B0503020204020204" charset="-122"/>
                <a:ea typeface="微软雅黑" panose="020B0503020204020204" charset="-122"/>
                <a:cs typeface="微软雅黑" panose="020B0503020204020204" charset="-122"/>
              </a:endParaRPr>
            </a:p>
          </p:txBody>
        </p:sp>
      </p:grpSp>
      <p:pic>
        <p:nvPicPr>
          <p:cNvPr id="14" name="图片 13" descr="emobile_2022-12-07_14-30-14"/>
          <p:cNvPicPr>
            <a:picLocks noChangeAspect="1"/>
          </p:cNvPicPr>
          <p:nvPr/>
        </p:nvPicPr>
        <p:blipFill>
          <a:blip r:embed="rId3"/>
          <a:stretch>
            <a:fillRect/>
          </a:stretch>
        </p:blipFill>
        <p:spPr>
          <a:xfrm>
            <a:off x="1482725" y="1841500"/>
            <a:ext cx="2160000" cy="1613103"/>
          </a:xfrm>
          <a:prstGeom prst="rect">
            <a:avLst/>
          </a:prstGeom>
          <a:ln>
            <a:solidFill>
              <a:schemeClr val="tx1"/>
            </a:solidFill>
          </a:ln>
        </p:spPr>
      </p:pic>
      <p:pic>
        <p:nvPicPr>
          <p:cNvPr id="15" name="图片 14" descr="线路简图"/>
          <p:cNvPicPr>
            <a:picLocks noChangeAspect="1"/>
          </p:cNvPicPr>
          <p:nvPr/>
        </p:nvPicPr>
        <p:blipFill>
          <a:blip r:embed="rId4"/>
          <a:stretch>
            <a:fillRect/>
          </a:stretch>
        </p:blipFill>
        <p:spPr>
          <a:xfrm>
            <a:off x="1483360" y="5803900"/>
            <a:ext cx="2160000" cy="1661539"/>
          </a:xfrm>
          <a:prstGeom prst="rect">
            <a:avLst/>
          </a:prstGeom>
          <a:ln>
            <a:solidFill>
              <a:schemeClr val="tx1"/>
            </a:solidFill>
          </a:ln>
        </p:spPr>
      </p:pic>
      <p:graphicFrame>
        <p:nvGraphicFramePr>
          <p:cNvPr id="16" name="表格 15"/>
          <p:cNvGraphicFramePr/>
          <p:nvPr>
            <p:custDataLst>
              <p:tags r:id="rId5"/>
            </p:custDataLst>
          </p:nvPr>
        </p:nvGraphicFramePr>
        <p:xfrm>
          <a:off x="4020185" y="6844665"/>
          <a:ext cx="1948815" cy="1428750"/>
        </p:xfrm>
        <a:graphic>
          <a:graphicData uri="http://schemas.openxmlformats.org/drawingml/2006/table">
            <a:tbl>
              <a:tblPr firstRow="1" bandRow="1">
                <a:tableStyleId>{5940675A-B579-460E-94D1-54222C63F5DA}</a:tableStyleId>
              </a:tblPr>
              <a:tblGrid>
                <a:gridCol w="248920"/>
                <a:gridCol w="784860"/>
                <a:gridCol w="524510"/>
                <a:gridCol w="390525"/>
              </a:tblGrid>
              <a:tr h="213360">
                <a:tc gridSpan="4">
                  <a:txBody>
                    <a:bodyPr/>
                    <a:p>
                      <a:pPr algn="ctr">
                        <a:buNone/>
                      </a:pPr>
                      <a:r>
                        <a:rPr lang="zh-CN" altLang="en-US" sz="800">
                          <a:latin typeface="微软雅黑" panose="020B0503020204020204" charset="-122"/>
                          <a:ea typeface="微软雅黑" panose="020B0503020204020204" charset="-122"/>
                          <a:cs typeface="微软雅黑" panose="020B0503020204020204" charset="-122"/>
                        </a:rPr>
                        <a:t>Characteristic parameters</a:t>
                      </a:r>
                      <a:endParaRPr lang="zh-CN" altLang="en-US" sz="800">
                        <a:latin typeface="微软雅黑" panose="020B0503020204020204" charset="-122"/>
                        <a:ea typeface="微软雅黑" panose="020B0503020204020204" charset="-122"/>
                        <a:cs typeface="微软雅黑" panose="020B0503020204020204" charset="-122"/>
                      </a:endParaRPr>
                    </a:p>
                  </a:txBody>
                  <a:tcPr anchor="ctr" anchorCtr="0"/>
                </a:tc>
                <a:tc hMerge="1">
                  <a:tcPr anchor="ctr" anchorCtr="0"/>
                </a:tc>
                <a:tc hMerge="1">
                  <a:tcPr anchor="ctr" anchorCtr="0"/>
                </a:tc>
                <a:tc hMerge="1">
                  <a:tcPr anchor="ctr" anchorCtr="0"/>
                </a:tc>
              </a:tr>
              <a:tr h="0">
                <a:tc>
                  <a:txBody>
                    <a:bodyPr/>
                    <a:p>
                      <a:pPr algn="ctr">
                        <a:buNone/>
                      </a:pPr>
                      <a:r>
                        <a:rPr lang="en-US" altLang="zh-CN" sz="800">
                          <a:latin typeface="微软雅黑" panose="020B0503020204020204" charset="-122"/>
                          <a:ea typeface="微软雅黑" panose="020B0503020204020204" charset="-122"/>
                        </a:rPr>
                        <a:t>NO</a:t>
                      </a:r>
                      <a:endParaRPr lang="en-US" altLang="zh-CN"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800">
                          <a:latin typeface="微软雅黑" panose="020B0503020204020204" charset="-122"/>
                          <a:ea typeface="微软雅黑" panose="020B0503020204020204" charset="-122"/>
                        </a:rPr>
                        <a:t>Item</a:t>
                      </a:r>
                      <a:endParaRPr lang="zh-CN" altLang="en-US"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800">
                          <a:latin typeface="微软雅黑" panose="020B0503020204020204" charset="-122"/>
                          <a:ea typeface="微软雅黑" panose="020B0503020204020204" charset="-122"/>
                          <a:cs typeface="微软雅黑" panose="020B0503020204020204" charset="-122"/>
                        </a:rPr>
                        <a:t>Spec</a:t>
                      </a:r>
                      <a:endParaRPr lang="en-US" altLang="zh-CN" sz="80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zh-CN" altLang="en-US" sz="800">
                          <a:latin typeface="微软雅黑" panose="020B0503020204020204" charset="-122"/>
                          <a:ea typeface="微软雅黑" panose="020B0503020204020204" charset="-122"/>
                        </a:rPr>
                        <a:t>Terms</a:t>
                      </a:r>
                      <a:endParaRPr lang="zh-CN" altLang="en-US" sz="800">
                        <a:latin typeface="微软雅黑" panose="020B0503020204020204" charset="-122"/>
                        <a:ea typeface="微软雅黑" panose="020B0503020204020204" charset="-122"/>
                      </a:endParaRPr>
                    </a:p>
                  </a:txBody>
                  <a:tcPr marL="36195" marR="36195" marT="36195" marB="36195" anchor="ctr" anchorCtr="0"/>
                </a:tc>
              </a:tr>
              <a:tr h="194310">
                <a:tc>
                  <a:txBody>
                    <a:bodyPr/>
                    <a:p>
                      <a:pPr algn="ctr">
                        <a:buNone/>
                      </a:pPr>
                      <a:r>
                        <a:rPr lang="en-US" altLang="zh-CN" sz="800">
                          <a:latin typeface="微软雅黑" panose="020B0503020204020204" charset="-122"/>
                          <a:ea typeface="微软雅黑" panose="020B0503020204020204" charset="-122"/>
                        </a:rPr>
                        <a:t>1</a:t>
                      </a:r>
                      <a:endParaRPr lang="en-US" altLang="zh-CN"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800">
                          <a:latin typeface="微软雅黑" panose="020B0503020204020204" charset="-122"/>
                          <a:ea typeface="微软雅黑" panose="020B0503020204020204" charset="-122"/>
                        </a:rPr>
                        <a:t>Rated Voltage</a:t>
                      </a:r>
                      <a:endParaRPr lang="zh-CN" altLang="en-US"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800">
                          <a:latin typeface="微软雅黑" panose="020B0503020204020204" charset="-122"/>
                          <a:ea typeface="微软雅黑" panose="020B0503020204020204" charset="-122"/>
                          <a:cs typeface="微软雅黑" panose="020B0503020204020204" charset="-122"/>
                        </a:rPr>
                        <a:t>12V DC</a:t>
                      </a:r>
                      <a:endParaRPr lang="en-US" altLang="zh-CN" sz="80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endParaRPr lang="en-US" altLang="zh-CN" sz="800">
                        <a:latin typeface="微软雅黑" panose="020B0503020204020204" charset="-122"/>
                        <a:ea typeface="微软雅黑" panose="020B0503020204020204" charset="-122"/>
                      </a:endParaRPr>
                    </a:p>
                  </a:txBody>
                  <a:tcPr marL="36195" marR="36195" marT="36195" marB="36195" anchor="ctr" anchorCtr="0"/>
                </a:tc>
              </a:tr>
              <a:tr h="179070">
                <a:tc>
                  <a:txBody>
                    <a:bodyPr/>
                    <a:p>
                      <a:pPr algn="ctr">
                        <a:buNone/>
                      </a:pPr>
                      <a:r>
                        <a:rPr lang="en-US" altLang="zh-CN" sz="800">
                          <a:latin typeface="微软雅黑" panose="020B0503020204020204" charset="-122"/>
                          <a:ea typeface="微软雅黑" panose="020B0503020204020204" charset="-122"/>
                        </a:rPr>
                        <a:t>2</a:t>
                      </a:r>
                      <a:endParaRPr lang="en-US" altLang="zh-CN"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800">
                          <a:latin typeface="微软雅黑" panose="020B0503020204020204" charset="-122"/>
                          <a:ea typeface="微软雅黑" panose="020B0503020204020204" charset="-122"/>
                          <a:cs typeface="微软雅黑" panose="020B0503020204020204" charset="-122"/>
                        </a:rPr>
                        <a:t>Mini/maxoperating voltage</a:t>
                      </a:r>
                      <a:endParaRPr sz="80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800">
                          <a:latin typeface="微软雅黑" panose="020B0503020204020204" charset="-122"/>
                          <a:ea typeface="微软雅黑" panose="020B0503020204020204" charset="-122"/>
                        </a:rPr>
                        <a:t>7.5V-14V</a:t>
                      </a:r>
                      <a:endParaRPr lang="en-US" altLang="zh-CN"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endParaRPr lang="en-US" altLang="zh-CN" sz="800">
                        <a:latin typeface="微软雅黑" panose="020B0503020204020204" charset="-122"/>
                        <a:ea typeface="微软雅黑" panose="020B0503020204020204" charset="-122"/>
                      </a:endParaRPr>
                    </a:p>
                  </a:txBody>
                  <a:tcPr marL="36195" marR="36195" marT="36195" marB="36195" anchor="ctr" anchorCtr="0"/>
                </a:tc>
              </a:tr>
              <a:tr h="0">
                <a:tc>
                  <a:txBody>
                    <a:bodyPr/>
                    <a:p>
                      <a:pPr algn="ctr">
                        <a:buNone/>
                      </a:pPr>
                      <a:r>
                        <a:rPr lang="en-US" altLang="zh-CN" sz="800">
                          <a:latin typeface="微软雅黑" panose="020B0503020204020204" charset="-122"/>
                          <a:ea typeface="微软雅黑" panose="020B0503020204020204" charset="-122"/>
                        </a:rPr>
                        <a:t>3</a:t>
                      </a:r>
                      <a:endParaRPr lang="en-US" altLang="zh-CN"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800">
                          <a:latin typeface="微软雅黑" panose="020B0503020204020204" charset="-122"/>
                          <a:ea typeface="微软雅黑" panose="020B0503020204020204" charset="-122"/>
                        </a:rPr>
                        <a:t>Phase Resistor</a:t>
                      </a:r>
                      <a:endParaRPr lang="zh-CN" altLang="en-US"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800">
                          <a:latin typeface="微软雅黑" panose="020B0503020204020204" charset="-122"/>
                          <a:ea typeface="微软雅黑" panose="020B0503020204020204" charset="-122"/>
                          <a:cs typeface="微软雅黑" panose="020B0503020204020204" charset="-122"/>
                          <a:sym typeface="+mn-ea"/>
                        </a:rPr>
                        <a:t>53±5.3Ω</a:t>
                      </a:r>
                      <a:endParaRPr lang="en-US" altLang="zh-CN" sz="800">
                        <a:latin typeface="微软雅黑" panose="020B0503020204020204" charset="-122"/>
                        <a:ea typeface="微软雅黑" panose="020B0503020204020204" charset="-122"/>
                        <a:cs typeface="微软雅黑" panose="020B0503020204020204" charset="-122"/>
                        <a:sym typeface="+mn-ea"/>
                      </a:endParaRPr>
                    </a:p>
                  </a:txBody>
                  <a:tcPr marL="36195" marR="36195" marT="36195" marB="36195" anchor="ctr" anchorCtr="0"/>
                </a:tc>
                <a:tc>
                  <a:txBody>
                    <a:bodyPr/>
                    <a:p>
                      <a:pPr algn="ctr">
                        <a:buNone/>
                      </a:pPr>
                      <a:r>
                        <a:rPr lang="en-US" altLang="zh-CN" sz="800">
                          <a:latin typeface="微软雅黑" panose="020B0503020204020204" charset="-122"/>
                          <a:ea typeface="微软雅黑" panose="020B0503020204020204" charset="-122"/>
                        </a:rPr>
                        <a:t>27℃</a:t>
                      </a:r>
                      <a:endParaRPr lang="en-US" altLang="zh-CN" sz="800">
                        <a:latin typeface="微软雅黑" panose="020B0503020204020204" charset="-122"/>
                        <a:ea typeface="微软雅黑" panose="020B0503020204020204" charset="-122"/>
                      </a:endParaRPr>
                    </a:p>
                  </a:txBody>
                  <a:tcPr marL="36195" marR="36195" marT="36195" marB="36195" anchor="ctr" anchorCtr="0"/>
                </a:tc>
              </a:tr>
              <a:tr h="194310">
                <a:tc>
                  <a:txBody>
                    <a:bodyPr/>
                    <a:p>
                      <a:pPr algn="ctr">
                        <a:buNone/>
                      </a:pPr>
                      <a:r>
                        <a:rPr lang="en-US" altLang="zh-CN" sz="800">
                          <a:latin typeface="微软雅黑" panose="020B0503020204020204" charset="-122"/>
                          <a:ea typeface="微软雅黑" panose="020B0503020204020204" charset="-122"/>
                        </a:rPr>
                        <a:t>4</a:t>
                      </a:r>
                      <a:endParaRPr lang="en-US" altLang="zh-CN"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800">
                          <a:latin typeface="微软雅黑" panose="020B0503020204020204" charset="-122"/>
                          <a:ea typeface="微软雅黑" panose="020B0503020204020204" charset="-122"/>
                        </a:rPr>
                        <a:t>Operating temperature</a:t>
                      </a:r>
                      <a:endParaRPr lang="zh-CN" altLang="en-US" sz="80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800">
                          <a:latin typeface="微软雅黑" panose="020B0503020204020204" charset="-122"/>
                          <a:ea typeface="微软雅黑" panose="020B0503020204020204" charset="-122"/>
                          <a:cs typeface="微软雅黑" panose="020B0503020204020204" charset="-122"/>
                        </a:rPr>
                        <a:t>-40℃-125℃</a:t>
                      </a:r>
                      <a:endParaRPr lang="en-US" altLang="zh-CN" sz="80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endParaRPr lang="en-US" altLang="zh-CN" sz="800">
                        <a:latin typeface="微软雅黑" panose="020B0503020204020204" charset="-122"/>
                        <a:ea typeface="微软雅黑" panose="020B0503020204020204" charset="-122"/>
                      </a:endParaRPr>
                    </a:p>
                  </a:txBody>
                  <a:tcPr marL="36195" marR="36195" marT="36195" marB="36195" anchor="ctr" anchorCtr="0"/>
                </a:tc>
              </a:tr>
            </a:tbl>
          </a:graphicData>
        </a:graphic>
      </p:graphicFrame>
      <p:sp>
        <p:nvSpPr>
          <p:cNvPr id="3" name="文本框 2"/>
          <p:cNvSpPr txBox="1"/>
          <p:nvPr/>
        </p:nvSpPr>
        <p:spPr>
          <a:xfrm>
            <a:off x="1568450" y="3365500"/>
            <a:ext cx="965200" cy="245745"/>
          </a:xfrm>
          <a:prstGeom prst="rect">
            <a:avLst/>
          </a:prstGeom>
          <a:noFill/>
        </p:spPr>
        <p:txBody>
          <a:bodyPr wrap="square" lIns="0" tIns="0" rIns="0" bIns="0" rtlCol="0">
            <a:spAutoFit/>
          </a:bodyPr>
          <a:p>
            <a:r>
              <a:rPr lang="zh-CN" altLang="en-US" sz="800" b="1">
                <a:latin typeface="微软雅黑" panose="020B0503020204020204" charset="-122"/>
                <a:ea typeface="微软雅黑" panose="020B0503020204020204" charset="-122"/>
              </a:rPr>
              <a:t>Idle stepper motor profile drawing</a:t>
            </a:r>
            <a:endParaRPr lang="zh-CN" altLang="en-US" sz="800" b="1">
              <a:latin typeface="微软雅黑" panose="020B0503020204020204" charset="-122"/>
              <a:ea typeface="微软雅黑" panose="020B0503020204020204" charset="-122"/>
            </a:endParaRPr>
          </a:p>
        </p:txBody>
      </p:sp>
      <p:sp>
        <p:nvSpPr>
          <p:cNvPr id="19" name="文本框 18"/>
          <p:cNvSpPr txBox="1"/>
          <p:nvPr/>
        </p:nvSpPr>
        <p:spPr>
          <a:xfrm>
            <a:off x="3764915" y="5118100"/>
            <a:ext cx="2425065" cy="307340"/>
          </a:xfrm>
          <a:prstGeom prst="rect">
            <a:avLst/>
          </a:prstGeom>
          <a:noFill/>
        </p:spPr>
        <p:txBody>
          <a:bodyPr wrap="square" lIns="36195" tIns="0" rIns="36195" bIns="0" rtlCol="0">
            <a:spAutoFit/>
          </a:bodyPr>
          <a:p>
            <a:pPr algn="l"/>
            <a:r>
              <a:rPr sz="1000">
                <a:latin typeface="微软雅黑" panose="020B0503020204020204" charset="-122"/>
                <a:ea typeface="微软雅黑" panose="020B0503020204020204" charset="-122"/>
                <a:cs typeface="微软雅黑" panose="020B0503020204020204" charset="-122"/>
                <a:sym typeface="+mn-ea"/>
              </a:rPr>
              <a:t>Fig 1: The wiring diagram for the idle stepper motor and ECU.</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3943985" y="6322060"/>
            <a:ext cx="2286635" cy="189865"/>
          </a:xfrm>
          <a:prstGeom prst="rect">
            <a:avLst/>
          </a:prstGeom>
          <a:noFill/>
        </p:spPr>
        <p:txBody>
          <a:bodyPr wrap="square" lIns="36195" tIns="0" rIns="36195" rtlCol="0">
            <a:noAutofit/>
          </a:bodyPr>
          <a:p>
            <a:r>
              <a:rPr lang="zh-CN" altLang="en-US" sz="1000" b="1">
                <a:latin typeface="微软雅黑" panose="020B0503020204020204" charset="-122"/>
                <a:ea typeface="微软雅黑" panose="020B0503020204020204" charset="-122"/>
                <a:cs typeface="微软雅黑" panose="020B0503020204020204" charset="-122"/>
              </a:rPr>
              <a:t>The following table shows the characteristic parameters of the idle stepper motor.</a:t>
            </a:r>
            <a:endParaRPr lang="zh-CN" altLang="en-US" sz="1000" b="1">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501775" y="5761990"/>
            <a:ext cx="357505" cy="291465"/>
          </a:xfrm>
          <a:prstGeom prst="rect">
            <a:avLst/>
          </a:prstGeom>
          <a:noFill/>
        </p:spPr>
        <p:txBody>
          <a:bodyPr wrap="square" lIns="0" tIns="0" rIns="0" bIns="0" rtlCol="0" anchor="ctr" anchorCtr="0">
            <a:noAutofit/>
          </a:bodyPr>
          <a:p>
            <a:r>
              <a:rPr lang="en-US" altLang="zh-CN" sz="1000" b="1">
                <a:latin typeface="微软雅黑" panose="020B0503020204020204" charset="-122"/>
                <a:ea typeface="微软雅黑" panose="020B0503020204020204" charset="-122"/>
                <a:cs typeface="微软雅黑" panose="020B0503020204020204" charset="-122"/>
              </a:rPr>
              <a:t>Fig2</a:t>
            </a:r>
            <a:endParaRPr lang="en-US" altLang="zh-CN" sz="10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3768090" y="5930900"/>
            <a:ext cx="2425065" cy="307340"/>
          </a:xfrm>
          <a:prstGeom prst="rect">
            <a:avLst/>
          </a:prstGeom>
          <a:noFill/>
        </p:spPr>
        <p:txBody>
          <a:bodyPr wrap="square" lIns="36195" tIns="0" rIns="36195" bIns="0" rtlCol="0">
            <a:spAutoFit/>
          </a:bodyPr>
          <a:p>
            <a:pPr algn="l"/>
            <a:r>
              <a:rPr sz="1000">
                <a:latin typeface="微软雅黑" panose="020B0503020204020204" charset="-122"/>
                <a:ea typeface="微软雅黑" panose="020B0503020204020204" charset="-122"/>
                <a:cs typeface="微软雅黑" panose="020B0503020204020204" charset="-122"/>
                <a:sym typeface="+mn-ea"/>
              </a:rPr>
              <a:t>Fig 2: The circuit diagram for the idle stepper motor.</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17" name="object 13"/>
          <p:cNvSpPr txBox="1"/>
          <p:nvPr>
            <p:custDataLst>
              <p:tags r:id="rId6"/>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290955" y="1628140"/>
            <a:ext cx="4826635" cy="7429500"/>
          </a:xfrm>
          <a:prstGeom prst="rect">
            <a:avLst/>
          </a:prstGeom>
          <a:solidFill>
            <a:srgbClr val="FFFFFF"/>
          </a:solidFill>
          <a:ln w="9525">
            <a:noFill/>
          </a:ln>
        </p:spPr>
        <p:txBody>
          <a:bodyPr/>
          <a:p>
            <a:endParaRPr lang="zh-CN" altLang="en-US"/>
          </a:p>
        </p:txBody>
      </p:sp>
      <p:pic>
        <p:nvPicPr>
          <p:cNvPr id="6" name="图片 5" descr="图片4"/>
          <p:cNvPicPr>
            <a:picLocks noChangeAspect="1"/>
          </p:cNvPicPr>
          <p:nvPr/>
        </p:nvPicPr>
        <p:blipFill>
          <a:blip r:embed="rId1"/>
          <a:stretch>
            <a:fillRect/>
          </a:stretch>
        </p:blipFill>
        <p:spPr>
          <a:xfrm>
            <a:off x="4824095" y="1448435"/>
            <a:ext cx="1134110" cy="176530"/>
          </a:xfrm>
          <a:prstGeom prst="rect">
            <a:avLst/>
          </a:prstGeom>
        </p:spPr>
      </p:pic>
      <p:sp>
        <p:nvSpPr>
          <p:cNvPr id="7" name="object 5"/>
          <p:cNvSpPr/>
          <p:nvPr/>
        </p:nvSpPr>
        <p:spPr>
          <a:xfrm>
            <a:off x="626186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9" name="文本框 8"/>
          <p:cNvSpPr txBox="1"/>
          <p:nvPr/>
        </p:nvSpPr>
        <p:spPr>
          <a:xfrm>
            <a:off x="627062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100</a:t>
            </a:r>
            <a:endParaRPr lang="en-US" altLang="zh-CN" sz="1000">
              <a:solidFill>
                <a:schemeClr val="bg1"/>
              </a:solidFill>
              <a:latin typeface="黑体" panose="02010609060101010101" charset="-122"/>
              <a:ea typeface="黑体" panose="02010609060101010101" charset="-122"/>
            </a:endParaRPr>
          </a:p>
        </p:txBody>
      </p:sp>
      <p:sp>
        <p:nvSpPr>
          <p:cNvPr id="4" name="文本框 3"/>
          <p:cNvSpPr txBox="1"/>
          <p:nvPr/>
        </p:nvSpPr>
        <p:spPr>
          <a:xfrm>
            <a:off x="1288415" y="1710055"/>
            <a:ext cx="2402840" cy="2461895"/>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sym typeface="+mn-ea"/>
              </a:rPr>
              <a:t>3.9 Oxygen sensor</a:t>
            </a:r>
            <a:endParaRPr sz="1000" b="1">
              <a:latin typeface="微软雅黑" panose="020B0503020204020204" charset="-122"/>
              <a:ea typeface="微软雅黑" panose="020B0503020204020204" charset="-122"/>
              <a:sym typeface="+mn-ea"/>
            </a:endParaRPr>
          </a:p>
          <a:p>
            <a:endParaRPr sz="1000" b="1">
              <a:latin typeface="微软雅黑" panose="020B0503020204020204" charset="-122"/>
              <a:ea typeface="微软雅黑" panose="020B0503020204020204" charset="-122"/>
              <a:sym typeface="+mn-ea"/>
            </a:endParaRPr>
          </a:p>
          <a:p>
            <a:r>
              <a:rPr sz="1000" b="1">
                <a:latin typeface="微软雅黑" panose="020B0503020204020204" charset="-122"/>
                <a:ea typeface="微软雅黑" panose="020B0503020204020204" charset="-122"/>
                <a:sym typeface="+mn-ea"/>
              </a:rPr>
              <a:t>  </a:t>
            </a:r>
            <a:r>
              <a:rPr sz="1000">
                <a:latin typeface="微软雅黑" panose="020B0503020204020204" charset="-122"/>
                <a:ea typeface="微软雅黑" panose="020B0503020204020204" charset="-122"/>
                <a:sym typeface="+mn-ea"/>
              </a:rPr>
              <a:t>  This sensor is used in the feedback system of the electronically controlled fuel injection device to achieve closed-loop control and improve the accuracy of the ECU's control of the air-fuel ratio, which is installed on the front section of the exhaust pipe to determine the oxygen content in the exhaust gas to determine whether the gasoline and air are completely combusted to ensure that the three-way catalytic converter has the maximum conversion efficiency of HC CO and NOx in the exhaust.</a:t>
            </a:r>
            <a:endParaRPr sz="1000">
              <a:latin typeface="微软雅黑" panose="020B0503020204020204" charset="-122"/>
              <a:ea typeface="微软雅黑" panose="020B0503020204020204" charset="-122"/>
              <a:sym typeface="+mn-ea"/>
            </a:endParaRPr>
          </a:p>
        </p:txBody>
      </p:sp>
      <p:sp>
        <p:nvSpPr>
          <p:cNvPr id="5" name="文本框 4"/>
          <p:cNvSpPr txBox="1">
            <a:spLocks noChangeAspect="1"/>
          </p:cNvSpPr>
          <p:nvPr/>
        </p:nvSpPr>
        <p:spPr>
          <a:xfrm>
            <a:off x="1293495" y="5187950"/>
            <a:ext cx="1949450" cy="398780"/>
          </a:xfrm>
          <a:prstGeom prst="rect">
            <a:avLst/>
          </a:prstGeom>
          <a:noFill/>
        </p:spPr>
        <p:txBody>
          <a:bodyPr wrap="square" rtlCol="0" anchor="t">
            <a:spAutoFit/>
          </a:bodyPr>
          <a:p>
            <a:r>
              <a:rPr sz="1000">
                <a:latin typeface="微软雅黑" panose="020B0503020204020204" charset="-122"/>
                <a:ea typeface="微软雅黑" panose="020B0503020204020204" charset="-122"/>
                <a:cs typeface="微软雅黑" panose="020B0503020204020204" charset="-122"/>
              </a:rPr>
              <a:t>Definition of each pin function.</a:t>
            </a:r>
            <a:endParaRPr sz="1000">
              <a:latin typeface="微软雅黑" panose="020B0503020204020204" charset="-122"/>
              <a:ea typeface="微软雅黑" panose="020B0503020204020204" charset="-122"/>
              <a:cs typeface="微软雅黑" panose="020B0503020204020204" charset="-122"/>
            </a:endParaRPr>
          </a:p>
        </p:txBody>
      </p:sp>
      <p:pic>
        <p:nvPicPr>
          <p:cNvPr id="12" name="图片 11" descr="emobile_2022-12-07_17-50-26"/>
          <p:cNvPicPr>
            <a:picLocks noChangeAspect="1"/>
          </p:cNvPicPr>
          <p:nvPr/>
        </p:nvPicPr>
        <p:blipFill>
          <a:blip r:embed="rId2"/>
          <a:stretch>
            <a:fillRect/>
          </a:stretch>
        </p:blipFill>
        <p:spPr>
          <a:xfrm>
            <a:off x="3873500" y="1866900"/>
            <a:ext cx="2160000" cy="1408356"/>
          </a:xfrm>
          <a:prstGeom prst="rect">
            <a:avLst/>
          </a:prstGeom>
          <a:ln>
            <a:solidFill>
              <a:schemeClr val="tx1"/>
            </a:solidFill>
          </a:ln>
        </p:spPr>
      </p:pic>
      <p:sp>
        <p:nvSpPr>
          <p:cNvPr id="2" name="文本框 1"/>
          <p:cNvSpPr txBox="1"/>
          <p:nvPr/>
        </p:nvSpPr>
        <p:spPr>
          <a:xfrm>
            <a:off x="3883660" y="3535045"/>
            <a:ext cx="469900" cy="153670"/>
          </a:xfrm>
          <a:prstGeom prst="rect">
            <a:avLst/>
          </a:prstGeom>
          <a:noFill/>
        </p:spPr>
        <p:txBody>
          <a:bodyPr wrap="square" lIns="0" tIns="0" rIns="0" bIns="0" rtlCol="0" anchor="ctr" anchorCtr="0">
            <a:spAutoFit/>
          </a:bodyPr>
          <a:p>
            <a:r>
              <a:rPr lang="en-US" altLang="zh-CN" sz="1000" b="1">
                <a:latin typeface="微软雅黑" panose="020B0503020204020204" charset="-122"/>
                <a:ea typeface="微软雅黑" panose="020B0503020204020204" charset="-122"/>
                <a:cs typeface="微软雅黑" panose="020B0503020204020204" charset="-122"/>
              </a:rPr>
              <a:t>Fig1</a:t>
            </a:r>
            <a:endParaRPr lang="en-US" altLang="zh-CN" sz="10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907790" y="3115310"/>
            <a:ext cx="1808480" cy="122555"/>
          </a:xfrm>
          <a:prstGeom prst="rect">
            <a:avLst/>
          </a:prstGeom>
          <a:noFill/>
        </p:spPr>
        <p:txBody>
          <a:bodyPr wrap="square" lIns="0" tIns="0" rIns="0" bIns="0" rtlCol="0">
            <a:spAutoFit/>
          </a:bodyPr>
          <a:p>
            <a:r>
              <a:rPr lang="zh-CN" altLang="en-US" sz="800" b="1">
                <a:latin typeface="微软雅黑" panose="020B0503020204020204" charset="-122"/>
                <a:ea typeface="微软雅黑" panose="020B0503020204020204" charset="-122"/>
              </a:rPr>
              <a:t>Oxygen Sensor Outline Drawing</a:t>
            </a:r>
            <a:endParaRPr lang="zh-CN" altLang="en-US" sz="800" b="1">
              <a:latin typeface="微软雅黑" panose="020B0503020204020204" charset="-122"/>
              <a:ea typeface="微软雅黑" panose="020B0503020204020204" charset="-122"/>
            </a:endParaRPr>
          </a:p>
        </p:txBody>
      </p:sp>
      <p:sp>
        <p:nvSpPr>
          <p:cNvPr id="14" name="文本框 13"/>
          <p:cNvSpPr txBox="1"/>
          <p:nvPr/>
        </p:nvSpPr>
        <p:spPr>
          <a:xfrm>
            <a:off x="1285875" y="4279900"/>
            <a:ext cx="2425065" cy="307340"/>
          </a:xfrm>
          <a:prstGeom prst="rect">
            <a:avLst/>
          </a:prstGeom>
          <a:noFill/>
        </p:spPr>
        <p:txBody>
          <a:bodyPr wrap="square" lIns="36195" tIns="0" rIns="36195" bIns="0" rtlCol="0">
            <a:spAutoFit/>
          </a:bodyPr>
          <a:p>
            <a:pPr algn="l"/>
            <a:r>
              <a:rPr sz="1000">
                <a:latin typeface="微软雅黑" panose="020B0503020204020204" charset="-122"/>
                <a:ea typeface="微软雅黑" panose="020B0503020204020204" charset="-122"/>
                <a:cs typeface="微软雅黑" panose="020B0503020204020204" charset="-122"/>
                <a:sym typeface="+mn-ea"/>
              </a:rPr>
              <a:t>Fig 1: shows the wiring diagram of oxygen sensor and ECU.</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11" name="object 13"/>
          <p:cNvSpPr txBox="1"/>
          <p:nvPr>
            <p:custDataLst>
              <p:tags r:id="rId3"/>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8" name="图片 7"/>
          <p:cNvPicPr>
            <a:picLocks noChangeAspect="1"/>
          </p:cNvPicPr>
          <p:nvPr>
            <p:custDataLst>
              <p:tags r:id="rId4"/>
            </p:custDataLst>
          </p:nvPr>
        </p:nvPicPr>
        <p:blipFill>
          <a:blip r:embed="rId5"/>
          <a:stretch>
            <a:fillRect/>
          </a:stretch>
        </p:blipFill>
        <p:spPr>
          <a:xfrm>
            <a:off x="1339850" y="5586730"/>
            <a:ext cx="3698240" cy="2419985"/>
          </a:xfrm>
          <a:prstGeom prst="rect">
            <a:avLst/>
          </a:prstGeom>
        </p:spPr>
      </p:pic>
      <p:pic>
        <p:nvPicPr>
          <p:cNvPr id="26" name="图片 26"/>
          <p:cNvPicPr>
            <a:picLocks noChangeAspect="1"/>
          </p:cNvPicPr>
          <p:nvPr>
            <p:custDataLst>
              <p:tags r:id="rId6"/>
            </p:custDataLst>
          </p:nvPr>
        </p:nvPicPr>
        <p:blipFill>
          <a:blip r:embed="rId7"/>
          <a:stretch>
            <a:fillRect/>
          </a:stretch>
        </p:blipFill>
        <p:spPr>
          <a:xfrm>
            <a:off x="3794760" y="3822700"/>
            <a:ext cx="2315210" cy="1641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340485" y="1631950"/>
            <a:ext cx="4826635" cy="7429500"/>
          </a:xfrm>
          <a:prstGeom prst="rect">
            <a:avLst/>
          </a:prstGeom>
          <a:solidFill>
            <a:srgbClr val="FFFFFF"/>
          </a:solidFill>
          <a:ln w="9525">
            <a:noFill/>
          </a:ln>
        </p:spPr>
        <p:txBody>
          <a:bodyPr/>
          <a:p>
            <a:endParaRPr lang="zh-CN" altLang="en-US"/>
          </a:p>
        </p:txBody>
      </p:sp>
      <p:pic>
        <p:nvPicPr>
          <p:cNvPr id="7" name="图片 6" descr="图片4"/>
          <p:cNvPicPr>
            <a:picLocks noChangeAspect="1"/>
          </p:cNvPicPr>
          <p:nvPr/>
        </p:nvPicPr>
        <p:blipFill>
          <a:blip r:embed="rId1"/>
          <a:stretch>
            <a:fillRect/>
          </a:stretch>
        </p:blipFill>
        <p:spPr>
          <a:xfrm>
            <a:off x="1491615" y="1448435"/>
            <a:ext cx="1134110" cy="176530"/>
          </a:xfrm>
          <a:prstGeom prst="rect">
            <a:avLst/>
          </a:prstGeom>
        </p:spPr>
      </p:pic>
      <p:sp>
        <p:nvSpPr>
          <p:cNvPr id="11" name="object 5"/>
          <p:cNvSpPr/>
          <p:nvPr/>
        </p:nvSpPr>
        <p:spPr>
          <a:xfrm>
            <a:off x="70942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1818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101</a:t>
            </a:r>
            <a:endParaRPr lang="en-US" altLang="zh-CN" sz="1000">
              <a:solidFill>
                <a:schemeClr val="bg1"/>
              </a:solidFill>
              <a:latin typeface="黑体" panose="02010609060101010101" charset="-122"/>
              <a:ea typeface="黑体" panose="02010609060101010101" charset="-122"/>
            </a:endParaRPr>
          </a:p>
        </p:txBody>
      </p:sp>
      <p:sp>
        <p:nvSpPr>
          <p:cNvPr id="6" name="文本框 5"/>
          <p:cNvSpPr txBox="1"/>
          <p:nvPr/>
        </p:nvSpPr>
        <p:spPr>
          <a:xfrm>
            <a:off x="3730625" y="5346700"/>
            <a:ext cx="2425065" cy="307340"/>
          </a:xfrm>
          <a:prstGeom prst="rect">
            <a:avLst/>
          </a:prstGeom>
          <a:noFill/>
        </p:spPr>
        <p:txBody>
          <a:bodyPr wrap="square" lIns="36195" tIns="0" rIns="36195" bIns="0" rtlCol="0">
            <a:spAutoFit/>
          </a:bodyPr>
          <a:p>
            <a:pPr algn="l"/>
            <a:r>
              <a:rPr sz="1000">
                <a:latin typeface="微软雅黑" panose="020B0503020204020204" charset="-122"/>
                <a:ea typeface="微软雅黑" panose="020B0503020204020204" charset="-122"/>
                <a:cs typeface="微软雅黑" panose="020B0503020204020204" charset="-122"/>
                <a:sym typeface="+mn-ea"/>
              </a:rPr>
              <a:t>Fig 1: The wiring diagram for the water temperature sensor and ECU.</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750310" y="1781810"/>
            <a:ext cx="2409190" cy="2000250"/>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cs typeface="微软雅黑" panose="020B0503020204020204" charset="-122"/>
                <a:sym typeface="+mn-ea"/>
              </a:rPr>
              <a:t>3.10 Engine water temperature sensor</a:t>
            </a:r>
            <a:endParaRPr sz="1000" b="1">
              <a:latin typeface="微软雅黑" panose="020B0503020204020204" charset="-122"/>
              <a:ea typeface="微软雅黑" panose="020B0503020204020204" charset="-122"/>
              <a:cs typeface="微软雅黑" panose="020B0503020204020204" charset="-122"/>
              <a:sym typeface="+mn-ea"/>
            </a:endParaRPr>
          </a:p>
          <a:p>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   </a:t>
            </a:r>
            <a:r>
              <a:rPr sz="1000">
                <a:latin typeface="微软雅黑" panose="020B0503020204020204" charset="-122"/>
                <a:ea typeface="微软雅黑" panose="020B0503020204020204" charset="-122"/>
                <a:cs typeface="微软雅黑" panose="020B0503020204020204" charset="-122"/>
                <a:sym typeface="+mn-ea"/>
              </a:rPr>
              <a:t> This sensor is two sets of negative temperature coefficient (NTF) thermistor, its resistance value decreases with the increase of coolant temperature, but not a linear relationship. One group is provided to the ECU to monitor the thermal status of the engine, and A group is provided to the ECU for the water temperature signal.</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3744595" y="6576060"/>
            <a:ext cx="2415540" cy="461645"/>
          </a:xfrm>
          <a:prstGeom prst="rect">
            <a:avLst/>
          </a:prstGeom>
          <a:noFill/>
        </p:spPr>
        <p:txBody>
          <a:bodyPr wrap="square" lIns="36195" tIns="0" rIns="36195" bIns="0" rtlCol="0">
            <a:spAutoFit/>
          </a:bodyPr>
          <a:p>
            <a:r>
              <a:rPr sz="1000">
                <a:latin typeface="微软雅黑" panose="020B0503020204020204" charset="-122"/>
                <a:ea typeface="微软雅黑" panose="020B0503020204020204" charset="-122"/>
                <a:cs typeface="微软雅黑" panose="020B0503020204020204" charset="-122"/>
              </a:rPr>
              <a:t>The table on the </a:t>
            </a:r>
            <a:r>
              <a:rPr lang="en-US" sz="1000">
                <a:latin typeface="微软雅黑" panose="020B0503020204020204" charset="-122"/>
                <a:ea typeface="微软雅黑" panose="020B0503020204020204" charset="-122"/>
                <a:cs typeface="微软雅黑" panose="020B0503020204020204" charset="-122"/>
              </a:rPr>
              <a:t>left</a:t>
            </a:r>
            <a:r>
              <a:rPr sz="1000">
                <a:latin typeface="微软雅黑" panose="020B0503020204020204" charset="-122"/>
                <a:ea typeface="微软雅黑" panose="020B0503020204020204" charset="-122"/>
                <a:cs typeface="微软雅黑" panose="020B0503020204020204" charset="-122"/>
              </a:rPr>
              <a:t> shows the characteristics of the temperature and the signal is transmitted to the ECU.</a:t>
            </a:r>
            <a:endParaRPr sz="1000">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2"/>
            </p:custDataLst>
          </p:nvPr>
        </p:nvGraphicFramePr>
        <p:xfrm>
          <a:off x="1383030" y="6124575"/>
          <a:ext cx="2296160" cy="1859280"/>
        </p:xfrm>
        <a:graphic>
          <a:graphicData uri="http://schemas.openxmlformats.org/drawingml/2006/table">
            <a:tbl>
              <a:tblPr firstRow="1" bandRow="1">
                <a:tableStyleId>{5940675A-B579-460E-94D1-54222C63F5DA}</a:tableStyleId>
              </a:tblPr>
              <a:tblGrid>
                <a:gridCol w="640080"/>
                <a:gridCol w="514350"/>
                <a:gridCol w="671830"/>
                <a:gridCol w="469900"/>
              </a:tblGrid>
              <a:tr h="213360">
                <a:tc gridSpan="4">
                  <a:txBody>
                    <a:bodyPr/>
                    <a:p>
                      <a:pPr algn="ctr">
                        <a:buNone/>
                      </a:pPr>
                      <a:r>
                        <a:rPr sz="800" b="1">
                          <a:latin typeface="微软雅黑" panose="020B0503020204020204" charset="-122"/>
                          <a:ea typeface="微软雅黑" panose="020B0503020204020204" charset="-122"/>
                          <a:cs typeface="微软雅黑" panose="020B0503020204020204" charset="-122"/>
                        </a:rPr>
                        <a:t>ECU resistance value parameter</a:t>
                      </a:r>
                      <a:endParaRPr sz="800" b="1">
                        <a:latin typeface="微软雅黑" panose="020B0503020204020204" charset="-122"/>
                        <a:ea typeface="微软雅黑" panose="020B0503020204020204" charset="-122"/>
                        <a:cs typeface="微软雅黑" panose="020B0503020204020204" charset="-122"/>
                      </a:endParaRPr>
                    </a:p>
                  </a:txBody>
                  <a:tcPr anchor="ctr" anchorCtr="0"/>
                </a:tc>
                <a:tc hMerge="1">
                  <a:tcPr anchor="ctr" anchorCtr="0"/>
                </a:tc>
                <a:tc hMerge="1">
                  <a:tcPr anchor="ctr" anchorCtr="0"/>
                </a:tc>
                <a:tc hMerge="1">
                  <a:tcPr anchor="ctr" anchorCtr="0"/>
                </a:tc>
              </a:tr>
              <a:tr h="176530">
                <a:tc rowSpan="2">
                  <a:txBody>
                    <a:bodyPr/>
                    <a:p>
                      <a:pPr algn="ctr">
                        <a:buNone/>
                      </a:pPr>
                      <a:r>
                        <a:rPr sz="800" b="1">
                          <a:latin typeface="微软雅黑" panose="020B0503020204020204" charset="-122"/>
                          <a:ea typeface="微软雅黑" panose="020B0503020204020204" charset="-122"/>
                          <a:cs typeface="微软雅黑" panose="020B0503020204020204" charset="-122"/>
                        </a:rPr>
                        <a:t>Temperature range °C±1</a:t>
                      </a:r>
                      <a:endParaRPr sz="800" b="1">
                        <a:latin typeface="微软雅黑" panose="020B0503020204020204" charset="-122"/>
                        <a:ea typeface="微软雅黑" panose="020B0503020204020204" charset="-122"/>
                        <a:cs typeface="微软雅黑" panose="020B0503020204020204" charset="-122"/>
                      </a:endParaRPr>
                    </a:p>
                  </a:txBody>
                  <a:tcPr anchor="ctr" anchorCtr="0"/>
                </a:tc>
                <a:tc gridSpan="3">
                  <a:txBody>
                    <a:bodyPr/>
                    <a:p>
                      <a:pPr algn="ctr">
                        <a:buNone/>
                      </a:pPr>
                      <a:r>
                        <a:rPr lang="zh-CN" altLang="en-US" sz="800" b="1">
                          <a:latin typeface="微软雅黑" panose="020B0503020204020204" charset="-122"/>
                          <a:ea typeface="微软雅黑" panose="020B0503020204020204" charset="-122"/>
                          <a:cs typeface="微软雅黑" panose="020B0503020204020204" charset="-122"/>
                        </a:rPr>
                        <a:t>Resistance value（</a:t>
                      </a:r>
                      <a:r>
                        <a:rPr lang="en-US" altLang="zh-CN" sz="800" b="1">
                          <a:latin typeface="微软雅黑" panose="020B0503020204020204" charset="-122"/>
                          <a:ea typeface="微软雅黑" panose="020B0503020204020204" charset="-122"/>
                          <a:cs typeface="微软雅黑" panose="020B0503020204020204" charset="-122"/>
                        </a:rPr>
                        <a:t>kΩ</a:t>
                      </a:r>
                      <a:r>
                        <a:rPr lang="zh-CN" altLang="en-US" sz="800" b="1">
                          <a:latin typeface="微软雅黑" panose="020B0503020204020204" charset="-122"/>
                          <a:ea typeface="微软雅黑" panose="020B0503020204020204" charset="-122"/>
                          <a:cs typeface="微软雅黑" panose="020B0503020204020204" charset="-122"/>
                        </a:rPr>
                        <a:t>）</a:t>
                      </a:r>
                      <a:endParaRPr lang="zh-CN" altLang="en-US" sz="800" b="1">
                        <a:latin typeface="微软雅黑" panose="020B0503020204020204" charset="-122"/>
                        <a:ea typeface="微软雅黑" panose="020B0503020204020204" charset="-122"/>
                        <a:cs typeface="微软雅黑" panose="020B0503020204020204" charset="-122"/>
                      </a:endParaRPr>
                    </a:p>
                  </a:txBody>
                  <a:tcPr anchor="ctr" anchorCtr="0"/>
                </a:tc>
                <a:tc hMerge="1">
                  <a:tcPr anchor="ctr" anchorCtr="0"/>
                </a:tc>
                <a:tc hMerge="1">
                  <a:tcPr anchor="ctr" anchorCtr="0"/>
                </a:tc>
              </a:tr>
              <a:tr h="243840">
                <a:tc vMerge="1">
                  <a:tcPr anchor="ctr" anchorCtr="0"/>
                </a:tc>
                <a:tc>
                  <a:txBody>
                    <a:bodyPr/>
                    <a:p>
                      <a:pPr algn="ctr">
                        <a:buNone/>
                      </a:pPr>
                      <a:r>
                        <a:rPr lang="en-US" altLang="zh-CN" sz="800" b="1">
                          <a:solidFill>
                            <a:schemeClr val="tx1"/>
                          </a:solidFill>
                          <a:latin typeface="微软雅黑" panose="020B0503020204020204" charset="-122"/>
                          <a:ea typeface="微软雅黑" panose="020B0503020204020204" charset="-122"/>
                        </a:rPr>
                        <a:t>Min</a:t>
                      </a:r>
                      <a:endParaRPr lang="en-US" altLang="zh-CN" sz="800" b="1">
                        <a:solidFill>
                          <a:schemeClr val="tx1"/>
                        </a:solidFill>
                        <a:latin typeface="微软雅黑" panose="020B0503020204020204" charset="-122"/>
                        <a:ea typeface="微软雅黑" panose="020B0503020204020204" charset="-122"/>
                      </a:endParaRPr>
                    </a:p>
                  </a:txBody>
                  <a:tcPr anchor="ctr" anchorCtr="0"/>
                </a:tc>
                <a:tc>
                  <a:txBody>
                    <a:bodyPr/>
                    <a:p>
                      <a:pPr algn="ctr">
                        <a:buNone/>
                      </a:pPr>
                      <a:r>
                        <a:rPr lang="zh-CN" altLang="en-US" sz="800" b="1">
                          <a:solidFill>
                            <a:schemeClr val="tx1"/>
                          </a:solidFill>
                          <a:latin typeface="微软雅黑" panose="020B0503020204020204" charset="-122"/>
                          <a:ea typeface="微软雅黑" panose="020B0503020204020204" charset="-122"/>
                        </a:rPr>
                        <a:t>Standard</a:t>
                      </a:r>
                      <a:endParaRPr lang="zh-CN" altLang="en-US" sz="800" b="1">
                        <a:solidFill>
                          <a:schemeClr val="tx1"/>
                        </a:solidFill>
                        <a:latin typeface="微软雅黑" panose="020B0503020204020204" charset="-122"/>
                        <a:ea typeface="微软雅黑" panose="020B0503020204020204" charset="-122"/>
                      </a:endParaRPr>
                    </a:p>
                  </a:txBody>
                  <a:tcPr anchor="ctr" anchorCtr="0"/>
                </a:tc>
                <a:tc>
                  <a:txBody>
                    <a:bodyPr/>
                    <a:p>
                      <a:pPr algn="ctr">
                        <a:buNone/>
                      </a:pPr>
                      <a:r>
                        <a:rPr lang="en-US" altLang="zh-CN" sz="800" b="1">
                          <a:solidFill>
                            <a:schemeClr val="tx1"/>
                          </a:solidFill>
                          <a:latin typeface="微软雅黑" panose="020B0503020204020204" charset="-122"/>
                          <a:ea typeface="微软雅黑" panose="020B0503020204020204" charset="-122"/>
                        </a:rPr>
                        <a:t>Max</a:t>
                      </a:r>
                      <a:endParaRPr lang="zh-CN" altLang="en-US" sz="800" b="1">
                        <a:solidFill>
                          <a:schemeClr val="tx1"/>
                        </a:solidFill>
                        <a:latin typeface="微软雅黑" panose="020B0503020204020204" charset="-122"/>
                        <a:ea typeface="微软雅黑" panose="020B0503020204020204" charset="-122"/>
                      </a:endParaRPr>
                    </a:p>
                  </a:txBody>
                  <a:tcPr anchor="ctr" anchorCtr="0"/>
                </a:tc>
              </a:tr>
              <a:tr h="243840">
                <a:tc>
                  <a:txBody>
                    <a:bodyPr/>
                    <a:p>
                      <a:pPr algn="ctr">
                        <a:buNone/>
                      </a:pPr>
                      <a:r>
                        <a:rPr lang="en-US" altLang="zh-CN" sz="800" b="0">
                          <a:latin typeface="微软雅黑" panose="020B0503020204020204" charset="-122"/>
                          <a:ea typeface="微软雅黑" panose="020B0503020204020204" charset="-122"/>
                        </a:rPr>
                        <a:t>-20</a:t>
                      </a:r>
                      <a:endParaRPr lang="en-US" altLang="zh-CN" sz="800" b="0">
                        <a:latin typeface="微软雅黑" panose="020B0503020204020204" charset="-122"/>
                        <a:ea typeface="微软雅黑" panose="020B0503020204020204" charset="-122"/>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rPr>
                        <a:t>13.65</a:t>
                      </a:r>
                      <a:endParaRPr lang="en-US" altLang="zh-CN" sz="800" b="0">
                        <a:solidFill>
                          <a:schemeClr val="tx1"/>
                        </a:solidFill>
                        <a:latin typeface="微软雅黑" panose="020B0503020204020204" charset="-122"/>
                        <a:ea typeface="微软雅黑" panose="020B0503020204020204" charset="-122"/>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rPr>
                        <a:t>14.93</a:t>
                      </a:r>
                      <a:endParaRPr lang="en-US" altLang="zh-CN" sz="800" b="0">
                        <a:solidFill>
                          <a:schemeClr val="tx1"/>
                        </a:solidFill>
                        <a:latin typeface="微软雅黑" panose="020B0503020204020204" charset="-122"/>
                        <a:ea typeface="微软雅黑" panose="020B0503020204020204" charset="-122"/>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rPr>
                        <a:t>16.33</a:t>
                      </a:r>
                      <a:endParaRPr lang="en-US" altLang="zh-CN" sz="800" b="0">
                        <a:solidFill>
                          <a:schemeClr val="tx1"/>
                        </a:solidFill>
                        <a:latin typeface="微软雅黑" panose="020B0503020204020204" charset="-122"/>
                        <a:ea typeface="微软雅黑" panose="020B0503020204020204" charset="-122"/>
                      </a:endParaRPr>
                    </a:p>
                  </a:txBody>
                  <a:tcPr anchor="ctr" anchorCtr="0"/>
                </a:tc>
              </a:tr>
              <a:tr h="335280">
                <a:tc>
                  <a:txBody>
                    <a:bodyPr/>
                    <a:p>
                      <a:pPr algn="ctr">
                        <a:buNone/>
                      </a:pPr>
                      <a:r>
                        <a:rPr lang="en-US" altLang="zh-CN" sz="800" b="0">
                          <a:latin typeface="微软雅黑" panose="020B0503020204020204" charset="-122"/>
                          <a:ea typeface="微软雅黑" panose="020B0503020204020204" charset="-122"/>
                        </a:rPr>
                        <a:t>20</a:t>
                      </a:r>
                      <a:endParaRPr lang="en-US" altLang="zh-CN" sz="800" b="0">
                        <a:latin typeface="微软雅黑" panose="020B0503020204020204" charset="-122"/>
                        <a:ea typeface="微软雅黑" panose="020B0503020204020204" charset="-122"/>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2.286</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2.435</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2.591</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r>
              <a:tr h="243840">
                <a:tc>
                  <a:txBody>
                    <a:bodyPr/>
                    <a:p>
                      <a:pPr algn="ctr">
                        <a:buNone/>
                      </a:pPr>
                      <a:r>
                        <a:rPr lang="en-US" altLang="zh-CN" sz="800" b="0">
                          <a:latin typeface="微软雅黑" panose="020B0503020204020204" charset="-122"/>
                          <a:ea typeface="微软雅黑" panose="020B0503020204020204" charset="-122"/>
                        </a:rPr>
                        <a:t>80</a:t>
                      </a:r>
                      <a:endParaRPr lang="en-US" altLang="zh-CN" sz="800" b="0">
                        <a:latin typeface="微软雅黑" panose="020B0503020204020204" charset="-122"/>
                        <a:ea typeface="微软雅黑" panose="020B0503020204020204" charset="-122"/>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0.306</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0.316</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0.327</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r>
              <a:tr h="243840">
                <a:tc>
                  <a:txBody>
                    <a:bodyPr/>
                    <a:p>
                      <a:pPr algn="ctr">
                        <a:buNone/>
                      </a:pPr>
                      <a:r>
                        <a:rPr lang="en-US" altLang="zh-CN" sz="800" b="0">
                          <a:latin typeface="微软雅黑" panose="020B0503020204020204" charset="-122"/>
                          <a:ea typeface="微软雅黑" panose="020B0503020204020204" charset="-122"/>
                        </a:rPr>
                        <a:t>100</a:t>
                      </a:r>
                      <a:endParaRPr lang="en-US" altLang="zh-CN" sz="800" b="0">
                        <a:latin typeface="微软雅黑" panose="020B0503020204020204" charset="-122"/>
                        <a:ea typeface="微软雅黑" panose="020B0503020204020204" charset="-122"/>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0.178</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0.183</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c>
                  <a:txBody>
                    <a:bodyPr/>
                    <a:p>
                      <a:pPr algn="ctr">
                        <a:buNone/>
                      </a:pPr>
                      <a:r>
                        <a:rPr lang="en-US" altLang="zh-CN" sz="800" b="0">
                          <a:solidFill>
                            <a:schemeClr val="tx1"/>
                          </a:solidFill>
                          <a:latin typeface="微软雅黑" panose="020B0503020204020204" charset="-122"/>
                          <a:ea typeface="微软雅黑" panose="020B0503020204020204" charset="-122"/>
                          <a:sym typeface="+mn-ea"/>
                        </a:rPr>
                        <a:t>0.187</a:t>
                      </a:r>
                      <a:endParaRPr lang="en-US" altLang="zh-CN" sz="800" b="0">
                        <a:solidFill>
                          <a:schemeClr val="tx1"/>
                        </a:solidFill>
                        <a:latin typeface="微软雅黑" panose="020B0503020204020204" charset="-122"/>
                        <a:ea typeface="微软雅黑" panose="020B0503020204020204" charset="-122"/>
                        <a:sym typeface="+mn-ea"/>
                      </a:endParaRPr>
                    </a:p>
                  </a:txBody>
                  <a:tcPr anchor="ctr" anchorCtr="0"/>
                </a:tc>
              </a:tr>
            </a:tbl>
          </a:graphicData>
        </a:graphic>
      </p:graphicFrame>
      <p:sp>
        <p:nvSpPr>
          <p:cNvPr id="19" name="文本框 18"/>
          <p:cNvSpPr txBox="1">
            <a:spLocks noChangeAspect="1"/>
          </p:cNvSpPr>
          <p:nvPr/>
        </p:nvSpPr>
        <p:spPr>
          <a:xfrm>
            <a:off x="3749675" y="3940810"/>
            <a:ext cx="2409825" cy="923290"/>
          </a:xfrm>
          <a:prstGeom prst="rect">
            <a:avLst/>
          </a:prstGeom>
          <a:noFill/>
        </p:spPr>
        <p:txBody>
          <a:bodyPr wrap="square" lIns="36195" tIns="0" rIns="36195" bIns="0" rtlCol="0" anchor="t">
            <a:spAutoFit/>
          </a:bodyPr>
          <a:p>
            <a:r>
              <a:rPr lang="zh-CN" altLang="en-US" sz="1000" b="1">
                <a:latin typeface="微软雅黑" panose="020B0503020204020204" charset="-122"/>
                <a:ea typeface="微软雅黑" panose="020B0503020204020204" charset="-122"/>
                <a:cs typeface="微软雅黑" panose="020B0503020204020204" charset="-122"/>
                <a:sym typeface="+mn-ea"/>
              </a:rPr>
              <a:t>Definition of the function of each pin.</a:t>
            </a:r>
            <a:endParaRPr lang="zh-CN" altLang="en-US" sz="1000" b="1">
              <a:latin typeface="微软雅黑" panose="020B0503020204020204" charset="-122"/>
              <a:ea typeface="微软雅黑" panose="020B0503020204020204" charset="-122"/>
              <a:cs typeface="微软雅黑" panose="020B0503020204020204" charset="-122"/>
              <a:sym typeface="+mn-ea"/>
            </a:endParaRPr>
          </a:p>
          <a:p>
            <a:r>
              <a:rPr lang="zh-CN" altLang="en-US" sz="1000" b="1">
                <a:latin typeface="微软雅黑" panose="020B0503020204020204" charset="-122"/>
                <a:ea typeface="微软雅黑" panose="020B0503020204020204" charset="-122"/>
                <a:cs typeface="微软雅黑" panose="020B0503020204020204" charset="-122"/>
                <a:sym typeface="+mn-ea"/>
              </a:rPr>
              <a:t>A:Signal + connected to ECU pin 32 (grey-green)</a:t>
            </a:r>
            <a:endParaRPr lang="zh-CN" altLang="en-US" sz="1000" b="1">
              <a:latin typeface="微软雅黑" panose="020B0503020204020204" charset="-122"/>
              <a:ea typeface="微软雅黑" panose="020B0503020204020204" charset="-122"/>
              <a:cs typeface="微软雅黑" panose="020B0503020204020204" charset="-122"/>
              <a:sym typeface="+mn-ea"/>
            </a:endParaRPr>
          </a:p>
          <a:p>
            <a:r>
              <a:rPr lang="zh-CN" altLang="en-US" sz="1000" b="1">
                <a:latin typeface="微软雅黑" panose="020B0503020204020204" charset="-122"/>
                <a:ea typeface="微软雅黑" panose="020B0503020204020204" charset="-122"/>
                <a:cs typeface="微软雅黑" panose="020B0503020204020204" charset="-122"/>
                <a:sym typeface="+mn-ea"/>
              </a:rPr>
              <a:t>C:Signal - connect to ECU pin 27 (green and black 1) </a:t>
            </a:r>
            <a:endParaRPr lang="zh-CN" altLang="en-US" sz="1000" b="1">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1491615" y="3731260"/>
            <a:ext cx="2160905" cy="349250"/>
          </a:xfrm>
          <a:prstGeom prst="rect">
            <a:avLst/>
          </a:prstGeom>
          <a:noFill/>
        </p:spPr>
        <p:txBody>
          <a:bodyPr wrap="square" lIns="71755" tIns="36195" rIns="71755" bIns="36195" rtlCol="0">
            <a:spAutoFit/>
          </a:bodyPr>
          <a:p>
            <a:r>
              <a:rPr sz="900">
                <a:latin typeface="微软雅黑" panose="020B0503020204020204" charset="-122"/>
                <a:ea typeface="微软雅黑" panose="020B0503020204020204" charset="-122"/>
                <a:cs typeface="微软雅黑" panose="020B0503020204020204" charset="-122"/>
              </a:rPr>
              <a:t>A: Temperature sensor signal +</a:t>
            </a:r>
            <a:endParaRPr sz="900">
              <a:latin typeface="微软雅黑" panose="020B0503020204020204" charset="-122"/>
              <a:ea typeface="微软雅黑" panose="020B0503020204020204" charset="-122"/>
              <a:cs typeface="微软雅黑" panose="020B0503020204020204" charset="-122"/>
            </a:endParaRPr>
          </a:p>
          <a:p>
            <a:r>
              <a:rPr sz="900">
                <a:latin typeface="微软雅黑" panose="020B0503020204020204" charset="-122"/>
                <a:ea typeface="微软雅黑" panose="020B0503020204020204" charset="-122"/>
                <a:cs typeface="微软雅黑" panose="020B0503020204020204" charset="-122"/>
              </a:rPr>
              <a:t>C: Signal ground-</a:t>
            </a:r>
            <a:endParaRPr sz="9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340485" y="4101465"/>
            <a:ext cx="360680" cy="321310"/>
          </a:xfrm>
          <a:prstGeom prst="rect">
            <a:avLst/>
          </a:prstGeom>
          <a:noFill/>
        </p:spPr>
        <p:txBody>
          <a:bodyPr wrap="square" lIns="0" tIns="0" rIns="0" bIns="0" rtlCol="0" anchor="ctr" anchorCtr="0">
            <a:noAutofit/>
          </a:bodyPr>
          <a:p>
            <a:r>
              <a:rPr lang="en-US" altLang="zh-CN" sz="1000" b="1">
                <a:latin typeface="微软雅黑" panose="020B0503020204020204" charset="-122"/>
                <a:ea typeface="微软雅黑" panose="020B0503020204020204" charset="-122"/>
                <a:cs typeface="微软雅黑" panose="020B0503020204020204" charset="-122"/>
              </a:rPr>
              <a:t>F</a:t>
            </a:r>
            <a:r>
              <a:rPr lang="en-US" altLang="zh-CN" sz="1000" b="1">
                <a:latin typeface="微软雅黑" panose="020B0503020204020204" charset="-122"/>
                <a:ea typeface="微软雅黑" panose="020B0503020204020204" charset="-122"/>
                <a:cs typeface="微软雅黑" panose="020B0503020204020204" charset="-122"/>
              </a:rPr>
              <a:t>ig1</a:t>
            </a:r>
            <a:endParaRPr lang="en-US" altLang="zh-CN" sz="1000" b="1">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1453515" y="1761490"/>
            <a:ext cx="2199005" cy="1997710"/>
            <a:chOff x="6129" y="2654"/>
            <a:chExt cx="3463" cy="3146"/>
          </a:xfrm>
        </p:grpSpPr>
        <p:grpSp>
          <p:nvGrpSpPr>
            <p:cNvPr id="15" name="组合 14"/>
            <p:cNvGrpSpPr/>
            <p:nvPr/>
          </p:nvGrpSpPr>
          <p:grpSpPr>
            <a:xfrm>
              <a:off x="6129" y="2654"/>
              <a:ext cx="3463" cy="3146"/>
              <a:chOff x="6129" y="2774"/>
              <a:chExt cx="3463" cy="3146"/>
            </a:xfrm>
          </p:grpSpPr>
          <p:pic>
            <p:nvPicPr>
              <p:cNvPr id="10" name="图片 9" descr="截图20221207155408"/>
              <p:cNvPicPr>
                <a:picLocks noChangeAspect="1"/>
              </p:cNvPicPr>
              <p:nvPr/>
            </p:nvPicPr>
            <p:blipFill>
              <a:blip r:embed="rId3"/>
              <a:srcRect t="15614" b="22391"/>
              <a:stretch>
                <a:fillRect/>
              </a:stretch>
            </p:blipFill>
            <p:spPr>
              <a:xfrm>
                <a:off x="6190" y="2774"/>
                <a:ext cx="3402" cy="2832"/>
              </a:xfrm>
              <a:prstGeom prst="rect">
                <a:avLst/>
              </a:prstGeom>
              <a:ln>
                <a:solidFill>
                  <a:schemeClr val="tx1"/>
                </a:solidFill>
              </a:ln>
            </p:spPr>
          </p:pic>
          <p:sp>
            <p:nvSpPr>
              <p:cNvPr id="17" name="文本框 16"/>
              <p:cNvSpPr txBox="1"/>
              <p:nvPr/>
            </p:nvSpPr>
            <p:spPr>
              <a:xfrm>
                <a:off x="6129" y="5727"/>
                <a:ext cx="2205" cy="193"/>
              </a:xfrm>
              <a:prstGeom prst="rect">
                <a:avLst/>
              </a:prstGeom>
              <a:noFill/>
            </p:spPr>
            <p:txBody>
              <a:bodyPr wrap="square" lIns="0" tIns="0" rIns="0" bIns="0" rtlCol="0">
                <a:spAutoFit/>
              </a:bodyPr>
              <a:p>
                <a:r>
                  <a:rPr lang="zh-CN" altLang="en-US" sz="800" b="1">
                    <a:latin typeface="微软雅黑" panose="020B0503020204020204" charset="-122"/>
                    <a:ea typeface="微软雅黑" panose="020B0503020204020204" charset="-122"/>
                  </a:rPr>
                  <a:t>Water temperature profile</a:t>
                </a:r>
                <a:endParaRPr lang="zh-CN" altLang="en-US" sz="800" b="1">
                  <a:latin typeface="微软雅黑" panose="020B0503020204020204" charset="-122"/>
                  <a:ea typeface="微软雅黑" panose="020B0503020204020204" charset="-122"/>
                </a:endParaRPr>
              </a:p>
            </p:txBody>
          </p:sp>
        </p:grpSp>
        <p:pic>
          <p:nvPicPr>
            <p:cNvPr id="13" name="图片 12" descr="截图20221207155434"/>
            <p:cNvPicPr>
              <a:picLocks noChangeAspect="1"/>
            </p:cNvPicPr>
            <p:nvPr/>
          </p:nvPicPr>
          <p:blipFill>
            <a:blip r:embed="rId4"/>
            <a:srcRect l="9651" t="10686" r="31389" b="3870"/>
            <a:stretch>
              <a:fillRect/>
            </a:stretch>
          </p:blipFill>
          <p:spPr>
            <a:xfrm>
              <a:off x="8333" y="3980"/>
              <a:ext cx="1234" cy="1504"/>
            </a:xfrm>
            <a:prstGeom prst="rect">
              <a:avLst/>
            </a:prstGeom>
          </p:spPr>
        </p:pic>
      </p:grpSp>
      <p:sp>
        <p:nvSpPr>
          <p:cNvPr id="2" name="object 13"/>
          <p:cNvSpPr txBox="1"/>
          <p:nvPr>
            <p:custDataLst>
              <p:tags r:id="rId5"/>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27" name="图片 27"/>
          <p:cNvPicPr>
            <a:picLocks noChangeAspect="1"/>
          </p:cNvPicPr>
          <p:nvPr>
            <p:custDataLst>
              <p:tags r:id="rId6"/>
            </p:custDataLst>
          </p:nvPr>
        </p:nvPicPr>
        <p:blipFill>
          <a:blip r:embed="rId7"/>
          <a:stretch>
            <a:fillRect/>
          </a:stretch>
        </p:blipFill>
        <p:spPr>
          <a:xfrm>
            <a:off x="1339850" y="4399915"/>
            <a:ext cx="2296795" cy="1724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367155" y="1628140"/>
            <a:ext cx="4826635" cy="7429500"/>
          </a:xfrm>
          <a:prstGeom prst="rect">
            <a:avLst/>
          </a:prstGeom>
          <a:solidFill>
            <a:srgbClr val="FFFFFF"/>
          </a:solidFill>
          <a:ln w="9525">
            <a:noFill/>
          </a:ln>
        </p:spPr>
        <p:txBody>
          <a:bodyPr/>
          <a:p>
            <a:endParaRPr lang="zh-CN" altLang="en-US"/>
          </a:p>
        </p:txBody>
      </p:sp>
      <p:pic>
        <p:nvPicPr>
          <p:cNvPr id="9" name="图片 8" descr="图片4"/>
          <p:cNvPicPr>
            <a:picLocks noChangeAspect="1"/>
          </p:cNvPicPr>
          <p:nvPr/>
        </p:nvPicPr>
        <p:blipFill>
          <a:blip r:embed="rId1"/>
          <a:stretch>
            <a:fillRect/>
          </a:stretch>
        </p:blipFill>
        <p:spPr>
          <a:xfrm>
            <a:off x="4900295" y="1448435"/>
            <a:ext cx="1134110" cy="176530"/>
          </a:xfrm>
          <a:prstGeom prst="rect">
            <a:avLst/>
          </a:prstGeom>
        </p:spPr>
      </p:pic>
      <p:sp>
        <p:nvSpPr>
          <p:cNvPr id="10" name="object 5"/>
          <p:cNvSpPr/>
          <p:nvPr/>
        </p:nvSpPr>
        <p:spPr>
          <a:xfrm>
            <a:off x="626186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2" name="文本框 11"/>
          <p:cNvSpPr txBox="1"/>
          <p:nvPr/>
        </p:nvSpPr>
        <p:spPr>
          <a:xfrm>
            <a:off x="627062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102</a:t>
            </a:r>
            <a:endParaRPr lang="en-US" altLang="zh-CN" sz="1000">
              <a:solidFill>
                <a:schemeClr val="bg1"/>
              </a:solidFill>
              <a:latin typeface="黑体" panose="02010609060101010101" charset="-122"/>
              <a:ea typeface="黑体" panose="02010609060101010101" charset="-122"/>
            </a:endParaRPr>
          </a:p>
        </p:txBody>
      </p:sp>
      <p:sp>
        <p:nvSpPr>
          <p:cNvPr id="5" name="文本框 4"/>
          <p:cNvSpPr txBox="1"/>
          <p:nvPr/>
        </p:nvSpPr>
        <p:spPr>
          <a:xfrm>
            <a:off x="1371600" y="4763770"/>
            <a:ext cx="2403475" cy="830580"/>
          </a:xfrm>
          <a:prstGeom prst="rect">
            <a:avLst/>
          </a:prstGeom>
          <a:noFill/>
        </p:spPr>
        <p:txBody>
          <a:bodyPr wrap="square" lIns="36195" tIns="0" rIns="36195" bIns="0" rtlCol="0">
            <a:spAutoFit/>
          </a:bodyPr>
          <a:p>
            <a:r>
              <a:rPr lang="en-US" altLang="zh-CN" sz="900" b="1">
                <a:latin typeface="微软雅黑" panose="020B0503020204020204" charset="-122"/>
                <a:ea typeface="微软雅黑" panose="020B0503020204020204" charset="-122"/>
                <a:cs typeface="微软雅黑" panose="020B0503020204020204" charset="-122"/>
              </a:rPr>
              <a:t>Racing</a:t>
            </a:r>
            <a:r>
              <a:rPr lang="zh-CN" altLang="en-US" sz="900" b="1">
                <a:latin typeface="微软雅黑" panose="020B0503020204020204" charset="-122"/>
                <a:ea typeface="微软雅黑" panose="020B0503020204020204" charset="-122"/>
                <a:cs typeface="微软雅黑" panose="020B0503020204020204" charset="-122"/>
              </a:rPr>
              <a:t> version pin function definition.</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VDD: connected to the negative battery terminal - (green)</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OUT: connect to ECU30 # pin (yellow 4)</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GND: connected to the main relay (purple)</a:t>
            </a:r>
            <a:endParaRPr lang="zh-CN" altLang="en-US" sz="9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366520" y="1671955"/>
            <a:ext cx="2407920" cy="1538605"/>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cs typeface="微软雅黑" panose="020B0503020204020204" charset="-122"/>
                <a:sym typeface="+mn-ea"/>
              </a:rPr>
              <a:t>3.11 Sway sensor</a:t>
            </a:r>
            <a:endParaRPr sz="1000" b="1">
              <a:latin typeface="微软雅黑" panose="020B0503020204020204" charset="-122"/>
              <a:ea typeface="微软雅黑" panose="020B0503020204020204" charset="-122"/>
              <a:cs typeface="微软雅黑" panose="020B0503020204020204" charset="-122"/>
              <a:sym typeface="+mn-ea"/>
            </a:endParaRPr>
          </a:p>
          <a:p>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    The role of this sensor for the side tilt protection, that is, when the car side tilt angle exceeds the allowable angle (65 ° ± 10 °), OUT pin signal to the ECU, the ECU control engine off, so as to achieve the protection of the driver and the vehicle.</a:t>
            </a:r>
            <a:endParaRPr sz="1000" b="1">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1372235" y="3587750"/>
            <a:ext cx="2402205" cy="307340"/>
          </a:xfrm>
          <a:prstGeom prst="rect">
            <a:avLst/>
          </a:prstGeom>
          <a:noFill/>
        </p:spPr>
        <p:txBody>
          <a:bodyPr wrap="square" lIns="36195" tIns="0" rIns="36195" bIns="0" rtlCol="0">
            <a:spAutoFit/>
          </a:bodyPr>
          <a:p>
            <a:r>
              <a:rPr sz="1000">
                <a:latin typeface="微软雅黑" panose="020B0503020204020204" charset="-122"/>
                <a:ea typeface="微软雅黑" panose="020B0503020204020204" charset="-122"/>
                <a:cs typeface="微软雅黑" panose="020B0503020204020204" charset="-122"/>
              </a:rPr>
              <a:t>As Fig 1: Install with the UP logo facing up.</a:t>
            </a:r>
            <a:endParaRPr sz="100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3903980" y="3342640"/>
            <a:ext cx="2160270" cy="1650365"/>
            <a:chOff x="6148" y="6704"/>
            <a:chExt cx="3402" cy="2599"/>
          </a:xfrm>
        </p:grpSpPr>
        <p:pic>
          <p:nvPicPr>
            <p:cNvPr id="6" name="图片 5" descr="emobile_2022-10-25_08-50-25"/>
            <p:cNvPicPr>
              <a:picLocks noChangeAspect="1"/>
            </p:cNvPicPr>
            <p:nvPr/>
          </p:nvPicPr>
          <p:blipFill>
            <a:blip r:embed="rId2"/>
            <a:srcRect l="16513" t="14335" r="15504" b="20710"/>
            <a:stretch>
              <a:fillRect/>
            </a:stretch>
          </p:blipFill>
          <p:spPr>
            <a:xfrm>
              <a:off x="6148" y="6704"/>
              <a:ext cx="3402" cy="2599"/>
            </a:xfrm>
            <a:prstGeom prst="rect">
              <a:avLst/>
            </a:prstGeom>
            <a:ln>
              <a:solidFill>
                <a:schemeClr val="tx1"/>
              </a:solidFill>
            </a:ln>
          </p:spPr>
        </p:pic>
        <p:sp>
          <p:nvSpPr>
            <p:cNvPr id="7" name="文本框 6"/>
            <p:cNvSpPr txBox="1"/>
            <p:nvPr/>
          </p:nvSpPr>
          <p:spPr>
            <a:xfrm>
              <a:off x="6190" y="6786"/>
              <a:ext cx="476" cy="475"/>
            </a:xfrm>
            <a:prstGeom prst="rect">
              <a:avLst/>
            </a:prstGeom>
            <a:noFill/>
          </p:spPr>
          <p:txBody>
            <a:bodyPr wrap="square" lIns="0" tIns="0" rIns="0" bIns="0" rtlCol="0">
              <a:noAutofit/>
            </a:bodyPr>
            <a:p>
              <a:r>
                <a:rPr lang="en-US" altLang="zh-CN" sz="1000" b="1">
                  <a:latin typeface="微软雅黑" panose="020B0503020204020204" charset="-122"/>
                  <a:ea typeface="微软雅黑" panose="020B0503020204020204" charset="-122"/>
                  <a:cs typeface="微软雅黑" panose="020B0503020204020204" charset="-122"/>
                </a:rPr>
                <a:t>F</a:t>
              </a:r>
              <a:r>
                <a:rPr lang="en-US" altLang="zh-CN" sz="1000" b="1">
                  <a:latin typeface="微软雅黑" panose="020B0503020204020204" charset="-122"/>
                  <a:ea typeface="微软雅黑" panose="020B0503020204020204" charset="-122"/>
                  <a:cs typeface="微软雅黑" panose="020B0503020204020204" charset="-122"/>
                </a:rPr>
                <a:t>ig1</a:t>
              </a:r>
              <a:endParaRPr lang="en-US" altLang="zh-CN" sz="1000" b="1">
                <a:latin typeface="微软雅黑" panose="020B0503020204020204" charset="-122"/>
                <a:ea typeface="微软雅黑" panose="020B0503020204020204" charset="-122"/>
                <a:cs typeface="微软雅黑" panose="020B0503020204020204" charset="-122"/>
              </a:endParaRPr>
            </a:p>
          </p:txBody>
        </p:sp>
      </p:grpSp>
      <p:pic>
        <p:nvPicPr>
          <p:cNvPr id="13" name="图片 12" descr="emobile_2022-10-25_09-18-23"/>
          <p:cNvPicPr>
            <a:picLocks noChangeAspect="1"/>
          </p:cNvPicPr>
          <p:nvPr/>
        </p:nvPicPr>
        <p:blipFill>
          <a:blip r:embed="rId3"/>
          <a:srcRect l="6429" t="11556" r="6429" b="12997"/>
          <a:stretch>
            <a:fillRect/>
          </a:stretch>
        </p:blipFill>
        <p:spPr>
          <a:xfrm>
            <a:off x="3905885" y="5058410"/>
            <a:ext cx="2160000" cy="1440139"/>
          </a:xfrm>
          <a:prstGeom prst="rect">
            <a:avLst/>
          </a:prstGeom>
          <a:ln>
            <a:solidFill>
              <a:schemeClr val="tx1"/>
            </a:solidFill>
          </a:ln>
        </p:spPr>
      </p:pic>
      <p:pic>
        <p:nvPicPr>
          <p:cNvPr id="14" name="图片 13" descr="emobile_2022-10-25_09-17-42"/>
          <p:cNvPicPr>
            <a:picLocks noChangeAspect="1"/>
          </p:cNvPicPr>
          <p:nvPr/>
        </p:nvPicPr>
        <p:blipFill>
          <a:blip r:embed="rId4"/>
          <a:stretch>
            <a:fillRect/>
          </a:stretch>
        </p:blipFill>
        <p:spPr>
          <a:xfrm>
            <a:off x="3903980" y="1689100"/>
            <a:ext cx="2160000" cy="1578615"/>
          </a:xfrm>
          <a:prstGeom prst="rect">
            <a:avLst/>
          </a:prstGeom>
          <a:ln>
            <a:solidFill>
              <a:schemeClr val="tx1"/>
            </a:solidFill>
          </a:ln>
        </p:spPr>
      </p:pic>
      <p:sp>
        <p:nvSpPr>
          <p:cNvPr id="17" name="文本框 16"/>
          <p:cNvSpPr txBox="1"/>
          <p:nvPr/>
        </p:nvSpPr>
        <p:spPr>
          <a:xfrm>
            <a:off x="1364615" y="5890895"/>
            <a:ext cx="2403475" cy="969010"/>
          </a:xfrm>
          <a:prstGeom prst="rect">
            <a:avLst/>
          </a:prstGeom>
          <a:noFill/>
        </p:spPr>
        <p:txBody>
          <a:bodyPr wrap="square" lIns="36195" tIns="0" rIns="36195" bIns="0" rtlCol="0">
            <a:spAutoFit/>
          </a:bodyPr>
          <a:p>
            <a:r>
              <a:rPr lang="zh-CN" altLang="en-US" sz="900" b="1">
                <a:latin typeface="微软雅黑" panose="020B0503020204020204" charset="-122"/>
                <a:ea typeface="微软雅黑" panose="020B0503020204020204" charset="-122"/>
                <a:cs typeface="微软雅黑" panose="020B0503020204020204" charset="-122"/>
              </a:rPr>
              <a:t>Pin function definition for civilian version.</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VDD: connected to the negative battery terminal - (green)</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OUT: connect to ECU30 # pin (yellow 4)</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GND: connected to the power supply (purple)</a:t>
            </a:r>
            <a:endParaRPr lang="zh-CN" altLang="en-US" sz="900" b="1">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1720850" y="6941185"/>
            <a:ext cx="1842770" cy="210820"/>
          </a:xfrm>
          <a:prstGeom prst="rect">
            <a:avLst/>
          </a:prstGeom>
          <a:noFill/>
        </p:spPr>
        <p:txBody>
          <a:bodyPr wrap="square" lIns="36195" tIns="36195" rIns="36195" bIns="36195" rtlCol="0">
            <a:spAutoFit/>
          </a:bodyPr>
          <a:p>
            <a:r>
              <a:rPr lang="en-US" altLang="zh-CN" sz="900" b="1">
                <a:latin typeface="微软雅黑" panose="020B0503020204020204" charset="-122"/>
                <a:ea typeface="微软雅黑" panose="020B0503020204020204" charset="-122"/>
              </a:rPr>
              <a:t>factory </a:t>
            </a:r>
            <a:r>
              <a:rPr lang="en-US" altLang="zh-CN" sz="900" b="1">
                <a:latin typeface="微软雅黑" panose="020B0503020204020204" charset="-122"/>
                <a:ea typeface="微软雅黑" panose="020B0503020204020204" charset="-122"/>
              </a:rPr>
              <a:t>edition wiring diagram</a:t>
            </a:r>
            <a:endParaRPr lang="en-US" altLang="zh-CN" sz="900" b="1">
              <a:latin typeface="微软雅黑" panose="020B0503020204020204" charset="-122"/>
              <a:ea typeface="微软雅黑" panose="020B0503020204020204" charset="-122"/>
            </a:endParaRPr>
          </a:p>
        </p:txBody>
      </p:sp>
      <p:sp>
        <p:nvSpPr>
          <p:cNvPr id="19" name="文本框 18"/>
          <p:cNvSpPr txBox="1"/>
          <p:nvPr/>
        </p:nvSpPr>
        <p:spPr>
          <a:xfrm>
            <a:off x="3964305" y="6735445"/>
            <a:ext cx="2229485" cy="210820"/>
          </a:xfrm>
          <a:prstGeom prst="rect">
            <a:avLst/>
          </a:prstGeom>
          <a:noFill/>
        </p:spPr>
        <p:txBody>
          <a:bodyPr wrap="square" lIns="36195" tIns="36195" rIns="36195" bIns="36195" rtlCol="0">
            <a:spAutoFit/>
          </a:bodyPr>
          <a:p>
            <a:r>
              <a:rPr lang="en-US" altLang="zh-CN" sz="900" b="1">
                <a:latin typeface="微软雅黑" panose="020B0503020204020204" charset="-122"/>
                <a:ea typeface="微软雅黑" panose="020B0503020204020204" charset="-122"/>
              </a:rPr>
              <a:t>regular edition</a:t>
            </a:r>
            <a:r>
              <a:rPr lang="zh-CN" altLang="en-US" sz="900" b="1">
                <a:latin typeface="微软雅黑" panose="020B0503020204020204" charset="-122"/>
                <a:ea typeface="微软雅黑" panose="020B0503020204020204" charset="-122"/>
              </a:rPr>
              <a:t> wiring diagram</a:t>
            </a:r>
            <a:endParaRPr lang="zh-CN" altLang="en-US" sz="900" b="1">
              <a:latin typeface="微软雅黑" panose="020B0503020204020204" charset="-122"/>
              <a:ea typeface="微软雅黑" panose="020B0503020204020204" charset="-122"/>
            </a:endParaRPr>
          </a:p>
        </p:txBody>
      </p:sp>
      <p:sp>
        <p:nvSpPr>
          <p:cNvPr id="3" name="object 13"/>
          <p:cNvSpPr txBox="1"/>
          <p:nvPr>
            <p:custDataLst>
              <p:tags r:id="rId5"/>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28" name="图片 28"/>
          <p:cNvPicPr>
            <a:picLocks noChangeAspect="1"/>
          </p:cNvPicPr>
          <p:nvPr>
            <p:custDataLst>
              <p:tags r:id="rId6"/>
            </p:custDataLst>
          </p:nvPr>
        </p:nvPicPr>
        <p:blipFill>
          <a:blip r:embed="rId7"/>
          <a:stretch>
            <a:fillRect/>
          </a:stretch>
        </p:blipFill>
        <p:spPr>
          <a:xfrm>
            <a:off x="1339850" y="7090410"/>
            <a:ext cx="2313305" cy="1899285"/>
          </a:xfrm>
          <a:prstGeom prst="rect">
            <a:avLst/>
          </a:prstGeom>
        </p:spPr>
      </p:pic>
      <p:pic>
        <p:nvPicPr>
          <p:cNvPr id="31" name="图片 31"/>
          <p:cNvPicPr>
            <a:picLocks noChangeAspect="1"/>
          </p:cNvPicPr>
          <p:nvPr>
            <p:custDataLst>
              <p:tags r:id="rId8"/>
            </p:custDataLst>
          </p:nvPr>
        </p:nvPicPr>
        <p:blipFill>
          <a:blip r:embed="rId9"/>
          <a:stretch>
            <a:fillRect/>
          </a:stretch>
        </p:blipFill>
        <p:spPr>
          <a:xfrm>
            <a:off x="3788410" y="7091045"/>
            <a:ext cx="2405380" cy="1898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310005" y="1551940"/>
            <a:ext cx="4826635" cy="7429500"/>
          </a:xfrm>
          <a:prstGeom prst="rect">
            <a:avLst/>
          </a:prstGeom>
          <a:solidFill>
            <a:srgbClr val="FFFFFF"/>
          </a:solidFill>
          <a:ln w="9525">
            <a:noFill/>
          </a:ln>
        </p:spPr>
        <p:txBody>
          <a:bodyPr/>
          <a:p>
            <a:endParaRPr lang="zh-CN" altLang="en-US"/>
          </a:p>
        </p:txBody>
      </p:sp>
      <p:pic>
        <p:nvPicPr>
          <p:cNvPr id="11" name="图片 10" descr="图片4"/>
          <p:cNvPicPr>
            <a:picLocks noChangeAspect="1"/>
          </p:cNvPicPr>
          <p:nvPr/>
        </p:nvPicPr>
        <p:blipFill>
          <a:blip r:embed="rId1"/>
          <a:stretch>
            <a:fillRect/>
          </a:stretch>
        </p:blipFill>
        <p:spPr>
          <a:xfrm>
            <a:off x="1449705" y="1448435"/>
            <a:ext cx="1134110" cy="176530"/>
          </a:xfrm>
          <a:prstGeom prst="rect">
            <a:avLst/>
          </a:prstGeom>
        </p:spPr>
      </p:pic>
      <p:sp>
        <p:nvSpPr>
          <p:cNvPr id="12" name="object 5"/>
          <p:cNvSpPr/>
          <p:nvPr/>
        </p:nvSpPr>
        <p:spPr>
          <a:xfrm>
            <a:off x="71450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5" name="文本框 14"/>
          <p:cNvSpPr txBox="1"/>
          <p:nvPr/>
        </p:nvSpPr>
        <p:spPr>
          <a:xfrm>
            <a:off x="72326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103</a:t>
            </a:r>
            <a:endParaRPr lang="en-US" altLang="zh-CN" sz="1000">
              <a:solidFill>
                <a:schemeClr val="bg1"/>
              </a:solidFill>
              <a:latin typeface="黑体" panose="02010609060101010101" charset="-122"/>
              <a:ea typeface="黑体" panose="02010609060101010101" charset="-122"/>
            </a:endParaRPr>
          </a:p>
        </p:txBody>
      </p:sp>
      <p:sp>
        <p:nvSpPr>
          <p:cNvPr id="10" name="文本框 9"/>
          <p:cNvSpPr txBox="1"/>
          <p:nvPr/>
        </p:nvSpPr>
        <p:spPr>
          <a:xfrm>
            <a:off x="3722370" y="1731010"/>
            <a:ext cx="2412365" cy="2177415"/>
          </a:xfrm>
          <a:prstGeom prst="rect">
            <a:avLst/>
          </a:prstGeom>
          <a:noFill/>
        </p:spPr>
        <p:txBody>
          <a:bodyPr wrap="square" lIns="36195" tIns="0" rIns="36195" bIns="0" rtlCol="0">
            <a:noAutofit/>
          </a:bodyPr>
          <a:p>
            <a:r>
              <a:rPr sz="1000" b="1">
                <a:latin typeface="微软雅黑" panose="020B0503020204020204" charset="-122"/>
                <a:ea typeface="微软雅黑" panose="020B0503020204020204" charset="-122"/>
                <a:cs typeface="微软雅黑" panose="020B0503020204020204" charset="-122"/>
                <a:sym typeface="+mn-ea"/>
              </a:rPr>
              <a:t>3.12 Side bracket switch</a:t>
            </a:r>
            <a:endParaRPr sz="1000" b="1">
              <a:latin typeface="微软雅黑" panose="020B0503020204020204" charset="-122"/>
              <a:ea typeface="微软雅黑" panose="020B0503020204020204" charset="-122"/>
              <a:cs typeface="微软雅黑" panose="020B0503020204020204" charset="-122"/>
              <a:sym typeface="+mn-ea"/>
            </a:endParaRPr>
          </a:p>
          <a:p>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   Check</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    Disconnect the side stand switch 3P (white) connector [1].</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Check the switch side connector terminal.</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The vehicle can be started normally when the side stand is lowered, and automatically turns off after shifting.</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When the side stand is retracted, the vehicle can be started and driven normally in gear.</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Removal/Installation</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Remove the following parts.</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 Disconnect the side bracket switch connector and remove the side bracket wiring harness from the frame.</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 Remove the bolt [1] and side switch [2].</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Install in the reverse order of removal.</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Caution.</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-Align the switch pin with the hole in the side sill.</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-Align the switch slots with the return spring pins.</a:t>
            </a:r>
            <a:endParaRPr sz="1000" b="1">
              <a:latin typeface="微软雅黑" panose="020B0503020204020204" charset="-122"/>
              <a:ea typeface="微软雅黑" panose="020B0503020204020204" charset="-122"/>
              <a:cs typeface="微软雅黑" panose="020B0503020204020204" charset="-122"/>
              <a:sym typeface="+mn-ea"/>
            </a:endParaRPr>
          </a:p>
          <a:p>
            <a:r>
              <a:rPr sz="1000" b="1">
                <a:latin typeface="微软雅黑" panose="020B0503020204020204" charset="-122"/>
                <a:ea typeface="微软雅黑" panose="020B0503020204020204" charset="-122"/>
                <a:cs typeface="微软雅黑" panose="020B0503020204020204" charset="-122"/>
                <a:sym typeface="+mn-ea"/>
              </a:rPr>
              <a:t>-Replace the switch bolt with a new one.</a:t>
            </a:r>
            <a:endParaRPr sz="1000" b="1">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nvGrpSpPr>
        <p:grpSpPr>
          <a:xfrm rot="0">
            <a:off x="1416050" y="1841500"/>
            <a:ext cx="2160270" cy="1475740"/>
            <a:chOff x="2350" y="3380"/>
            <a:chExt cx="3402" cy="2324"/>
          </a:xfrm>
        </p:grpSpPr>
        <p:pic>
          <p:nvPicPr>
            <p:cNvPr id="5" name="图片 4" descr="侧支架开关"/>
            <p:cNvPicPr>
              <a:picLocks noChangeAspect="1"/>
            </p:cNvPicPr>
            <p:nvPr/>
          </p:nvPicPr>
          <p:blipFill>
            <a:blip r:embed="rId2"/>
            <a:srcRect l="19304" t="25436" r="35115" b="11779"/>
            <a:stretch>
              <a:fillRect/>
            </a:stretch>
          </p:blipFill>
          <p:spPr>
            <a:xfrm>
              <a:off x="2350" y="3380"/>
              <a:ext cx="3402" cy="2324"/>
            </a:xfrm>
            <a:prstGeom prst="rect">
              <a:avLst/>
            </a:prstGeom>
            <a:ln>
              <a:solidFill>
                <a:schemeClr val="tx1"/>
              </a:solidFill>
            </a:ln>
          </p:spPr>
        </p:pic>
        <p:cxnSp>
          <p:nvCxnSpPr>
            <p:cNvPr id="6" name="直接连接符 5"/>
            <p:cNvCxnSpPr/>
            <p:nvPr/>
          </p:nvCxnSpPr>
          <p:spPr>
            <a:xfrm>
              <a:off x="4574" y="4774"/>
              <a:ext cx="1063" cy="0"/>
            </a:xfrm>
            <a:prstGeom prst="line">
              <a:avLst/>
            </a:prstGeom>
            <a:ln w="15875">
              <a:solidFill>
                <a:srgbClr val="FF0000"/>
              </a:solidFill>
              <a:headEnd type="triangle" w="sm" len="me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432" y="4656"/>
              <a:ext cx="283" cy="227"/>
            </a:xfrm>
            <a:prstGeom prst="rect">
              <a:avLst/>
            </a:prstGeom>
            <a:solidFill>
              <a:schemeClr val="bg2"/>
            </a:solidFill>
          </p:spPr>
          <p:txBody>
            <a:bodyPr wrap="square" lIns="0" tIns="0" rIns="0" bIns="0" rtlCol="0" anchor="ctr" anchorCtr="0">
              <a:noAutofit/>
            </a:bodyPr>
            <a:p>
              <a:pPr algn="ctr"/>
              <a:r>
                <a:rPr lang="en-US" altLang="zh-CN" sz="900" b="1">
                  <a:latin typeface="微软雅黑" panose="020B0503020204020204" charset="-122"/>
                  <a:ea typeface="微软雅黑" panose="020B0503020204020204" charset="-122"/>
                </a:rPr>
                <a:t>[2]</a:t>
              </a:r>
              <a:endParaRPr lang="en-US" altLang="zh-CN" sz="900" b="1">
                <a:latin typeface="微软雅黑" panose="020B0503020204020204" charset="-122"/>
                <a:ea typeface="微软雅黑" panose="020B0503020204020204" charset="-122"/>
              </a:endParaRPr>
            </a:p>
          </p:txBody>
        </p:sp>
      </p:grpSp>
      <p:cxnSp>
        <p:nvCxnSpPr>
          <p:cNvPr id="9" name="直接连接符 8"/>
          <p:cNvCxnSpPr/>
          <p:nvPr/>
        </p:nvCxnSpPr>
        <p:spPr>
          <a:xfrm>
            <a:off x="2472055" y="2481580"/>
            <a:ext cx="995680" cy="0"/>
          </a:xfrm>
          <a:prstGeom prst="line">
            <a:avLst/>
          </a:prstGeom>
          <a:ln w="15875">
            <a:solidFill>
              <a:srgbClr val="FF0000"/>
            </a:solidFill>
            <a:headEnd type="triangle" w="sm" len="med"/>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375025" y="2402205"/>
            <a:ext cx="179705" cy="144145"/>
          </a:xfrm>
          <a:prstGeom prst="rect">
            <a:avLst/>
          </a:prstGeom>
          <a:solidFill>
            <a:schemeClr val="bg2"/>
          </a:solidFill>
        </p:spPr>
        <p:txBody>
          <a:bodyPr wrap="square" lIns="0" tIns="0" rIns="0" bIns="0" rtlCol="0" anchor="ctr" anchorCtr="0">
            <a:noAutofit/>
          </a:bodyPr>
          <a:p>
            <a:pPr algn="ctr"/>
            <a:r>
              <a:rPr lang="en-US" altLang="zh-CN" sz="900" b="1">
                <a:latin typeface="微软雅黑" panose="020B0503020204020204" charset="-122"/>
                <a:ea typeface="微软雅黑" panose="020B0503020204020204" charset="-122"/>
              </a:rPr>
              <a:t>[1]</a:t>
            </a:r>
            <a:endParaRPr lang="en-US" altLang="zh-CN" sz="900" b="1">
              <a:latin typeface="微软雅黑" panose="020B0503020204020204" charset="-122"/>
              <a:ea typeface="微软雅黑" panose="020B0503020204020204" charset="-122"/>
            </a:endParaRPr>
          </a:p>
        </p:txBody>
      </p:sp>
      <p:sp>
        <p:nvSpPr>
          <p:cNvPr id="2" name="文本框 1"/>
          <p:cNvSpPr txBox="1"/>
          <p:nvPr/>
        </p:nvSpPr>
        <p:spPr>
          <a:xfrm>
            <a:off x="1466850" y="5346700"/>
            <a:ext cx="2424430" cy="398780"/>
          </a:xfrm>
          <a:prstGeom prst="rect">
            <a:avLst/>
          </a:prstGeom>
          <a:noFill/>
        </p:spPr>
        <p:txBody>
          <a:bodyPr wrap="square" rtlCol="0">
            <a:spAutoFit/>
          </a:bodyPr>
          <a:p>
            <a:pPr algn="l"/>
            <a:r>
              <a:rPr sz="1000">
                <a:latin typeface="微软雅黑" panose="020B0503020204020204" charset="-122"/>
                <a:ea typeface="微软雅黑" panose="020B0503020204020204" charset="-122"/>
                <a:cs typeface="微软雅黑" panose="020B0503020204020204" charset="-122"/>
                <a:sym typeface="+mn-ea"/>
              </a:rPr>
              <a:t>Fig 1: shows the wiring diagram of the side bracket switch and ECU.</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448435" y="3634105"/>
            <a:ext cx="389255" cy="277495"/>
          </a:xfrm>
          <a:prstGeom prst="rect">
            <a:avLst/>
          </a:prstGeom>
          <a:noFill/>
        </p:spPr>
        <p:txBody>
          <a:bodyPr wrap="square" lIns="0" tIns="0" rIns="0" bIns="0" rtlCol="0" anchor="ctr" anchorCtr="0">
            <a:noAutofit/>
          </a:bodyPr>
          <a:p>
            <a:r>
              <a:rPr lang="en-US" altLang="zh-CN" sz="1000" b="1">
                <a:latin typeface="微软雅黑" panose="020B0503020204020204" charset="-122"/>
                <a:ea typeface="微软雅黑" panose="020B0503020204020204" charset="-122"/>
                <a:cs typeface="微软雅黑" panose="020B0503020204020204" charset="-122"/>
              </a:rPr>
              <a:t>Fig1</a:t>
            </a:r>
            <a:endParaRPr lang="en-US" altLang="zh-CN" sz="1000" b="1">
              <a:latin typeface="微软雅黑" panose="020B0503020204020204" charset="-122"/>
              <a:ea typeface="微软雅黑" panose="020B0503020204020204" charset="-122"/>
              <a:cs typeface="微软雅黑" panose="020B0503020204020204" charset="-122"/>
            </a:endParaRPr>
          </a:p>
        </p:txBody>
      </p:sp>
      <p:sp>
        <p:nvSpPr>
          <p:cNvPr id="16" name="object 13"/>
          <p:cNvSpPr txBox="1"/>
          <p:nvPr>
            <p:custDataLst>
              <p:tags r:id="rId3"/>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13" name="图片 12"/>
          <p:cNvPicPr>
            <a:picLocks noChangeAspect="1"/>
          </p:cNvPicPr>
          <p:nvPr>
            <p:custDataLst>
              <p:tags r:id="rId4"/>
            </p:custDataLst>
          </p:nvPr>
        </p:nvPicPr>
        <p:blipFill>
          <a:blip r:embed="rId5"/>
          <a:stretch>
            <a:fillRect/>
          </a:stretch>
        </p:blipFill>
        <p:spPr>
          <a:xfrm>
            <a:off x="1339850" y="3898900"/>
            <a:ext cx="2430145" cy="1365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bject 4"/>
          <p:cNvSpPr/>
          <p:nvPr/>
        </p:nvSpPr>
        <p:spPr>
          <a:xfrm>
            <a:off x="134340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44" name="图片 43" descr="图片4"/>
          <p:cNvPicPr>
            <a:picLocks noChangeAspect="1"/>
          </p:cNvPicPr>
          <p:nvPr/>
        </p:nvPicPr>
        <p:blipFill>
          <a:blip r:embed="rId1"/>
          <a:stretch>
            <a:fillRect/>
          </a:stretch>
        </p:blipFill>
        <p:spPr>
          <a:xfrm>
            <a:off x="4924425" y="1466215"/>
            <a:ext cx="1080000" cy="168108"/>
          </a:xfrm>
          <a:prstGeom prst="rect">
            <a:avLst/>
          </a:prstGeom>
        </p:spPr>
      </p:pic>
      <p:sp>
        <p:nvSpPr>
          <p:cNvPr id="14" name="object 5"/>
          <p:cNvSpPr/>
          <p:nvPr/>
        </p:nvSpPr>
        <p:spPr>
          <a:xfrm>
            <a:off x="6269481" y="804799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6278245" y="876490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104</a:t>
            </a:r>
            <a:endParaRPr lang="en-US" altLang="zh-CN" sz="1000">
              <a:solidFill>
                <a:schemeClr val="bg1"/>
              </a:solidFill>
              <a:latin typeface="黑体" panose="02010609060101010101" charset="-122"/>
              <a:ea typeface="黑体" panose="02010609060101010101" charset="-122"/>
            </a:endParaRPr>
          </a:p>
        </p:txBody>
      </p:sp>
      <p:sp>
        <p:nvSpPr>
          <p:cNvPr id="4" name="文本框 3"/>
          <p:cNvSpPr txBox="1"/>
          <p:nvPr/>
        </p:nvSpPr>
        <p:spPr>
          <a:xfrm>
            <a:off x="1342390" y="1713865"/>
            <a:ext cx="2403475" cy="923290"/>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cs typeface="微软雅黑" panose="020B0503020204020204" charset="-122"/>
              </a:rPr>
              <a:t>3.13 Trigger</a:t>
            </a:r>
            <a:endParaRPr sz="1000" b="1">
              <a:latin typeface="微软雅黑" panose="020B0503020204020204" charset="-122"/>
              <a:ea typeface="微软雅黑" panose="020B0503020204020204" charset="-122"/>
              <a:cs typeface="微软雅黑" panose="020B0503020204020204" charset="-122"/>
            </a:endParaRPr>
          </a:p>
          <a:p>
            <a:r>
              <a:rPr sz="1000" b="1">
                <a:latin typeface="微软雅黑" panose="020B0503020204020204" charset="-122"/>
                <a:ea typeface="微软雅黑" panose="020B0503020204020204" charset="-122"/>
                <a:cs typeface="微软雅黑" panose="020B0503020204020204" charset="-122"/>
              </a:rPr>
              <a:t>    </a:t>
            </a:r>
            <a:endParaRPr sz="1000" b="1">
              <a:latin typeface="微软雅黑" panose="020B0503020204020204" charset="-122"/>
              <a:ea typeface="微软雅黑" panose="020B0503020204020204" charset="-122"/>
              <a:cs typeface="微软雅黑" panose="020B0503020204020204" charset="-122"/>
            </a:endParaRPr>
          </a:p>
          <a:p>
            <a:r>
              <a:rPr sz="1000" b="1">
                <a:latin typeface="微软雅黑" panose="020B0503020204020204" charset="-122"/>
                <a:ea typeface="微软雅黑" panose="020B0503020204020204" charset="-122"/>
                <a:cs typeface="微软雅黑" panose="020B0503020204020204" charset="-122"/>
              </a:rPr>
              <a:t>    Provide the engine speed signal to the ECU, and the ECU determines the ignition angle, injection phase, etc. based on this signal.</a:t>
            </a:r>
            <a:endParaRPr sz="10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357630" y="4371975"/>
            <a:ext cx="2388235" cy="2308225"/>
          </a:xfrm>
          <a:prstGeom prst="rect">
            <a:avLst/>
          </a:prstGeom>
          <a:noFill/>
        </p:spPr>
        <p:txBody>
          <a:bodyPr wrap="square" lIns="36195" tIns="0" rIns="36195" bIns="0" rtlCol="0">
            <a:spAutoFit/>
          </a:bodyPr>
          <a:p>
            <a:r>
              <a:rPr lang="zh-CN" altLang="en-US" sz="1000" b="1">
                <a:latin typeface="微软雅黑" panose="020B0503020204020204" charset="-122"/>
                <a:ea typeface="微软雅黑" panose="020B0503020204020204" charset="-122"/>
                <a:cs typeface="微软雅黑" panose="020B0503020204020204" charset="-122"/>
              </a:rPr>
              <a:t>Measure the resistance value of the trigger.</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Multimeter hit in 1X100Ω file.</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Trigger coil resistance: 100Ω-160Ω (20 °)</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   If the trigger resistance value is not in the above range, replace a trigger.</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Measure the peak voltage of the trigger</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Connect the multimeter and peak voltage adapter according to the diagram as follows.</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 probe: green and white (B) lead</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 probe: blue and white (A) lead</a:t>
            </a:r>
            <a:endParaRPr lang="zh-CN" altLang="en-US" sz="1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341755" y="6997700"/>
            <a:ext cx="2378075" cy="215392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With the multimeter in AC gear.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Put the gear in neutral and hold the start button to let the engine turn for a few seconds, then measure the peak voltage of the trigger coil:.</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Repeat the measurement several times and measure the highest trigger coil peak voltage.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Trigger coil peak voltage: ≥ 2V (300r/min)</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If the trigger peak voltage is not in the above range, replace a new trigger.</a:t>
            </a:r>
            <a:endParaRPr lang="zh-CN" altLang="en-US" sz="1000">
              <a:latin typeface="微软雅黑" panose="020B0503020204020204" charset="-122"/>
              <a:ea typeface="微软雅黑" panose="020B0503020204020204" charset="-122"/>
              <a:cs typeface="微软雅黑" panose="020B0503020204020204" charset="-122"/>
            </a:endParaRPr>
          </a:p>
        </p:txBody>
      </p:sp>
      <p:pic>
        <p:nvPicPr>
          <p:cNvPr id="11" name="图片 10" descr="触发器"/>
          <p:cNvPicPr>
            <a:picLocks noChangeAspect="1"/>
          </p:cNvPicPr>
          <p:nvPr/>
        </p:nvPicPr>
        <p:blipFill>
          <a:blip r:embed="rId2"/>
          <a:stretch>
            <a:fillRect/>
          </a:stretch>
        </p:blipFill>
        <p:spPr>
          <a:xfrm>
            <a:off x="3890645" y="7053580"/>
            <a:ext cx="2160000" cy="1480600"/>
          </a:xfrm>
          <a:prstGeom prst="rect">
            <a:avLst/>
          </a:prstGeom>
          <a:ln>
            <a:solidFill>
              <a:schemeClr val="tx1"/>
            </a:solidFill>
          </a:ln>
        </p:spPr>
      </p:pic>
      <p:pic>
        <p:nvPicPr>
          <p:cNvPr id="15" name="图片 14" descr="触发器1"/>
          <p:cNvPicPr>
            <a:picLocks noChangeAspect="1"/>
          </p:cNvPicPr>
          <p:nvPr/>
        </p:nvPicPr>
        <p:blipFill>
          <a:blip r:embed="rId3"/>
          <a:stretch>
            <a:fillRect/>
          </a:stretch>
        </p:blipFill>
        <p:spPr>
          <a:xfrm>
            <a:off x="3888105" y="5278755"/>
            <a:ext cx="2160000" cy="1513199"/>
          </a:xfrm>
          <a:prstGeom prst="rect">
            <a:avLst/>
          </a:prstGeom>
          <a:ln>
            <a:solidFill>
              <a:schemeClr val="tx1"/>
            </a:solidFill>
          </a:ln>
        </p:spPr>
      </p:pic>
      <p:pic>
        <p:nvPicPr>
          <p:cNvPr id="23" name="图片 22" descr="触发器3"/>
          <p:cNvPicPr>
            <a:picLocks noChangeAspect="1"/>
          </p:cNvPicPr>
          <p:nvPr/>
        </p:nvPicPr>
        <p:blipFill>
          <a:blip r:embed="rId4"/>
          <a:srcRect l="-1007" t="1463" r="-5300"/>
          <a:stretch>
            <a:fillRect/>
          </a:stretch>
        </p:blipFill>
        <p:spPr>
          <a:xfrm>
            <a:off x="3890645" y="1754505"/>
            <a:ext cx="2160270" cy="1497330"/>
          </a:xfrm>
          <a:prstGeom prst="rect">
            <a:avLst/>
          </a:prstGeom>
          <a:ln>
            <a:solidFill>
              <a:schemeClr val="tx1"/>
            </a:solidFill>
          </a:ln>
        </p:spPr>
      </p:pic>
      <p:sp>
        <p:nvSpPr>
          <p:cNvPr id="13" name="文本框 12"/>
          <p:cNvSpPr txBox="1"/>
          <p:nvPr/>
        </p:nvSpPr>
        <p:spPr>
          <a:xfrm>
            <a:off x="1416050" y="3746500"/>
            <a:ext cx="2403475" cy="307340"/>
          </a:xfrm>
          <a:prstGeom prst="rect">
            <a:avLst/>
          </a:prstGeom>
          <a:noFill/>
        </p:spPr>
        <p:txBody>
          <a:bodyPr wrap="square" lIns="36195" tIns="0" rIns="36195" bIns="0" rtlCol="0">
            <a:spAutoFit/>
          </a:bodyPr>
          <a:p>
            <a:r>
              <a:rPr sz="1000">
                <a:solidFill>
                  <a:schemeClr val="tx1"/>
                </a:solidFill>
                <a:latin typeface="微软雅黑" panose="020B0503020204020204" charset="-122"/>
                <a:ea typeface="微软雅黑" panose="020B0503020204020204" charset="-122"/>
                <a:cs typeface="微软雅黑" panose="020B0503020204020204" charset="-122"/>
              </a:rPr>
              <a:t>Fig 1: The wiring diagram of the trigger and ECU</a:t>
            </a:r>
            <a:endParaRPr sz="10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914140" y="3100070"/>
            <a:ext cx="1490980" cy="259715"/>
          </a:xfrm>
          <a:prstGeom prst="rect">
            <a:avLst/>
          </a:prstGeom>
          <a:noFill/>
        </p:spPr>
        <p:txBody>
          <a:bodyPr wrap="square" lIns="0" tIns="0" rIns="0" bIns="0" rtlCol="0">
            <a:noAutofit/>
          </a:bodyPr>
          <a:p>
            <a:r>
              <a:rPr lang="zh-CN" altLang="en-US" sz="800" b="1">
                <a:latin typeface="微软雅黑" panose="020B0503020204020204" charset="-122"/>
                <a:ea typeface="微软雅黑" panose="020B0503020204020204" charset="-122"/>
              </a:rPr>
              <a:t>Trigger profile d</a:t>
            </a:r>
            <a:r>
              <a:rPr lang="en-US" altLang="zh-CN" sz="800" b="1">
                <a:latin typeface="微软雅黑" panose="020B0503020204020204" charset="-122"/>
                <a:ea typeface="微软雅黑" panose="020B0503020204020204" charset="-122"/>
              </a:rPr>
              <a:t>rawing</a:t>
            </a:r>
            <a:endParaRPr lang="en-US" altLang="zh-CN" sz="800" b="1">
              <a:latin typeface="微软雅黑" panose="020B0503020204020204" charset="-122"/>
              <a:ea typeface="微软雅黑" panose="020B0503020204020204" charset="-122"/>
            </a:endParaRPr>
          </a:p>
        </p:txBody>
      </p:sp>
      <p:sp>
        <p:nvSpPr>
          <p:cNvPr id="16" name="文本框 15"/>
          <p:cNvSpPr txBox="1"/>
          <p:nvPr/>
        </p:nvSpPr>
        <p:spPr>
          <a:xfrm>
            <a:off x="3912870" y="3460750"/>
            <a:ext cx="389255" cy="264795"/>
          </a:xfrm>
          <a:prstGeom prst="rect">
            <a:avLst/>
          </a:prstGeom>
          <a:noFill/>
        </p:spPr>
        <p:txBody>
          <a:bodyPr wrap="square" lIns="0" tIns="0" rIns="0" bIns="0" rtlCol="0" anchor="ctr" anchorCtr="0">
            <a:noAutofit/>
          </a:bodyPr>
          <a:p>
            <a:r>
              <a:rPr lang="en-US" altLang="zh-CN" sz="1000" b="1">
                <a:latin typeface="微软雅黑" panose="020B0503020204020204" charset="-122"/>
                <a:ea typeface="微软雅黑" panose="020B0503020204020204" charset="-122"/>
                <a:cs typeface="微软雅黑" panose="020B0503020204020204" charset="-122"/>
              </a:rPr>
              <a:t>F</a:t>
            </a:r>
            <a:r>
              <a:rPr lang="en-US" altLang="zh-CN" sz="1000" b="1">
                <a:latin typeface="微软雅黑" panose="020B0503020204020204" charset="-122"/>
                <a:ea typeface="微软雅黑" panose="020B0503020204020204" charset="-122"/>
                <a:cs typeface="微软雅黑" panose="020B0503020204020204" charset="-122"/>
              </a:rPr>
              <a:t>ig1</a:t>
            </a:r>
            <a:endParaRPr lang="en-US" altLang="zh-CN" sz="1000" b="1">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5"/>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7" name="图片 6"/>
          <p:cNvPicPr>
            <a:picLocks noChangeAspect="1"/>
          </p:cNvPicPr>
          <p:nvPr>
            <p:custDataLst>
              <p:tags r:id="rId6"/>
            </p:custDataLst>
          </p:nvPr>
        </p:nvPicPr>
        <p:blipFill>
          <a:blip r:embed="rId7"/>
          <a:stretch>
            <a:fillRect/>
          </a:stretch>
        </p:blipFill>
        <p:spPr>
          <a:xfrm>
            <a:off x="3854450" y="3648075"/>
            <a:ext cx="2185035" cy="1630680"/>
          </a:xfrm>
          <a:prstGeom prst="rect">
            <a:avLst/>
          </a:prstGeom>
        </p:spPr>
      </p:pic>
      <p:sp>
        <p:nvSpPr>
          <p:cNvPr id="8" name="文本框 7"/>
          <p:cNvSpPr txBox="1"/>
          <p:nvPr/>
        </p:nvSpPr>
        <p:spPr>
          <a:xfrm>
            <a:off x="4000500" y="6111240"/>
            <a:ext cx="615950" cy="213995"/>
          </a:xfrm>
          <a:prstGeom prst="rect">
            <a:avLst/>
          </a:prstGeom>
          <a:solidFill>
            <a:schemeClr val="bg1"/>
          </a:solidFill>
        </p:spPr>
        <p:txBody>
          <a:bodyPr wrap="square" rtlCol="0">
            <a:spAutoFit/>
          </a:bodyPr>
          <a:p>
            <a:r>
              <a:rPr lang="zh-CN" altLang="en-US" sz="800" b="1"/>
              <a:t>magneto</a:t>
            </a:r>
            <a:endParaRPr lang="zh-CN" altLang="en-US" sz="800" b="1"/>
          </a:p>
        </p:txBody>
      </p:sp>
      <p:sp>
        <p:nvSpPr>
          <p:cNvPr id="9" name="文本框 8"/>
          <p:cNvSpPr txBox="1"/>
          <p:nvPr/>
        </p:nvSpPr>
        <p:spPr>
          <a:xfrm>
            <a:off x="3930650" y="7861300"/>
            <a:ext cx="615950" cy="213995"/>
          </a:xfrm>
          <a:prstGeom prst="rect">
            <a:avLst/>
          </a:prstGeom>
          <a:solidFill>
            <a:schemeClr val="bg1"/>
          </a:solidFill>
        </p:spPr>
        <p:txBody>
          <a:bodyPr wrap="square" rtlCol="0">
            <a:spAutoFit/>
          </a:bodyPr>
          <a:p>
            <a:r>
              <a:rPr lang="zh-CN" altLang="en-US" sz="800" b="1"/>
              <a:t>magneto</a:t>
            </a:r>
            <a:endParaRPr lang="zh-CN" altLang="en-US" sz="800" b="1"/>
          </a:p>
        </p:txBody>
      </p:sp>
      <p:sp>
        <p:nvSpPr>
          <p:cNvPr id="17" name="文本框 16"/>
          <p:cNvSpPr txBox="1"/>
          <p:nvPr/>
        </p:nvSpPr>
        <p:spPr>
          <a:xfrm>
            <a:off x="5067935" y="6325235"/>
            <a:ext cx="697865" cy="337185"/>
          </a:xfrm>
          <a:prstGeom prst="rect">
            <a:avLst/>
          </a:prstGeom>
          <a:solidFill>
            <a:schemeClr val="bg1"/>
          </a:solidFill>
        </p:spPr>
        <p:txBody>
          <a:bodyPr wrap="square" rtlCol="0">
            <a:spAutoFit/>
          </a:bodyPr>
          <a:p>
            <a:r>
              <a:rPr lang="zh-CN" altLang="en-US" sz="800" b="1"/>
              <a:t>Trigger resistance</a:t>
            </a:r>
            <a:endParaRPr lang="zh-CN" altLang="en-US" sz="800" b="1"/>
          </a:p>
        </p:txBody>
      </p:sp>
      <p:sp>
        <p:nvSpPr>
          <p:cNvPr id="19" name="文本框 18"/>
          <p:cNvSpPr txBox="1"/>
          <p:nvPr/>
        </p:nvSpPr>
        <p:spPr>
          <a:xfrm>
            <a:off x="5043805" y="8166100"/>
            <a:ext cx="995680" cy="337185"/>
          </a:xfrm>
          <a:prstGeom prst="rect">
            <a:avLst/>
          </a:prstGeom>
          <a:solidFill>
            <a:schemeClr val="bg1"/>
          </a:solidFill>
        </p:spPr>
        <p:txBody>
          <a:bodyPr wrap="square" rtlCol="0">
            <a:spAutoFit/>
          </a:bodyPr>
          <a:p>
            <a:r>
              <a:rPr lang="zh-CN" altLang="en-US" sz="800" b="1"/>
              <a:t>Trigger peak voltage</a:t>
            </a:r>
            <a:endParaRPr lang="zh-CN" altLang="en-US" sz="800" b="1"/>
          </a:p>
        </p:txBody>
      </p:sp>
      <p:sp>
        <p:nvSpPr>
          <p:cNvPr id="20" name="文本框 19"/>
          <p:cNvSpPr txBox="1"/>
          <p:nvPr/>
        </p:nvSpPr>
        <p:spPr>
          <a:xfrm>
            <a:off x="4616450" y="6997700"/>
            <a:ext cx="1300480" cy="213995"/>
          </a:xfrm>
          <a:prstGeom prst="rect">
            <a:avLst/>
          </a:prstGeom>
          <a:solidFill>
            <a:schemeClr val="bg1"/>
          </a:solidFill>
        </p:spPr>
        <p:txBody>
          <a:bodyPr wrap="square" rtlCol="0">
            <a:spAutoFit/>
          </a:bodyPr>
          <a:p>
            <a:r>
              <a:rPr lang="zh-CN" altLang="en-US" sz="800" b="1"/>
              <a:t>Peak Voltage Meter</a:t>
            </a:r>
            <a:endParaRPr lang="zh-CN" altLang="en-US" sz="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40830"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709421"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4340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44" name="图片 43" descr="图片4"/>
          <p:cNvPicPr>
            <a:picLocks noChangeAspect="1"/>
          </p:cNvPicPr>
          <p:nvPr/>
        </p:nvPicPr>
        <p:blipFill>
          <a:blip r:embed="rId1"/>
          <a:stretch>
            <a:fillRect/>
          </a:stretch>
        </p:blipFill>
        <p:spPr>
          <a:xfrm>
            <a:off x="1485265" y="1466215"/>
            <a:ext cx="1080000" cy="168108"/>
          </a:xfrm>
          <a:prstGeom prst="rect">
            <a:avLst/>
          </a:prstGeom>
        </p:spPr>
      </p:pic>
      <p:sp>
        <p:nvSpPr>
          <p:cNvPr id="14" name="object 5"/>
          <p:cNvSpPr/>
          <p:nvPr/>
        </p:nvSpPr>
        <p:spPr>
          <a:xfrm>
            <a:off x="706881" y="804799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715645" y="876490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105</a:t>
            </a:r>
            <a:endParaRPr lang="en-US" altLang="zh-CN" sz="1000">
              <a:solidFill>
                <a:schemeClr val="bg1"/>
              </a:solidFill>
              <a:latin typeface="黑体" panose="02010609060101010101" charset="-122"/>
              <a:ea typeface="黑体" panose="02010609060101010101" charset="-122"/>
            </a:endParaRPr>
          </a:p>
        </p:txBody>
      </p:sp>
      <p:sp>
        <p:nvSpPr>
          <p:cNvPr id="20" name="object 20"/>
          <p:cNvSpPr>
            <a:spLocks noChangeAspect="1"/>
          </p:cNvSpPr>
          <p:nvPr/>
        </p:nvSpPr>
        <p:spPr>
          <a:xfrm>
            <a:off x="2366772" y="5270246"/>
            <a:ext cx="2520000" cy="1314624"/>
          </a:xfrm>
          <a:prstGeom prst="rect">
            <a:avLst/>
          </a:prstGeom>
          <a:blipFill>
            <a:blip r:embed="rId2" cstate="print"/>
            <a:stretch>
              <a:fillRect/>
            </a:stretch>
          </a:blipFill>
        </p:spPr>
        <p:txBody>
          <a:bodyPr wrap="square" lIns="0" tIns="0" rIns="0" bIns="0" rtlCol="0"/>
          <a:p/>
        </p:txBody>
      </p:sp>
      <p:sp>
        <p:nvSpPr>
          <p:cNvPr id="7" name="文本框 6"/>
          <p:cNvSpPr txBox="1"/>
          <p:nvPr/>
        </p:nvSpPr>
        <p:spPr>
          <a:xfrm>
            <a:off x="1341120" y="1651000"/>
            <a:ext cx="4815205" cy="3539490"/>
          </a:xfrm>
          <a:prstGeom prst="rect">
            <a:avLst/>
          </a:prstGeom>
          <a:noFill/>
        </p:spPr>
        <p:txBody>
          <a:bodyPr wrap="square" lIns="71755" tIns="0" rIns="71755" bIns="0" rtlCol="0">
            <a:spAutoFit/>
          </a:bodyPr>
          <a:p>
            <a:pPr algn="ctr">
              <a:lnSpc>
                <a:spcPct val="100000"/>
              </a:lnSpc>
            </a:pPr>
            <a:r>
              <a:rPr sz="1000" b="1" dirty="0">
                <a:latin typeface="微软雅黑" panose="020B0503020204020204" charset="-122"/>
                <a:ea typeface="微软雅黑" panose="020B0503020204020204" charset="-122"/>
                <a:cs typeface="微软雅黑" panose="020B0503020204020204" charset="-122"/>
                <a:sym typeface="+mn-ea"/>
              </a:rPr>
              <a:t>4. System fault diagnosis function introduction</a:t>
            </a:r>
            <a:endParaRPr sz="1000" b="1" dirty="0">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sz="1000" dirty="0">
                <a:latin typeface="微软雅黑" panose="020B0503020204020204" charset="-122"/>
                <a:ea typeface="微软雅黑" panose="020B0503020204020204" charset="-122"/>
                <a:cs typeface="微软雅黑" panose="020B0503020204020204" charset="-122"/>
                <a:sym typeface="+mn-ea"/>
              </a:rPr>
              <a:t>    On-board diagnostic system (OBD system) is a diagnostic system integrated in the engine control system that can monitor the status of components affecting exhaust emissions and the main functions of the engine. It has the function of identifying and storing EFI faults.</a:t>
            </a:r>
            <a:endParaRPr sz="1000" dirty="0">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sz="1000" dirty="0">
                <a:latin typeface="微软雅黑" panose="020B0503020204020204" charset="-122"/>
                <a:ea typeface="微软雅黑" panose="020B0503020204020204" charset="-122"/>
                <a:cs typeface="微软雅黑" panose="020B0503020204020204" charset="-122"/>
                <a:sym typeface="+mn-ea"/>
              </a:rPr>
              <a:t>When repairing a vehicle with OBD system, the repairer can quickly and accurately locate the malfunctioning parts through the diagnostic instrument, which greatly improves the efficiency and quality of repair.</a:t>
            </a:r>
            <a:endParaRPr sz="1000" dirty="0">
              <a:latin typeface="微软雅黑" panose="020B0503020204020204" charset="-122"/>
              <a:ea typeface="微软雅黑" panose="020B0503020204020204" charset="-122"/>
              <a:cs typeface="微软雅黑" panose="020B0503020204020204" charset="-122"/>
              <a:sym typeface="+mn-ea"/>
            </a:endParaRPr>
          </a:p>
          <a:p>
            <a:pPr algn="l">
              <a:lnSpc>
                <a:spcPct val="100000"/>
              </a:lnSpc>
            </a:pPr>
            <a:r>
              <a:rPr sz="1000" dirty="0">
                <a:latin typeface="微软雅黑" panose="020B0503020204020204" charset="-122"/>
                <a:ea typeface="微软雅黑" panose="020B0503020204020204" charset="-122"/>
                <a:cs typeface="微软雅黑" panose="020B0503020204020204" charset="-122"/>
                <a:sym typeface="+mn-ea"/>
              </a:rPr>
              <a:t>    OBD technology involves many brand new concepts, the following is the first introduction to some basic knowledge related to OBD technology, in order to facilitate a better understanding of the subsequent content.</a:t>
            </a:r>
            <a:endParaRPr sz="1000" dirty="0">
              <a:latin typeface="微软雅黑" panose="020B0503020204020204" charset="-122"/>
              <a:ea typeface="微软雅黑" panose="020B0503020204020204" charset="-122"/>
              <a:cs typeface="微软雅黑" panose="020B0503020204020204" charset="-122"/>
              <a:sym typeface="+mn-ea"/>
            </a:endParaRPr>
          </a:p>
          <a:p>
            <a:pPr marL="146050">
              <a:lnSpc>
                <a:spcPct val="100000"/>
              </a:lnSpc>
            </a:pPr>
            <a:r>
              <a:rPr sz="1000" b="1" dirty="0">
                <a:latin typeface="微软雅黑" panose="020B0503020204020204" charset="-122"/>
                <a:ea typeface="微软雅黑" panose="020B0503020204020204" charset="-122"/>
                <a:cs typeface="微软雅黑" panose="020B0503020204020204" charset="-122"/>
                <a:sym typeface="+mn-ea"/>
              </a:rPr>
              <a:t>4.1 Fault information logging</a:t>
            </a:r>
            <a:endParaRPr sz="1000" b="1" dirty="0">
              <a:latin typeface="微软雅黑" panose="020B0503020204020204" charset="-122"/>
              <a:ea typeface="微软雅黑" panose="020B0503020204020204" charset="-122"/>
              <a:cs typeface="微软雅黑" panose="020B0503020204020204" charset="-122"/>
              <a:sym typeface="+mn-ea"/>
            </a:endParaRPr>
          </a:p>
          <a:p>
            <a:pPr marL="146050">
              <a:lnSpc>
                <a:spcPct val="100000"/>
              </a:lnSpc>
            </a:pPr>
            <a:r>
              <a:rPr lang="en-US" sz="1000" spc="10" dirty="0">
                <a:latin typeface="微软雅黑" panose="020B0503020204020204" charset="-122"/>
                <a:ea typeface="微软雅黑" panose="020B0503020204020204" charset="-122"/>
                <a:cs typeface="微软雅黑" panose="020B0503020204020204" charset="-122"/>
                <a:sym typeface="+mn-ea"/>
              </a:rPr>
              <a:t>   </a:t>
            </a:r>
            <a:r>
              <a:rPr sz="1000" dirty="0">
                <a:latin typeface="微软雅黑" panose="020B0503020204020204" charset="-122"/>
                <a:ea typeface="微软雅黑" panose="020B0503020204020204" charset="-122"/>
                <a:cs typeface="微软雅黑" panose="020B0503020204020204" charset="-122"/>
                <a:sym typeface="+mn-ea"/>
              </a:rPr>
              <a:t> The electronic control unit constantly monitors sensors, actuators, associated circuits, fault indicators, battery voltage, etc., and even the electronic control unit itself, and performs confidence checks on sensor output signals, actuator drive signals and internal signals (e.g., closed-loop control, coolant temperature, idle speed control, etc.). As soon as a fault is detected in a link or a signal value is outside the normal range, the electronic control unit immediately records the fault information in the fault memory of the RAM. The fault information is stored in the form of fault codes and is displayed in the order in which the faults appear.</a:t>
            </a:r>
            <a:endParaRPr sz="1000" dirty="0">
              <a:latin typeface="微软雅黑" panose="020B0503020204020204" charset="-122"/>
              <a:ea typeface="微软雅黑" panose="020B0503020204020204" charset="-122"/>
              <a:cs typeface="微软雅黑" panose="020B0503020204020204" charset="-122"/>
              <a:sym typeface="+mn-ea"/>
            </a:endParaRPr>
          </a:p>
          <a:p>
            <a:pPr marL="146050">
              <a:lnSpc>
                <a:spcPct val="100000"/>
              </a:lnSpc>
            </a:pPr>
            <a:r>
              <a:rPr sz="1000" dirty="0">
                <a:latin typeface="微软雅黑" panose="020B0503020204020204" charset="-122"/>
                <a:ea typeface="微软雅黑" panose="020B0503020204020204" charset="-122"/>
                <a:cs typeface="微软雅黑" panose="020B0503020204020204" charset="-122"/>
                <a:sym typeface="+mn-ea"/>
              </a:rPr>
              <a:t>Faults can be divided into "current faults" and "historical faults" according to the time of their occurrence.</a:t>
            </a:r>
            <a:endParaRPr sz="1000"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339850" y="6836410"/>
            <a:ext cx="4815840" cy="2182495"/>
          </a:xfrm>
          <a:prstGeom prst="rect">
            <a:avLst/>
          </a:prstGeom>
          <a:noFill/>
        </p:spPr>
        <p:txBody>
          <a:bodyPr wrap="square" lIns="71755" tIns="0" rIns="71755" bIns="0" rtlCol="0">
            <a:spAutoFit/>
          </a:bodyPr>
          <a:p>
            <a:pPr marL="145415" indent="0" fontAlgn="auto">
              <a:lnSpc>
                <a:spcPct val="100000"/>
              </a:lnSpc>
              <a:spcBef>
                <a:spcPts val="100"/>
              </a:spcBef>
              <a:buSzPct val="88000"/>
              <a:buNone/>
              <a:tabLst>
                <a:tab pos="299720" algn="l"/>
              </a:tabLst>
            </a:pPr>
            <a:r>
              <a:rPr sz="1000" b="1" dirty="0">
                <a:latin typeface="微软雅黑" panose="020B0503020204020204" charset="-122"/>
                <a:ea typeface="微软雅黑" panose="020B0503020204020204" charset="-122"/>
                <a:cs typeface="微软雅黑" panose="020B0503020204020204" charset="-122"/>
                <a:sym typeface="+mn-ea"/>
              </a:rPr>
              <a:t> 4.2 Fault Lamp Description and its Control Strategy</a:t>
            </a:r>
            <a:endParaRPr sz="1000" b="1" dirty="0">
              <a:latin typeface="微软雅黑" panose="020B0503020204020204" charset="-122"/>
              <a:ea typeface="微软雅黑" panose="020B0503020204020204" charset="-122"/>
              <a:cs typeface="微软雅黑" panose="020B0503020204020204" charset="-122"/>
              <a:sym typeface="+mn-ea"/>
            </a:endParaRPr>
          </a:p>
          <a:p>
            <a:pPr marL="145415" indent="0" fontAlgn="auto">
              <a:lnSpc>
                <a:spcPct val="100000"/>
              </a:lnSpc>
              <a:spcBef>
                <a:spcPts val="100"/>
              </a:spcBef>
              <a:buSzPct val="88000"/>
              <a:buNone/>
              <a:tabLst>
                <a:tab pos="299720" algn="l"/>
              </a:tabLst>
            </a:pPr>
            <a:r>
              <a:rPr lang="en-US" sz="900" dirty="0">
                <a:latin typeface="微软雅黑" panose="020B0503020204020204" charset="-122"/>
                <a:ea typeface="微软雅黑" panose="020B0503020204020204" charset="-122"/>
                <a:cs typeface="微软雅黑" panose="020B0503020204020204" charset="-122"/>
                <a:sym typeface="+mn-ea"/>
              </a:rPr>
              <a:t>   </a:t>
            </a:r>
            <a:r>
              <a:rPr sz="900" dirty="0">
                <a:latin typeface="微软雅黑" panose="020B0503020204020204" charset="-122"/>
                <a:ea typeface="微软雅黑" panose="020B0503020204020204" charset="-122"/>
                <a:cs typeface="微软雅黑" panose="020B0503020204020204" charset="-122"/>
                <a:sym typeface="+mn-ea"/>
              </a:rPr>
              <a:t>  Failure Indicator (MIL): Used to indicate the failure of an emission-related component or system, a MIL light is generally an indicator that can be displayed on the instrument panel and is shaped in accordance with regulatory requirements.</a:t>
            </a:r>
            <a:endParaRPr sz="900" dirty="0">
              <a:latin typeface="微软雅黑" panose="020B0503020204020204" charset="-122"/>
              <a:ea typeface="微软雅黑" panose="020B0503020204020204" charset="-122"/>
              <a:cs typeface="微软雅黑" panose="020B0503020204020204" charset="-122"/>
              <a:sym typeface="+mn-ea"/>
            </a:endParaRPr>
          </a:p>
          <a:p>
            <a:pPr marL="145415" indent="0" fontAlgn="auto">
              <a:lnSpc>
                <a:spcPct val="100000"/>
              </a:lnSpc>
              <a:spcBef>
                <a:spcPts val="100"/>
              </a:spcBef>
              <a:buSzPct val="88000"/>
              <a:buNone/>
              <a:tabLst>
                <a:tab pos="299720" algn="l"/>
              </a:tabLst>
            </a:pPr>
            <a:r>
              <a:rPr sz="900" dirty="0">
                <a:latin typeface="微软雅黑" panose="020B0503020204020204" charset="-122"/>
                <a:ea typeface="微软雅黑" panose="020B0503020204020204" charset="-122"/>
                <a:cs typeface="微软雅黑" panose="020B0503020204020204" charset="-122"/>
                <a:sym typeface="+mn-ea"/>
              </a:rPr>
              <a:t>The MIL light is activated according to the following principles.  </a:t>
            </a:r>
            <a:endParaRPr sz="900" dirty="0">
              <a:latin typeface="微软雅黑" panose="020B0503020204020204" charset="-122"/>
              <a:ea typeface="微软雅黑" panose="020B0503020204020204" charset="-122"/>
              <a:cs typeface="微软雅黑" panose="020B0503020204020204" charset="-122"/>
              <a:sym typeface="+mn-ea"/>
            </a:endParaRPr>
          </a:p>
          <a:p>
            <a:pPr marL="145415" indent="0" fontAlgn="auto">
              <a:lnSpc>
                <a:spcPct val="100000"/>
              </a:lnSpc>
              <a:spcBef>
                <a:spcPts val="100"/>
              </a:spcBef>
              <a:buSzPct val="88000"/>
              <a:buNone/>
              <a:tabLst>
                <a:tab pos="299720" algn="l"/>
              </a:tabLst>
            </a:pPr>
            <a:r>
              <a:rPr sz="900" dirty="0">
                <a:latin typeface="微软雅黑" panose="020B0503020204020204" charset="-122"/>
                <a:ea typeface="微软雅黑" panose="020B0503020204020204" charset="-122"/>
                <a:cs typeface="微软雅黑" panose="020B0503020204020204" charset="-122"/>
                <a:sym typeface="+mn-ea"/>
              </a:rPr>
              <a:t>1) In normal mode and with empty fault memory</a:t>
            </a:r>
            <a:endParaRPr sz="900" dirty="0">
              <a:latin typeface="微软雅黑" panose="020B0503020204020204" charset="-122"/>
              <a:ea typeface="微软雅黑" panose="020B0503020204020204" charset="-122"/>
              <a:cs typeface="微软雅黑" panose="020B0503020204020204" charset="-122"/>
              <a:sym typeface="+mn-ea"/>
            </a:endParaRPr>
          </a:p>
          <a:p>
            <a:pPr marL="145415" indent="0" fontAlgn="auto">
              <a:lnSpc>
                <a:spcPct val="100000"/>
              </a:lnSpc>
              <a:spcBef>
                <a:spcPts val="100"/>
              </a:spcBef>
              <a:buSzPct val="88000"/>
              <a:buNone/>
              <a:tabLst>
                <a:tab pos="299720" algn="l"/>
              </a:tabLst>
            </a:pPr>
            <a:endParaRPr sz="900" dirty="0">
              <a:latin typeface="微软雅黑" panose="020B0503020204020204" charset="-122"/>
              <a:ea typeface="微软雅黑" panose="020B0503020204020204" charset="-122"/>
              <a:cs typeface="微软雅黑" panose="020B0503020204020204" charset="-122"/>
              <a:sym typeface="+mn-ea"/>
            </a:endParaRPr>
          </a:p>
          <a:p>
            <a:pPr marL="145415" indent="0" fontAlgn="auto">
              <a:lnSpc>
                <a:spcPct val="100000"/>
              </a:lnSpc>
              <a:spcBef>
                <a:spcPts val="100"/>
              </a:spcBef>
              <a:buSzPct val="88000"/>
              <a:buNone/>
              <a:tabLst>
                <a:tab pos="299720" algn="l"/>
              </a:tabLst>
            </a:pPr>
            <a:r>
              <a:rPr sz="900" dirty="0">
                <a:latin typeface="微软雅黑" panose="020B0503020204020204" charset="-122"/>
                <a:ea typeface="微软雅黑" panose="020B0503020204020204" charset="-122"/>
                <a:cs typeface="微软雅黑" panose="020B0503020204020204" charset="-122"/>
                <a:sym typeface="+mn-ea"/>
              </a:rPr>
              <a:t>    The ECU is initialized immediately when the ignition is switched on and the ignition is switched off. From initialization on, the MIL light is on. The MIL light goes off immediately after the engine starts.</a:t>
            </a:r>
            <a:endParaRPr sz="900" dirty="0">
              <a:latin typeface="微软雅黑" panose="020B0503020204020204" charset="-122"/>
              <a:ea typeface="微软雅黑" panose="020B0503020204020204" charset="-122"/>
              <a:cs typeface="微软雅黑" panose="020B0503020204020204" charset="-122"/>
              <a:sym typeface="+mn-ea"/>
            </a:endParaRPr>
          </a:p>
          <a:p>
            <a:pPr marL="145415" indent="0" fontAlgn="auto">
              <a:lnSpc>
                <a:spcPct val="100000"/>
              </a:lnSpc>
              <a:spcBef>
                <a:spcPts val="100"/>
              </a:spcBef>
              <a:buSzPct val="88000"/>
              <a:buNone/>
              <a:tabLst>
                <a:tab pos="299720" algn="l"/>
              </a:tabLst>
            </a:pPr>
            <a:r>
              <a:rPr sz="900" dirty="0">
                <a:latin typeface="微软雅黑" panose="020B0503020204020204" charset="-122"/>
                <a:ea typeface="微软雅黑" panose="020B0503020204020204" charset="-122"/>
                <a:cs typeface="微软雅黑" panose="020B0503020204020204" charset="-122"/>
                <a:sym typeface="+mn-ea"/>
              </a:rPr>
              <a:t> 2）In normal mode, and the fault memory is already fault</a:t>
            </a:r>
            <a:endParaRPr sz="900" dirty="0">
              <a:latin typeface="微软雅黑" panose="020B0503020204020204" charset="-122"/>
              <a:ea typeface="微软雅黑" panose="020B0503020204020204" charset="-122"/>
              <a:cs typeface="微软雅黑" panose="020B0503020204020204" charset="-122"/>
              <a:sym typeface="+mn-ea"/>
            </a:endParaRPr>
          </a:p>
          <a:p>
            <a:pPr marL="145415" indent="0" fontAlgn="auto">
              <a:lnSpc>
                <a:spcPct val="100000"/>
              </a:lnSpc>
              <a:spcBef>
                <a:spcPts val="100"/>
              </a:spcBef>
              <a:buSzPct val="88000"/>
              <a:buNone/>
              <a:tabLst>
                <a:tab pos="299720" algn="l"/>
              </a:tabLst>
            </a:pPr>
            <a:r>
              <a:rPr sz="900" dirty="0">
                <a:latin typeface="微软雅黑" panose="020B0503020204020204" charset="-122"/>
                <a:ea typeface="微软雅黑" panose="020B0503020204020204" charset="-122"/>
                <a:cs typeface="微软雅黑" panose="020B0503020204020204" charset="-122"/>
                <a:sym typeface="+mn-ea"/>
              </a:rPr>
              <a:t>From the time the ECU is initialized with the ignition switch on, the MIL light is on continuously; if the fault manager requires the MIL to be on in fault mode, the MIL light is on during the subsequent driving cycle; if the fault manager does not require the MIL to be on in fault mode, the MIL light is off after starting.</a:t>
            </a:r>
            <a:endParaRPr sz="9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2338388" y="6588195"/>
            <a:ext cx="2534920" cy="245110"/>
          </a:xfrm>
          <a:prstGeom prst="rect">
            <a:avLst/>
          </a:prstGeom>
          <a:noFill/>
        </p:spPr>
        <p:txBody>
          <a:bodyPr wrap="none" rtlCol="0" anchor="t">
            <a:spAutoFit/>
          </a:bodyPr>
          <a:p>
            <a:pPr algn="ctr" fontAlgn="auto">
              <a:lnSpc>
                <a:spcPct val="100000"/>
              </a:lnSpc>
              <a:spcBef>
                <a:spcPts val="0"/>
              </a:spcBef>
              <a:tabLst>
                <a:tab pos="835025" algn="l"/>
              </a:tabLst>
            </a:pPr>
            <a:r>
              <a:rPr sz="1000" b="1" dirty="0">
                <a:latin typeface="微软雅黑" panose="020B0503020204020204" charset="-122"/>
                <a:ea typeface="微软雅黑" panose="020B0503020204020204" charset="-122"/>
                <a:cs typeface="宋体" panose="02010600030101010101" pitchFamily="2" charset="-122"/>
                <a:sym typeface="+mn-ea"/>
              </a:rPr>
              <a:t>EFI system</a:t>
            </a:r>
            <a:r>
              <a:rPr lang="en-US" sz="1000" b="1" dirty="0">
                <a:latin typeface="微软雅黑" panose="020B0503020204020204" charset="-122"/>
                <a:ea typeface="微软雅黑" panose="020B0503020204020204" charset="-122"/>
                <a:cs typeface="宋体" panose="02010600030101010101" pitchFamily="2" charset="-122"/>
                <a:sym typeface="+mn-ea"/>
              </a:rPr>
              <a:t> Error</a:t>
            </a:r>
            <a:r>
              <a:rPr sz="1000" b="1" dirty="0">
                <a:latin typeface="微软雅黑" panose="020B0503020204020204" charset="-122"/>
                <a:ea typeface="微软雅黑" panose="020B0503020204020204" charset="-122"/>
                <a:cs typeface="宋体" panose="02010600030101010101" pitchFamily="2" charset="-122"/>
                <a:sym typeface="+mn-ea"/>
              </a:rPr>
              <a:t> diagnosis schematic</a:t>
            </a:r>
            <a:endParaRPr sz="1000" b="1" dirty="0">
              <a:latin typeface="微软雅黑" panose="020B0503020204020204" charset="-122"/>
              <a:ea typeface="微软雅黑" panose="020B0503020204020204" charset="-122"/>
              <a:cs typeface="宋体" panose="02010600030101010101" pitchFamily="2" charset="-122"/>
              <a:sym typeface="+mn-ea"/>
            </a:endParaRPr>
          </a:p>
        </p:txBody>
      </p:sp>
      <p:sp>
        <p:nvSpPr>
          <p:cNvPr id="3" name="object 13"/>
          <p:cNvSpPr txBox="1"/>
          <p:nvPr>
            <p:custDataLst>
              <p:tags r:id="rId3"/>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21" name="图片 20" descr="图片4"/>
          <p:cNvPicPr>
            <a:picLocks noChangeAspect="1"/>
          </p:cNvPicPr>
          <p:nvPr/>
        </p:nvPicPr>
        <p:blipFill>
          <a:blip r:embed="rId1"/>
          <a:stretch>
            <a:fillRect/>
          </a:stretch>
        </p:blipFill>
        <p:spPr>
          <a:xfrm>
            <a:off x="4864735" y="1466215"/>
            <a:ext cx="1080000" cy="168108"/>
          </a:xfrm>
          <a:prstGeom prst="rect">
            <a:avLst/>
          </a:prstGeom>
        </p:spPr>
      </p:pic>
      <p:sp>
        <p:nvSpPr>
          <p:cNvPr id="13" name="object 5"/>
          <p:cNvSpPr/>
          <p:nvPr/>
        </p:nvSpPr>
        <p:spPr>
          <a:xfrm>
            <a:off x="6261861" y="806005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5" name="文本框 14"/>
          <p:cNvSpPr txBox="1"/>
          <p:nvPr/>
        </p:nvSpPr>
        <p:spPr>
          <a:xfrm>
            <a:off x="6270625" y="877697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106</a:t>
            </a:r>
            <a:endParaRPr lang="en-US" altLang="zh-CN" sz="1000">
              <a:solidFill>
                <a:schemeClr val="bg1"/>
              </a:solidFill>
              <a:latin typeface="黑体" panose="02010609060101010101" charset="-122"/>
              <a:ea typeface="黑体" panose="02010609060101010101" charset="-122"/>
            </a:endParaRPr>
          </a:p>
        </p:txBody>
      </p:sp>
      <p:sp>
        <p:nvSpPr>
          <p:cNvPr id="16" name="object 16"/>
          <p:cNvSpPr/>
          <p:nvPr/>
        </p:nvSpPr>
        <p:spPr>
          <a:xfrm>
            <a:off x="2495550" y="2724912"/>
            <a:ext cx="2122932" cy="850392"/>
          </a:xfrm>
          <a:prstGeom prst="rect">
            <a:avLst/>
          </a:prstGeom>
          <a:blipFill>
            <a:blip r:embed="rId2" cstate="print"/>
            <a:stretch>
              <a:fillRect/>
            </a:stretch>
          </a:blipFill>
        </p:spPr>
        <p:txBody>
          <a:bodyPr wrap="square" lIns="0" tIns="0" rIns="0" bIns="0" rtlCol="0"/>
          <a:p/>
        </p:txBody>
      </p:sp>
      <p:sp>
        <p:nvSpPr>
          <p:cNvPr id="5" name="文本框 4"/>
          <p:cNvSpPr txBox="1"/>
          <p:nvPr/>
        </p:nvSpPr>
        <p:spPr>
          <a:xfrm>
            <a:off x="1272540" y="1803400"/>
            <a:ext cx="4827270" cy="923290"/>
          </a:xfrm>
          <a:prstGeom prst="rect">
            <a:avLst/>
          </a:prstGeom>
          <a:noFill/>
        </p:spPr>
        <p:txBody>
          <a:bodyPr wrap="square" lIns="36195" tIns="0" rIns="36195" bIns="0" rtlCol="0">
            <a:spAutoFit/>
          </a:bodyPr>
          <a:p>
            <a:pPr algn="l" fontAlgn="auto">
              <a:lnSpc>
                <a:spcPct val="100000"/>
              </a:lnSpc>
              <a:spcBef>
                <a:spcPts val="0"/>
              </a:spcBef>
            </a:pPr>
            <a:r>
              <a:rPr sz="1000" b="1" spc="10" dirty="0">
                <a:latin typeface="微软雅黑" panose="020B0503020204020204" charset="-122"/>
                <a:ea typeface="微软雅黑" panose="020B0503020204020204" charset="-122"/>
                <a:cs typeface="微软雅黑" panose="020B0503020204020204" charset="-122"/>
                <a:sym typeface="+mn-ea"/>
              </a:rPr>
              <a:t>4.3 OBD Interface Introduction</a:t>
            </a:r>
            <a:endParaRPr sz="1000" b="1" spc="10" dirty="0">
              <a:latin typeface="微软雅黑" panose="020B0503020204020204" charset="-122"/>
              <a:ea typeface="微软雅黑" panose="020B0503020204020204" charset="-122"/>
              <a:cs typeface="微软雅黑" panose="020B0503020204020204" charset="-122"/>
              <a:sym typeface="+mn-ea"/>
            </a:endParaRPr>
          </a:p>
          <a:p>
            <a:pPr algn="l" fontAlgn="auto">
              <a:lnSpc>
                <a:spcPct val="100000"/>
              </a:lnSpc>
              <a:spcBef>
                <a:spcPts val="0"/>
              </a:spcBef>
            </a:pPr>
            <a:r>
              <a:rPr sz="1000" b="1" spc="10" dirty="0">
                <a:latin typeface="微软雅黑" panose="020B0503020204020204" charset="-122"/>
                <a:ea typeface="微软雅黑" panose="020B0503020204020204" charset="-122"/>
                <a:cs typeface="微软雅黑" panose="020B0503020204020204" charset="-122"/>
                <a:sym typeface="+mn-ea"/>
              </a:rPr>
              <a:t>    Pin 4, 7 and 16 on the OBD diagnostic connector are used for EMS with engine management system. Pin 4 of the standard diagnostic connector is connected to the negative terminal of the battery; pin 7 is connected to pin E3 of the ECU, which is the "K" wire of the ECU; pin 16 is connected to the positive terminal of the battery</a:t>
            </a:r>
            <a:endParaRPr sz="1000" b="1" spc="10"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2025650" y="3594100"/>
            <a:ext cx="3126105" cy="288925"/>
          </a:xfrm>
          <a:prstGeom prst="rect">
            <a:avLst/>
          </a:prstGeom>
          <a:noFill/>
        </p:spPr>
        <p:txBody>
          <a:bodyPr wrap="square" lIns="36195" tIns="0" rIns="36195" bIns="0" rtlCol="0">
            <a:noAutofit/>
          </a:bodyPr>
          <a:p>
            <a:pPr marL="146050">
              <a:lnSpc>
                <a:spcPct val="100000"/>
              </a:lnSpc>
            </a:pPr>
            <a:r>
              <a:rPr sz="900" b="1" dirty="0">
                <a:latin typeface="宋体" panose="02010600030101010101" pitchFamily="2" charset="-122"/>
                <a:ea typeface="宋体" panose="02010600030101010101" pitchFamily="2" charset="-122"/>
                <a:cs typeface="宋体" panose="02010600030101010101" pitchFamily="2" charset="-122"/>
                <a:sym typeface="+mn-ea"/>
              </a:rPr>
              <a:t>ISO9141-2 standard diagnostic interface pin number</a:t>
            </a:r>
            <a:endParaRPr sz="9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object 15"/>
          <p:cNvSpPr txBox="1"/>
          <p:nvPr/>
        </p:nvSpPr>
        <p:spPr>
          <a:xfrm>
            <a:off x="1273302" y="3952621"/>
            <a:ext cx="4826635" cy="3846830"/>
          </a:xfrm>
          <a:prstGeom prst="rect">
            <a:avLst/>
          </a:prstGeom>
        </p:spPr>
        <p:txBody>
          <a:bodyPr vert="horz" wrap="square" lIns="36195" tIns="0" rIns="36195" bIns="0" rtlCol="0">
            <a:spAutoFit/>
          </a:bodyPr>
          <a:p>
            <a:pPr>
              <a:lnSpc>
                <a:spcPct val="100000"/>
              </a:lnSpc>
            </a:pPr>
            <a:r>
              <a:rPr sz="1000" dirty="0">
                <a:latin typeface="微软雅黑" panose="020B0503020204020204" charset="-122"/>
                <a:ea typeface="微软雅黑" panose="020B0503020204020204" charset="-122"/>
                <a:cs typeface="微软雅黑" panose="020B0503020204020204" charset="-122"/>
              </a:rPr>
              <a:t>The diagnostic device communicates with the ECU via the "K" wire and can read the following information.</a:t>
            </a: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r>
              <a:rPr sz="1000" dirty="0">
                <a:latin typeface="微软雅黑" panose="020B0503020204020204" charset="-122"/>
                <a:ea typeface="微软雅黑" panose="020B0503020204020204" charset="-122"/>
                <a:cs typeface="微软雅黑" panose="020B0503020204020204" charset="-122"/>
              </a:rPr>
              <a:t>-Version information display</a:t>
            </a: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r>
              <a:rPr sz="1000" dirty="0">
                <a:latin typeface="微软雅黑" panose="020B0503020204020204" charset="-122"/>
                <a:ea typeface="微软雅黑" panose="020B0503020204020204" charset="-122"/>
                <a:cs typeface="微软雅黑" panose="020B0503020204020204" charset="-122"/>
              </a:rPr>
              <a:t>ECU hardware number, ECU software number.</a:t>
            </a: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r>
              <a:rPr sz="1000" dirty="0">
                <a:latin typeface="微软雅黑" panose="020B0503020204020204" charset="-122"/>
                <a:ea typeface="微软雅黑" panose="020B0503020204020204" charset="-122"/>
                <a:cs typeface="微软雅黑" panose="020B0503020204020204" charset="-122"/>
              </a:rPr>
              <a:t>-Fault code display</a:t>
            </a: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r>
              <a:rPr sz="1000" dirty="0">
                <a:latin typeface="微软雅黑" panose="020B0503020204020204" charset="-122"/>
                <a:ea typeface="微软雅黑" panose="020B0503020204020204" charset="-122"/>
                <a:cs typeface="微软雅黑" panose="020B0503020204020204" charset="-122"/>
              </a:rPr>
              <a:t>    Intake pressure sensor, intake temperature sensor, engine temperature sensor, throttle position sensor, oxygen sensor, oxygen sensor heating line, air-fuel ratio correction, fuel injector, fuel pump relay, speed sensor, carbon canister control valve, speed signal, idle speed, idle speed regulator, system voltage, ECU, fault light and other fault information.</a:t>
            </a: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r>
              <a:rPr sz="1000" dirty="0">
                <a:latin typeface="微软雅黑" panose="020B0503020204020204" charset="-122"/>
                <a:ea typeface="微软雅黑" panose="020B0503020204020204" charset="-122"/>
                <a:cs typeface="微软雅黑" panose="020B0503020204020204" charset="-122"/>
              </a:rPr>
              <a:t>-Engine parameter display</a:t>
            </a:r>
            <a:endParaRPr sz="1000" dirty="0">
              <a:latin typeface="微软雅黑" panose="020B0503020204020204" charset="-122"/>
              <a:ea typeface="微软雅黑" panose="020B0503020204020204" charset="-122"/>
              <a:cs typeface="微软雅黑" panose="020B0503020204020204" charset="-122"/>
            </a:endParaRPr>
          </a:p>
          <a:p>
            <a:pPr>
              <a:lnSpc>
                <a:spcPct val="100000"/>
              </a:lnSpc>
            </a:pPr>
            <a:r>
              <a:rPr sz="1000" dirty="0">
                <a:latin typeface="微软雅黑" panose="020B0503020204020204" charset="-122"/>
                <a:ea typeface="微软雅黑" panose="020B0503020204020204" charset="-122"/>
                <a:cs typeface="微软雅黑" panose="020B0503020204020204" charset="-122"/>
              </a:rPr>
              <a:t>    Battery voltage, engine speed, target idle speed, vehicle speed, engine temperature, engine temperature sensor signal voltage, intake air temperature, intake air temperature sensor signal voltage, intake air pressure, intake air volume, stepper motor target position, throttle position sensor signal voltage, throttle opening, relative throttle position, carbon canister control valve duty cycle, charge time, injection pulse width, ignition advance angle, oxygen sensor Short-term correction, oxygen sensor voltage, oxygen sensor long-term correction, relative engine load, carbon canister control relative fuel injection, carbon canister purge rate, carbon canister load, idle actuator TEV opening, ambient pressure, altitude correction factor, injection phase, and other parameters.</a:t>
            </a:r>
            <a:endParaRPr sz="1000" dirty="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3"/>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object 2"/>
          <p:cNvSpPr/>
          <p:nvPr/>
        </p:nvSpPr>
        <p:spPr>
          <a:xfrm>
            <a:off x="662749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24" name="object 3"/>
          <p:cNvSpPr/>
          <p:nvPr/>
        </p:nvSpPr>
        <p:spPr>
          <a:xfrm>
            <a:off x="696086"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pic>
        <p:nvPicPr>
          <p:cNvPr id="26" name="图片 25" descr="图片4"/>
          <p:cNvPicPr>
            <a:picLocks noChangeAspect="1"/>
          </p:cNvPicPr>
          <p:nvPr/>
        </p:nvPicPr>
        <p:blipFill>
          <a:blip r:embed="rId1"/>
          <a:stretch>
            <a:fillRect/>
          </a:stretch>
        </p:blipFill>
        <p:spPr>
          <a:xfrm>
            <a:off x="1488440" y="1466215"/>
            <a:ext cx="1080000" cy="168108"/>
          </a:xfrm>
          <a:prstGeom prst="rect">
            <a:avLst/>
          </a:prstGeom>
        </p:spPr>
      </p:pic>
      <p:sp>
        <p:nvSpPr>
          <p:cNvPr id="1073758233" name="矩形 1073758232"/>
          <p:cNvSpPr/>
          <p:nvPr/>
        </p:nvSpPr>
        <p:spPr>
          <a:xfrm>
            <a:off x="1335723" y="1637030"/>
            <a:ext cx="4826635" cy="7419340"/>
          </a:xfrm>
          <a:prstGeom prst="rect">
            <a:avLst/>
          </a:prstGeom>
          <a:solidFill>
            <a:srgbClr val="FFFFFF"/>
          </a:solidFill>
          <a:ln w="9525">
            <a:noFill/>
          </a:ln>
        </p:spPr>
        <p:txBody>
          <a:bodyPr/>
          <a:p>
            <a:endParaRPr lang="zh-CN" altLang="en-US"/>
          </a:p>
        </p:txBody>
      </p:sp>
      <p:sp>
        <p:nvSpPr>
          <p:cNvPr id="27" name="object 5"/>
          <p:cNvSpPr/>
          <p:nvPr/>
        </p:nvSpPr>
        <p:spPr>
          <a:xfrm>
            <a:off x="698626" y="80695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9" name="文本框 28"/>
          <p:cNvSpPr txBox="1"/>
          <p:nvPr/>
        </p:nvSpPr>
        <p:spPr>
          <a:xfrm>
            <a:off x="707390" y="87864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107</a:t>
            </a:r>
            <a:endParaRPr lang="en-US" altLang="zh-CN" sz="1000">
              <a:solidFill>
                <a:schemeClr val="bg1"/>
              </a:solidFill>
              <a:latin typeface="黑体" panose="02010609060101010101" charset="-122"/>
              <a:ea typeface="黑体" panose="02010609060101010101" charset="-122"/>
            </a:endParaRPr>
          </a:p>
        </p:txBody>
      </p:sp>
      <p:sp>
        <p:nvSpPr>
          <p:cNvPr id="30" name="object 15"/>
          <p:cNvSpPr/>
          <p:nvPr/>
        </p:nvSpPr>
        <p:spPr>
          <a:xfrm>
            <a:off x="1375156" y="3581908"/>
            <a:ext cx="2272665" cy="0"/>
          </a:xfrm>
          <a:custGeom>
            <a:avLst/>
            <a:gdLst/>
            <a:ahLst/>
            <a:cxnLst/>
            <a:rect l="l" t="t" r="r" b="b"/>
            <a:pathLst>
              <a:path w="2272665">
                <a:moveTo>
                  <a:pt x="0" y="0"/>
                </a:moveTo>
                <a:lnTo>
                  <a:pt x="2272284" y="0"/>
                </a:lnTo>
              </a:path>
            </a:pathLst>
          </a:custGeom>
          <a:ln w="8890">
            <a:solidFill>
              <a:srgbClr val="000000"/>
            </a:solidFill>
          </a:ln>
        </p:spPr>
        <p:txBody>
          <a:bodyPr wrap="square" lIns="0" tIns="0" rIns="0" bIns="0" rtlCol="0"/>
          <a:p/>
        </p:txBody>
      </p:sp>
      <p:sp>
        <p:nvSpPr>
          <p:cNvPr id="31" name="object 16"/>
          <p:cNvSpPr/>
          <p:nvPr/>
        </p:nvSpPr>
        <p:spPr>
          <a:xfrm>
            <a:off x="1379728" y="1942973"/>
            <a:ext cx="0" cy="1634489"/>
          </a:xfrm>
          <a:custGeom>
            <a:avLst/>
            <a:gdLst/>
            <a:ahLst/>
            <a:cxnLst/>
            <a:rect l="l" t="t" r="r" b="b"/>
            <a:pathLst>
              <a:path h="1634489">
                <a:moveTo>
                  <a:pt x="0" y="0"/>
                </a:moveTo>
                <a:lnTo>
                  <a:pt x="0" y="1634490"/>
                </a:lnTo>
              </a:path>
            </a:pathLst>
          </a:custGeom>
          <a:ln w="9143">
            <a:solidFill>
              <a:srgbClr val="000000"/>
            </a:solidFill>
          </a:ln>
        </p:spPr>
        <p:txBody>
          <a:bodyPr wrap="square" lIns="0" tIns="0" rIns="0" bIns="0" rtlCol="0"/>
          <a:p/>
        </p:txBody>
      </p:sp>
      <p:sp>
        <p:nvSpPr>
          <p:cNvPr id="32" name="object 17"/>
          <p:cNvSpPr/>
          <p:nvPr/>
        </p:nvSpPr>
        <p:spPr>
          <a:xfrm>
            <a:off x="1375156" y="1939163"/>
            <a:ext cx="5080" cy="3810"/>
          </a:xfrm>
          <a:custGeom>
            <a:avLst/>
            <a:gdLst/>
            <a:ahLst/>
            <a:cxnLst/>
            <a:rect l="l" t="t" r="r" b="b"/>
            <a:pathLst>
              <a:path w="5080" h="3810">
                <a:moveTo>
                  <a:pt x="0" y="3809"/>
                </a:moveTo>
                <a:lnTo>
                  <a:pt x="4571" y="3809"/>
                </a:lnTo>
                <a:lnTo>
                  <a:pt x="4571" y="0"/>
                </a:lnTo>
                <a:lnTo>
                  <a:pt x="0" y="0"/>
                </a:lnTo>
                <a:lnTo>
                  <a:pt x="0" y="3809"/>
                </a:lnTo>
                <a:close/>
              </a:path>
            </a:pathLst>
          </a:custGeom>
          <a:solidFill>
            <a:srgbClr val="000000"/>
          </a:solidFill>
        </p:spPr>
        <p:txBody>
          <a:bodyPr wrap="square" lIns="0" tIns="0" rIns="0" bIns="0" rtlCol="0"/>
          <a:p/>
        </p:txBody>
      </p:sp>
      <p:sp>
        <p:nvSpPr>
          <p:cNvPr id="33" name="object 18"/>
          <p:cNvSpPr/>
          <p:nvPr/>
        </p:nvSpPr>
        <p:spPr>
          <a:xfrm>
            <a:off x="1375156" y="1936623"/>
            <a:ext cx="2272665" cy="0"/>
          </a:xfrm>
          <a:custGeom>
            <a:avLst/>
            <a:gdLst/>
            <a:ahLst/>
            <a:cxnLst/>
            <a:rect l="l" t="t" r="r" b="b"/>
            <a:pathLst>
              <a:path w="2272665">
                <a:moveTo>
                  <a:pt x="0" y="0"/>
                </a:moveTo>
                <a:lnTo>
                  <a:pt x="2272284" y="0"/>
                </a:lnTo>
              </a:path>
            </a:pathLst>
          </a:custGeom>
          <a:ln w="5079">
            <a:solidFill>
              <a:srgbClr val="000000"/>
            </a:solidFill>
          </a:ln>
        </p:spPr>
        <p:txBody>
          <a:bodyPr wrap="square" lIns="0" tIns="0" rIns="0" bIns="0" rtlCol="0"/>
          <a:p/>
        </p:txBody>
      </p:sp>
      <p:sp>
        <p:nvSpPr>
          <p:cNvPr id="34" name="object 19"/>
          <p:cNvSpPr/>
          <p:nvPr/>
        </p:nvSpPr>
        <p:spPr>
          <a:xfrm>
            <a:off x="3642867" y="1942973"/>
            <a:ext cx="0" cy="1634489"/>
          </a:xfrm>
          <a:custGeom>
            <a:avLst/>
            <a:gdLst/>
            <a:ahLst/>
            <a:cxnLst/>
            <a:rect l="l" t="t" r="r" b="b"/>
            <a:pathLst>
              <a:path h="1634489">
                <a:moveTo>
                  <a:pt x="0" y="0"/>
                </a:moveTo>
                <a:lnTo>
                  <a:pt x="0" y="1634490"/>
                </a:lnTo>
              </a:path>
            </a:pathLst>
          </a:custGeom>
          <a:ln w="9144">
            <a:solidFill>
              <a:srgbClr val="000000"/>
            </a:solidFill>
          </a:ln>
        </p:spPr>
        <p:txBody>
          <a:bodyPr wrap="square" lIns="0" tIns="0" rIns="0" bIns="0" rtlCol="0"/>
          <a:p/>
        </p:txBody>
      </p:sp>
      <p:sp>
        <p:nvSpPr>
          <p:cNvPr id="35" name="object 20"/>
          <p:cNvSpPr/>
          <p:nvPr/>
        </p:nvSpPr>
        <p:spPr>
          <a:xfrm>
            <a:off x="1384300" y="1941068"/>
            <a:ext cx="2263140" cy="0"/>
          </a:xfrm>
          <a:custGeom>
            <a:avLst/>
            <a:gdLst/>
            <a:ahLst/>
            <a:cxnLst/>
            <a:rect l="l" t="t" r="r" b="b"/>
            <a:pathLst>
              <a:path w="2263140">
                <a:moveTo>
                  <a:pt x="0" y="0"/>
                </a:moveTo>
                <a:lnTo>
                  <a:pt x="2263140" y="0"/>
                </a:lnTo>
              </a:path>
            </a:pathLst>
          </a:custGeom>
          <a:ln w="3809">
            <a:solidFill>
              <a:srgbClr val="000000"/>
            </a:solidFill>
          </a:ln>
        </p:spPr>
        <p:txBody>
          <a:bodyPr wrap="square" lIns="0" tIns="0" rIns="0" bIns="0" rtlCol="0"/>
          <a:p/>
        </p:txBody>
      </p:sp>
      <p:sp>
        <p:nvSpPr>
          <p:cNvPr id="36" name="object 21"/>
          <p:cNvSpPr/>
          <p:nvPr/>
        </p:nvSpPr>
        <p:spPr>
          <a:xfrm>
            <a:off x="1379728" y="1938528"/>
            <a:ext cx="5080" cy="5080"/>
          </a:xfrm>
          <a:custGeom>
            <a:avLst/>
            <a:gdLst/>
            <a:ahLst/>
            <a:cxnLst/>
            <a:rect l="l" t="t" r="r" b="b"/>
            <a:pathLst>
              <a:path w="5080" h="5080">
                <a:moveTo>
                  <a:pt x="4571" y="0"/>
                </a:moveTo>
                <a:lnTo>
                  <a:pt x="0" y="0"/>
                </a:lnTo>
                <a:lnTo>
                  <a:pt x="0" y="4572"/>
                </a:lnTo>
                <a:lnTo>
                  <a:pt x="4571" y="4572"/>
                </a:lnTo>
                <a:lnTo>
                  <a:pt x="4571" y="0"/>
                </a:lnTo>
                <a:close/>
              </a:path>
            </a:pathLst>
          </a:custGeom>
          <a:solidFill>
            <a:srgbClr val="000000"/>
          </a:solidFill>
        </p:spPr>
        <p:txBody>
          <a:bodyPr wrap="square" lIns="0" tIns="0" rIns="0" bIns="0" rtlCol="0"/>
          <a:p/>
        </p:txBody>
      </p:sp>
      <p:sp>
        <p:nvSpPr>
          <p:cNvPr id="37" name="object 37"/>
          <p:cNvSpPr/>
          <p:nvPr/>
        </p:nvSpPr>
        <p:spPr>
          <a:xfrm>
            <a:off x="1855215" y="1975104"/>
            <a:ext cx="1304544" cy="1572768"/>
          </a:xfrm>
          <a:prstGeom prst="rect">
            <a:avLst/>
          </a:prstGeom>
          <a:blipFill>
            <a:blip r:embed="rId2" cstate="print"/>
            <a:stretch>
              <a:fillRect/>
            </a:stretch>
          </a:blipFill>
        </p:spPr>
        <p:txBody>
          <a:bodyPr wrap="square" lIns="0" tIns="0" rIns="0" bIns="0" rtlCol="0"/>
          <a:p/>
        </p:txBody>
      </p:sp>
      <p:sp>
        <p:nvSpPr>
          <p:cNvPr id="38" name="文本框 37"/>
          <p:cNvSpPr txBox="1"/>
          <p:nvPr/>
        </p:nvSpPr>
        <p:spPr>
          <a:xfrm>
            <a:off x="1349375" y="1717040"/>
            <a:ext cx="2306320" cy="153670"/>
          </a:xfrm>
          <a:prstGeom prst="rect">
            <a:avLst/>
          </a:prstGeom>
          <a:noFill/>
        </p:spPr>
        <p:txBody>
          <a:bodyPr wrap="square" lIns="36195" tIns="0" rIns="36195" bIns="0" rtlCol="0">
            <a:spAutoFit/>
          </a:bodyPr>
          <a:p>
            <a:pPr algn="l"/>
            <a:r>
              <a:rPr sz="1000" b="1">
                <a:latin typeface="微软雅黑" panose="020B0503020204020204" charset="-122"/>
                <a:ea typeface="微软雅黑" panose="020B0503020204020204" charset="-122"/>
                <a:cs typeface="微软雅黑" panose="020B0503020204020204" charset="-122"/>
              </a:rPr>
              <a:t>4.4 Maintenance tools</a:t>
            </a:r>
            <a:endParaRPr sz="1000" b="1">
              <a:latin typeface="微软雅黑" panose="020B0503020204020204" charset="-122"/>
              <a:ea typeface="微软雅黑" panose="020B0503020204020204" charset="-122"/>
              <a:cs typeface="微软雅黑" panose="020B0503020204020204" charset="-122"/>
            </a:endParaRPr>
          </a:p>
        </p:txBody>
      </p:sp>
      <p:sp>
        <p:nvSpPr>
          <p:cNvPr id="41" name="文本框 40"/>
          <p:cNvSpPr txBox="1"/>
          <p:nvPr/>
        </p:nvSpPr>
        <p:spPr>
          <a:xfrm>
            <a:off x="4326890" y="2330450"/>
            <a:ext cx="1637030" cy="107696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Tool.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EFI system diagnostic instrument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Function.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Read/clear EFI system fault codes and observe data flow.</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39" name="object 22"/>
          <p:cNvSpPr/>
          <p:nvPr/>
        </p:nvSpPr>
        <p:spPr>
          <a:xfrm>
            <a:off x="1375156" y="5368798"/>
            <a:ext cx="2272665" cy="0"/>
          </a:xfrm>
          <a:custGeom>
            <a:avLst/>
            <a:gdLst/>
            <a:ahLst/>
            <a:cxnLst/>
            <a:rect l="l" t="t" r="r" b="b"/>
            <a:pathLst>
              <a:path w="2272665">
                <a:moveTo>
                  <a:pt x="0" y="0"/>
                </a:moveTo>
                <a:lnTo>
                  <a:pt x="2272284" y="0"/>
                </a:lnTo>
              </a:path>
            </a:pathLst>
          </a:custGeom>
          <a:ln w="8889">
            <a:solidFill>
              <a:srgbClr val="000000"/>
            </a:solidFill>
          </a:ln>
        </p:spPr>
        <p:txBody>
          <a:bodyPr wrap="square" lIns="0" tIns="0" rIns="0" bIns="0" rtlCol="0"/>
          <a:p/>
        </p:txBody>
      </p:sp>
      <p:sp>
        <p:nvSpPr>
          <p:cNvPr id="40" name="object 23"/>
          <p:cNvSpPr/>
          <p:nvPr/>
        </p:nvSpPr>
        <p:spPr>
          <a:xfrm>
            <a:off x="1379728" y="3731133"/>
            <a:ext cx="0" cy="1633220"/>
          </a:xfrm>
          <a:custGeom>
            <a:avLst/>
            <a:gdLst/>
            <a:ahLst/>
            <a:cxnLst/>
            <a:rect l="l" t="t" r="r" b="b"/>
            <a:pathLst>
              <a:path h="1633220">
                <a:moveTo>
                  <a:pt x="0" y="0"/>
                </a:moveTo>
                <a:lnTo>
                  <a:pt x="0" y="1633220"/>
                </a:lnTo>
              </a:path>
            </a:pathLst>
          </a:custGeom>
          <a:ln w="9143">
            <a:solidFill>
              <a:srgbClr val="000000"/>
            </a:solidFill>
          </a:ln>
        </p:spPr>
        <p:txBody>
          <a:bodyPr wrap="square" lIns="0" tIns="0" rIns="0" bIns="0" rtlCol="0"/>
          <a:p/>
        </p:txBody>
      </p:sp>
      <p:sp>
        <p:nvSpPr>
          <p:cNvPr id="42" name="object 24"/>
          <p:cNvSpPr/>
          <p:nvPr/>
        </p:nvSpPr>
        <p:spPr>
          <a:xfrm>
            <a:off x="1375156" y="3726053"/>
            <a:ext cx="5080" cy="5080"/>
          </a:xfrm>
          <a:custGeom>
            <a:avLst/>
            <a:gdLst/>
            <a:ahLst/>
            <a:cxnLst/>
            <a:rect l="l" t="t" r="r" b="b"/>
            <a:pathLst>
              <a:path w="5080" h="5079">
                <a:moveTo>
                  <a:pt x="0" y="5079"/>
                </a:moveTo>
                <a:lnTo>
                  <a:pt x="4571" y="5079"/>
                </a:lnTo>
                <a:lnTo>
                  <a:pt x="4571" y="0"/>
                </a:lnTo>
                <a:lnTo>
                  <a:pt x="0" y="0"/>
                </a:lnTo>
                <a:lnTo>
                  <a:pt x="0" y="5079"/>
                </a:lnTo>
                <a:close/>
              </a:path>
            </a:pathLst>
          </a:custGeom>
          <a:solidFill>
            <a:srgbClr val="000000"/>
          </a:solidFill>
        </p:spPr>
        <p:txBody>
          <a:bodyPr wrap="square" lIns="0" tIns="0" rIns="0" bIns="0" rtlCol="0"/>
          <a:p/>
        </p:txBody>
      </p:sp>
      <p:sp>
        <p:nvSpPr>
          <p:cNvPr id="43" name="object 25"/>
          <p:cNvSpPr/>
          <p:nvPr/>
        </p:nvSpPr>
        <p:spPr>
          <a:xfrm>
            <a:off x="1375156" y="3724148"/>
            <a:ext cx="2272665" cy="0"/>
          </a:xfrm>
          <a:custGeom>
            <a:avLst/>
            <a:gdLst/>
            <a:ahLst/>
            <a:cxnLst/>
            <a:rect l="l" t="t" r="r" b="b"/>
            <a:pathLst>
              <a:path w="2272665">
                <a:moveTo>
                  <a:pt x="0" y="0"/>
                </a:moveTo>
                <a:lnTo>
                  <a:pt x="2272284" y="0"/>
                </a:lnTo>
              </a:path>
            </a:pathLst>
          </a:custGeom>
          <a:ln w="3810">
            <a:solidFill>
              <a:srgbClr val="000000"/>
            </a:solidFill>
          </a:ln>
        </p:spPr>
        <p:txBody>
          <a:bodyPr wrap="square" lIns="0" tIns="0" rIns="0" bIns="0" rtlCol="0"/>
          <a:p/>
        </p:txBody>
      </p:sp>
      <p:sp>
        <p:nvSpPr>
          <p:cNvPr id="44" name="object 26"/>
          <p:cNvSpPr/>
          <p:nvPr/>
        </p:nvSpPr>
        <p:spPr>
          <a:xfrm>
            <a:off x="3642867" y="3731133"/>
            <a:ext cx="0" cy="1633220"/>
          </a:xfrm>
          <a:custGeom>
            <a:avLst/>
            <a:gdLst/>
            <a:ahLst/>
            <a:cxnLst/>
            <a:rect l="l" t="t" r="r" b="b"/>
            <a:pathLst>
              <a:path h="1633220">
                <a:moveTo>
                  <a:pt x="0" y="0"/>
                </a:moveTo>
                <a:lnTo>
                  <a:pt x="0" y="1633220"/>
                </a:lnTo>
              </a:path>
            </a:pathLst>
          </a:custGeom>
          <a:ln w="9144">
            <a:solidFill>
              <a:srgbClr val="000000"/>
            </a:solidFill>
          </a:ln>
        </p:spPr>
        <p:txBody>
          <a:bodyPr wrap="square" lIns="0" tIns="0" rIns="0" bIns="0" rtlCol="0"/>
          <a:p/>
        </p:txBody>
      </p:sp>
      <p:sp>
        <p:nvSpPr>
          <p:cNvPr id="45" name="object 27"/>
          <p:cNvSpPr/>
          <p:nvPr/>
        </p:nvSpPr>
        <p:spPr>
          <a:xfrm>
            <a:off x="1384300" y="3728593"/>
            <a:ext cx="2263140" cy="0"/>
          </a:xfrm>
          <a:custGeom>
            <a:avLst/>
            <a:gdLst/>
            <a:ahLst/>
            <a:cxnLst/>
            <a:rect l="l" t="t" r="r" b="b"/>
            <a:pathLst>
              <a:path w="2263140">
                <a:moveTo>
                  <a:pt x="0" y="0"/>
                </a:moveTo>
                <a:lnTo>
                  <a:pt x="2263140" y="0"/>
                </a:lnTo>
              </a:path>
            </a:pathLst>
          </a:custGeom>
          <a:ln w="5079">
            <a:solidFill>
              <a:srgbClr val="000000"/>
            </a:solidFill>
          </a:ln>
        </p:spPr>
        <p:txBody>
          <a:bodyPr wrap="square" lIns="0" tIns="0" rIns="0" bIns="0" rtlCol="0"/>
          <a:p/>
        </p:txBody>
      </p:sp>
      <p:sp>
        <p:nvSpPr>
          <p:cNvPr id="46" name="object 28"/>
          <p:cNvSpPr/>
          <p:nvPr/>
        </p:nvSpPr>
        <p:spPr>
          <a:xfrm>
            <a:off x="1379728" y="3726180"/>
            <a:ext cx="5080" cy="5080"/>
          </a:xfrm>
          <a:custGeom>
            <a:avLst/>
            <a:gdLst/>
            <a:ahLst/>
            <a:cxnLst/>
            <a:rect l="l" t="t" r="r" b="b"/>
            <a:pathLst>
              <a:path w="5080" h="5079">
                <a:moveTo>
                  <a:pt x="4571" y="0"/>
                </a:moveTo>
                <a:lnTo>
                  <a:pt x="0" y="0"/>
                </a:lnTo>
                <a:lnTo>
                  <a:pt x="0" y="4572"/>
                </a:lnTo>
                <a:lnTo>
                  <a:pt x="4571" y="4572"/>
                </a:lnTo>
                <a:lnTo>
                  <a:pt x="4571" y="0"/>
                </a:lnTo>
                <a:close/>
              </a:path>
            </a:pathLst>
          </a:custGeom>
          <a:solidFill>
            <a:srgbClr val="000000"/>
          </a:solidFill>
        </p:spPr>
        <p:txBody>
          <a:bodyPr wrap="square" lIns="0" tIns="0" rIns="0" bIns="0" rtlCol="0"/>
          <a:p/>
        </p:txBody>
      </p:sp>
      <p:sp>
        <p:nvSpPr>
          <p:cNvPr id="48" name="object 29"/>
          <p:cNvSpPr/>
          <p:nvPr/>
        </p:nvSpPr>
        <p:spPr>
          <a:xfrm>
            <a:off x="1375156" y="7075678"/>
            <a:ext cx="2272665" cy="0"/>
          </a:xfrm>
          <a:custGeom>
            <a:avLst/>
            <a:gdLst/>
            <a:ahLst/>
            <a:cxnLst/>
            <a:rect l="l" t="t" r="r" b="b"/>
            <a:pathLst>
              <a:path w="2272665">
                <a:moveTo>
                  <a:pt x="0" y="0"/>
                </a:moveTo>
                <a:lnTo>
                  <a:pt x="2272284" y="0"/>
                </a:lnTo>
              </a:path>
            </a:pathLst>
          </a:custGeom>
          <a:ln w="8889">
            <a:solidFill>
              <a:srgbClr val="000000"/>
            </a:solidFill>
          </a:ln>
        </p:spPr>
        <p:txBody>
          <a:bodyPr wrap="square" lIns="0" tIns="0" rIns="0" bIns="0" rtlCol="0"/>
          <a:p/>
        </p:txBody>
      </p:sp>
      <p:sp>
        <p:nvSpPr>
          <p:cNvPr id="49" name="object 30"/>
          <p:cNvSpPr/>
          <p:nvPr/>
        </p:nvSpPr>
        <p:spPr>
          <a:xfrm>
            <a:off x="1379728" y="5438013"/>
            <a:ext cx="0" cy="1633220"/>
          </a:xfrm>
          <a:custGeom>
            <a:avLst/>
            <a:gdLst/>
            <a:ahLst/>
            <a:cxnLst/>
            <a:rect l="l" t="t" r="r" b="b"/>
            <a:pathLst>
              <a:path h="1633220">
                <a:moveTo>
                  <a:pt x="0" y="0"/>
                </a:moveTo>
                <a:lnTo>
                  <a:pt x="0" y="1633220"/>
                </a:lnTo>
              </a:path>
            </a:pathLst>
          </a:custGeom>
          <a:ln w="9143">
            <a:solidFill>
              <a:srgbClr val="000000"/>
            </a:solidFill>
          </a:ln>
        </p:spPr>
        <p:txBody>
          <a:bodyPr wrap="square" lIns="0" tIns="0" rIns="0" bIns="0" rtlCol="0"/>
          <a:p/>
        </p:txBody>
      </p:sp>
      <p:sp>
        <p:nvSpPr>
          <p:cNvPr id="50" name="object 31"/>
          <p:cNvSpPr/>
          <p:nvPr/>
        </p:nvSpPr>
        <p:spPr>
          <a:xfrm>
            <a:off x="1375156" y="5432933"/>
            <a:ext cx="5080" cy="5080"/>
          </a:xfrm>
          <a:custGeom>
            <a:avLst/>
            <a:gdLst/>
            <a:ahLst/>
            <a:cxnLst/>
            <a:rect l="l" t="t" r="r" b="b"/>
            <a:pathLst>
              <a:path w="5080" h="5079">
                <a:moveTo>
                  <a:pt x="0" y="5080"/>
                </a:moveTo>
                <a:lnTo>
                  <a:pt x="4571" y="5080"/>
                </a:lnTo>
                <a:lnTo>
                  <a:pt x="4571" y="0"/>
                </a:lnTo>
                <a:lnTo>
                  <a:pt x="0" y="0"/>
                </a:lnTo>
                <a:lnTo>
                  <a:pt x="0" y="5080"/>
                </a:lnTo>
                <a:close/>
              </a:path>
            </a:pathLst>
          </a:custGeom>
          <a:solidFill>
            <a:srgbClr val="000000"/>
          </a:solidFill>
        </p:spPr>
        <p:txBody>
          <a:bodyPr wrap="square" lIns="0" tIns="0" rIns="0" bIns="0" rtlCol="0"/>
          <a:p/>
        </p:txBody>
      </p:sp>
      <p:sp>
        <p:nvSpPr>
          <p:cNvPr id="51" name="object 32"/>
          <p:cNvSpPr/>
          <p:nvPr/>
        </p:nvSpPr>
        <p:spPr>
          <a:xfrm>
            <a:off x="1375156" y="5431028"/>
            <a:ext cx="2272665" cy="0"/>
          </a:xfrm>
          <a:custGeom>
            <a:avLst/>
            <a:gdLst/>
            <a:ahLst/>
            <a:cxnLst/>
            <a:rect l="l" t="t" r="r" b="b"/>
            <a:pathLst>
              <a:path w="2272665">
                <a:moveTo>
                  <a:pt x="0" y="0"/>
                </a:moveTo>
                <a:lnTo>
                  <a:pt x="2272284" y="0"/>
                </a:lnTo>
              </a:path>
            </a:pathLst>
          </a:custGeom>
          <a:ln w="3810">
            <a:solidFill>
              <a:srgbClr val="000000"/>
            </a:solidFill>
          </a:ln>
        </p:spPr>
        <p:txBody>
          <a:bodyPr wrap="square" lIns="0" tIns="0" rIns="0" bIns="0" rtlCol="0"/>
          <a:p/>
        </p:txBody>
      </p:sp>
      <p:sp>
        <p:nvSpPr>
          <p:cNvPr id="52" name="object 33"/>
          <p:cNvSpPr/>
          <p:nvPr/>
        </p:nvSpPr>
        <p:spPr>
          <a:xfrm>
            <a:off x="3642867" y="5438013"/>
            <a:ext cx="0" cy="1633220"/>
          </a:xfrm>
          <a:custGeom>
            <a:avLst/>
            <a:gdLst/>
            <a:ahLst/>
            <a:cxnLst/>
            <a:rect l="l" t="t" r="r" b="b"/>
            <a:pathLst>
              <a:path h="1633220">
                <a:moveTo>
                  <a:pt x="0" y="0"/>
                </a:moveTo>
                <a:lnTo>
                  <a:pt x="0" y="1633220"/>
                </a:lnTo>
              </a:path>
            </a:pathLst>
          </a:custGeom>
          <a:ln w="9144">
            <a:solidFill>
              <a:srgbClr val="000000"/>
            </a:solidFill>
          </a:ln>
        </p:spPr>
        <p:txBody>
          <a:bodyPr wrap="square" lIns="0" tIns="0" rIns="0" bIns="0" rtlCol="0"/>
          <a:p/>
        </p:txBody>
      </p:sp>
      <p:sp>
        <p:nvSpPr>
          <p:cNvPr id="53" name="object 34"/>
          <p:cNvSpPr/>
          <p:nvPr/>
        </p:nvSpPr>
        <p:spPr>
          <a:xfrm>
            <a:off x="1384300" y="5435472"/>
            <a:ext cx="2263140" cy="0"/>
          </a:xfrm>
          <a:custGeom>
            <a:avLst/>
            <a:gdLst/>
            <a:ahLst/>
            <a:cxnLst/>
            <a:rect l="l" t="t" r="r" b="b"/>
            <a:pathLst>
              <a:path w="2263140">
                <a:moveTo>
                  <a:pt x="0" y="0"/>
                </a:moveTo>
                <a:lnTo>
                  <a:pt x="2263140" y="0"/>
                </a:lnTo>
              </a:path>
            </a:pathLst>
          </a:custGeom>
          <a:ln w="5080">
            <a:solidFill>
              <a:srgbClr val="000000"/>
            </a:solidFill>
          </a:ln>
        </p:spPr>
        <p:txBody>
          <a:bodyPr wrap="square" lIns="0" tIns="0" rIns="0" bIns="0" rtlCol="0"/>
          <a:p/>
        </p:txBody>
      </p:sp>
      <p:sp>
        <p:nvSpPr>
          <p:cNvPr id="54" name="object 35"/>
          <p:cNvSpPr/>
          <p:nvPr/>
        </p:nvSpPr>
        <p:spPr>
          <a:xfrm>
            <a:off x="1379728" y="5433059"/>
            <a:ext cx="5080" cy="5080"/>
          </a:xfrm>
          <a:custGeom>
            <a:avLst/>
            <a:gdLst/>
            <a:ahLst/>
            <a:cxnLst/>
            <a:rect l="l" t="t" r="r" b="b"/>
            <a:pathLst>
              <a:path w="5080" h="5079">
                <a:moveTo>
                  <a:pt x="4571" y="0"/>
                </a:moveTo>
                <a:lnTo>
                  <a:pt x="0" y="0"/>
                </a:lnTo>
                <a:lnTo>
                  <a:pt x="0" y="4571"/>
                </a:lnTo>
                <a:lnTo>
                  <a:pt x="4571" y="4571"/>
                </a:lnTo>
                <a:lnTo>
                  <a:pt x="4571" y="0"/>
                </a:lnTo>
                <a:close/>
              </a:path>
            </a:pathLst>
          </a:custGeom>
          <a:solidFill>
            <a:srgbClr val="000000"/>
          </a:solidFill>
        </p:spPr>
        <p:txBody>
          <a:bodyPr wrap="square" lIns="0" tIns="0" rIns="0" bIns="0" rtlCol="0"/>
          <a:p/>
        </p:txBody>
      </p:sp>
      <p:sp>
        <p:nvSpPr>
          <p:cNvPr id="55" name="object 38"/>
          <p:cNvSpPr/>
          <p:nvPr/>
        </p:nvSpPr>
        <p:spPr>
          <a:xfrm>
            <a:off x="1666240" y="3928872"/>
            <a:ext cx="1655063" cy="1237488"/>
          </a:xfrm>
          <a:prstGeom prst="rect">
            <a:avLst/>
          </a:prstGeom>
          <a:blipFill>
            <a:blip r:embed="rId3" cstate="print"/>
            <a:stretch>
              <a:fillRect/>
            </a:stretch>
          </a:blipFill>
        </p:spPr>
        <p:txBody>
          <a:bodyPr wrap="square" lIns="0" tIns="0" rIns="0" bIns="0" rtlCol="0"/>
          <a:p/>
        </p:txBody>
      </p:sp>
      <p:sp>
        <p:nvSpPr>
          <p:cNvPr id="56" name="object 39"/>
          <p:cNvSpPr/>
          <p:nvPr/>
        </p:nvSpPr>
        <p:spPr>
          <a:xfrm>
            <a:off x="1646427" y="5638800"/>
            <a:ext cx="1729740" cy="1231391"/>
          </a:xfrm>
          <a:prstGeom prst="rect">
            <a:avLst/>
          </a:prstGeom>
          <a:blipFill>
            <a:blip r:embed="rId4" cstate="print"/>
            <a:stretch>
              <a:fillRect/>
            </a:stretch>
          </a:blipFill>
        </p:spPr>
        <p:txBody>
          <a:bodyPr wrap="square" lIns="0" tIns="0" rIns="0" bIns="0" rtlCol="0"/>
          <a:p/>
        </p:txBody>
      </p:sp>
      <p:sp>
        <p:nvSpPr>
          <p:cNvPr id="57" name="文本框 56"/>
          <p:cNvSpPr txBox="1"/>
          <p:nvPr/>
        </p:nvSpPr>
        <p:spPr>
          <a:xfrm>
            <a:off x="4327525" y="4044950"/>
            <a:ext cx="1636395" cy="123063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Tool:</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EFI system adapter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Function.</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Check the electrical signal of each pin of the electronic control unit, check the wiring condition, etc.</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58" name="文本框 57"/>
          <p:cNvSpPr txBox="1"/>
          <p:nvPr/>
        </p:nvSpPr>
        <p:spPr>
          <a:xfrm>
            <a:off x="4306570" y="5913755"/>
            <a:ext cx="1676400" cy="768985"/>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Tool:</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Ignition Timing Light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Function.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Check engine ignition timing, etc. .</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59" name="object 17"/>
          <p:cNvSpPr/>
          <p:nvPr/>
        </p:nvSpPr>
        <p:spPr>
          <a:xfrm>
            <a:off x="1383030" y="8763508"/>
            <a:ext cx="2272665" cy="0"/>
          </a:xfrm>
          <a:custGeom>
            <a:avLst/>
            <a:gdLst/>
            <a:ahLst/>
            <a:cxnLst/>
            <a:rect l="l" t="t" r="r" b="b"/>
            <a:pathLst>
              <a:path w="2272665">
                <a:moveTo>
                  <a:pt x="0" y="0"/>
                </a:moveTo>
                <a:lnTo>
                  <a:pt x="2272283" y="0"/>
                </a:lnTo>
              </a:path>
            </a:pathLst>
          </a:custGeom>
          <a:ln w="8890">
            <a:solidFill>
              <a:srgbClr val="000000"/>
            </a:solidFill>
          </a:ln>
        </p:spPr>
        <p:txBody>
          <a:bodyPr wrap="square" lIns="0" tIns="0" rIns="0" bIns="0" rtlCol="0"/>
          <a:p/>
        </p:txBody>
      </p:sp>
      <p:sp>
        <p:nvSpPr>
          <p:cNvPr id="60" name="object 18"/>
          <p:cNvSpPr/>
          <p:nvPr/>
        </p:nvSpPr>
        <p:spPr>
          <a:xfrm>
            <a:off x="1387601" y="7124573"/>
            <a:ext cx="0" cy="1634489"/>
          </a:xfrm>
          <a:custGeom>
            <a:avLst/>
            <a:gdLst/>
            <a:ahLst/>
            <a:cxnLst/>
            <a:rect l="l" t="t" r="r" b="b"/>
            <a:pathLst>
              <a:path h="1634489">
                <a:moveTo>
                  <a:pt x="0" y="0"/>
                </a:moveTo>
                <a:lnTo>
                  <a:pt x="0" y="1634490"/>
                </a:lnTo>
              </a:path>
            </a:pathLst>
          </a:custGeom>
          <a:ln w="9143">
            <a:solidFill>
              <a:srgbClr val="000000"/>
            </a:solidFill>
          </a:ln>
        </p:spPr>
        <p:txBody>
          <a:bodyPr wrap="square" lIns="0" tIns="0" rIns="0" bIns="0" rtlCol="0"/>
          <a:p/>
        </p:txBody>
      </p:sp>
      <p:sp>
        <p:nvSpPr>
          <p:cNvPr id="61" name="object 19"/>
          <p:cNvSpPr/>
          <p:nvPr/>
        </p:nvSpPr>
        <p:spPr>
          <a:xfrm>
            <a:off x="1383030" y="7120763"/>
            <a:ext cx="5080" cy="3810"/>
          </a:xfrm>
          <a:custGeom>
            <a:avLst/>
            <a:gdLst/>
            <a:ahLst/>
            <a:cxnLst/>
            <a:rect l="l" t="t" r="r" b="b"/>
            <a:pathLst>
              <a:path w="5079" h="3810">
                <a:moveTo>
                  <a:pt x="0" y="3809"/>
                </a:moveTo>
                <a:lnTo>
                  <a:pt x="4571" y="3809"/>
                </a:lnTo>
                <a:lnTo>
                  <a:pt x="4571" y="0"/>
                </a:lnTo>
                <a:lnTo>
                  <a:pt x="0" y="0"/>
                </a:lnTo>
                <a:lnTo>
                  <a:pt x="0" y="3809"/>
                </a:lnTo>
                <a:close/>
              </a:path>
            </a:pathLst>
          </a:custGeom>
          <a:solidFill>
            <a:srgbClr val="000000"/>
          </a:solidFill>
        </p:spPr>
        <p:txBody>
          <a:bodyPr wrap="square" lIns="0" tIns="0" rIns="0" bIns="0" rtlCol="0"/>
          <a:p/>
        </p:txBody>
      </p:sp>
      <p:sp>
        <p:nvSpPr>
          <p:cNvPr id="62" name="object 20"/>
          <p:cNvSpPr/>
          <p:nvPr/>
        </p:nvSpPr>
        <p:spPr>
          <a:xfrm>
            <a:off x="1383030" y="7118223"/>
            <a:ext cx="2272665" cy="0"/>
          </a:xfrm>
          <a:custGeom>
            <a:avLst/>
            <a:gdLst/>
            <a:ahLst/>
            <a:cxnLst/>
            <a:rect l="l" t="t" r="r" b="b"/>
            <a:pathLst>
              <a:path w="2272665">
                <a:moveTo>
                  <a:pt x="0" y="0"/>
                </a:moveTo>
                <a:lnTo>
                  <a:pt x="2272283" y="0"/>
                </a:lnTo>
              </a:path>
            </a:pathLst>
          </a:custGeom>
          <a:ln w="5079">
            <a:solidFill>
              <a:srgbClr val="000000"/>
            </a:solidFill>
          </a:ln>
        </p:spPr>
        <p:txBody>
          <a:bodyPr wrap="square" lIns="0" tIns="0" rIns="0" bIns="0" rtlCol="0"/>
          <a:p/>
        </p:txBody>
      </p:sp>
      <p:sp>
        <p:nvSpPr>
          <p:cNvPr id="63" name="object 21"/>
          <p:cNvSpPr/>
          <p:nvPr/>
        </p:nvSpPr>
        <p:spPr>
          <a:xfrm>
            <a:off x="3650742" y="7124573"/>
            <a:ext cx="0" cy="1634489"/>
          </a:xfrm>
          <a:custGeom>
            <a:avLst/>
            <a:gdLst/>
            <a:ahLst/>
            <a:cxnLst/>
            <a:rect l="l" t="t" r="r" b="b"/>
            <a:pathLst>
              <a:path h="1634489">
                <a:moveTo>
                  <a:pt x="0" y="0"/>
                </a:moveTo>
                <a:lnTo>
                  <a:pt x="0" y="1634490"/>
                </a:lnTo>
              </a:path>
            </a:pathLst>
          </a:custGeom>
          <a:ln w="9143">
            <a:solidFill>
              <a:srgbClr val="000000"/>
            </a:solidFill>
          </a:ln>
        </p:spPr>
        <p:txBody>
          <a:bodyPr wrap="square" lIns="0" tIns="0" rIns="0" bIns="0" rtlCol="0"/>
          <a:p/>
        </p:txBody>
      </p:sp>
      <p:sp>
        <p:nvSpPr>
          <p:cNvPr id="64" name="object 22"/>
          <p:cNvSpPr/>
          <p:nvPr/>
        </p:nvSpPr>
        <p:spPr>
          <a:xfrm>
            <a:off x="1392174" y="7122668"/>
            <a:ext cx="2263140" cy="0"/>
          </a:xfrm>
          <a:custGeom>
            <a:avLst/>
            <a:gdLst/>
            <a:ahLst/>
            <a:cxnLst/>
            <a:rect l="l" t="t" r="r" b="b"/>
            <a:pathLst>
              <a:path w="2263140">
                <a:moveTo>
                  <a:pt x="0" y="0"/>
                </a:moveTo>
                <a:lnTo>
                  <a:pt x="2263140" y="0"/>
                </a:lnTo>
              </a:path>
            </a:pathLst>
          </a:custGeom>
          <a:ln w="3809">
            <a:solidFill>
              <a:srgbClr val="000000"/>
            </a:solidFill>
          </a:ln>
        </p:spPr>
        <p:txBody>
          <a:bodyPr wrap="square" lIns="0" tIns="0" rIns="0" bIns="0" rtlCol="0"/>
          <a:p/>
        </p:txBody>
      </p:sp>
      <p:sp>
        <p:nvSpPr>
          <p:cNvPr id="65" name="object 23"/>
          <p:cNvSpPr/>
          <p:nvPr/>
        </p:nvSpPr>
        <p:spPr>
          <a:xfrm>
            <a:off x="1387601" y="7120128"/>
            <a:ext cx="5080" cy="5080"/>
          </a:xfrm>
          <a:custGeom>
            <a:avLst/>
            <a:gdLst/>
            <a:ahLst/>
            <a:cxnLst/>
            <a:rect l="l" t="t" r="r" b="b"/>
            <a:pathLst>
              <a:path w="5079" h="5080">
                <a:moveTo>
                  <a:pt x="4572" y="0"/>
                </a:moveTo>
                <a:lnTo>
                  <a:pt x="0" y="0"/>
                </a:lnTo>
                <a:lnTo>
                  <a:pt x="0" y="4572"/>
                </a:lnTo>
                <a:lnTo>
                  <a:pt x="4572" y="4572"/>
                </a:lnTo>
                <a:lnTo>
                  <a:pt x="4572" y="0"/>
                </a:lnTo>
                <a:close/>
              </a:path>
            </a:pathLst>
          </a:custGeom>
          <a:solidFill>
            <a:srgbClr val="000000"/>
          </a:solidFill>
        </p:spPr>
        <p:txBody>
          <a:bodyPr wrap="square" lIns="0" tIns="0" rIns="0" bIns="0" rtlCol="0"/>
          <a:p/>
        </p:txBody>
      </p:sp>
      <p:sp>
        <p:nvSpPr>
          <p:cNvPr id="66" name="object 39"/>
          <p:cNvSpPr/>
          <p:nvPr/>
        </p:nvSpPr>
        <p:spPr>
          <a:xfrm>
            <a:off x="2030730" y="7298436"/>
            <a:ext cx="992124" cy="1309116"/>
          </a:xfrm>
          <a:prstGeom prst="rect">
            <a:avLst/>
          </a:prstGeom>
          <a:blipFill>
            <a:blip r:embed="rId5" cstate="print"/>
            <a:stretch>
              <a:fillRect/>
            </a:stretch>
          </a:blipFill>
        </p:spPr>
        <p:txBody>
          <a:bodyPr wrap="square" lIns="0" tIns="0" rIns="0" bIns="0" rtlCol="0"/>
          <a:p/>
        </p:txBody>
      </p:sp>
      <p:sp>
        <p:nvSpPr>
          <p:cNvPr id="67" name="文本框 66"/>
          <p:cNvSpPr txBox="1"/>
          <p:nvPr/>
        </p:nvSpPr>
        <p:spPr>
          <a:xfrm>
            <a:off x="4307205" y="7378065"/>
            <a:ext cx="1688465" cy="1230630"/>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Tool:</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Digital multimeter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Function.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Check the voltage, current, resistance and other characteristic parameters in the EFI system.</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6"/>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2"/>
          <p:cNvSpPr/>
          <p:nvPr/>
        </p:nvSpPr>
        <p:spPr>
          <a:xfrm>
            <a:off x="663130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15" name="object 4"/>
          <p:cNvSpPr/>
          <p:nvPr/>
        </p:nvSpPr>
        <p:spPr>
          <a:xfrm>
            <a:off x="1333880"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24" name="图片 23" descr="图片4"/>
          <p:cNvPicPr>
            <a:picLocks noChangeAspect="1"/>
          </p:cNvPicPr>
          <p:nvPr/>
        </p:nvPicPr>
        <p:blipFill>
          <a:blip r:embed="rId1"/>
          <a:stretch>
            <a:fillRect/>
          </a:stretch>
        </p:blipFill>
        <p:spPr>
          <a:xfrm>
            <a:off x="4919980" y="1461135"/>
            <a:ext cx="1080000" cy="168108"/>
          </a:xfrm>
          <a:prstGeom prst="rect">
            <a:avLst/>
          </a:prstGeom>
        </p:spPr>
      </p:pic>
      <p:sp>
        <p:nvSpPr>
          <p:cNvPr id="16" name="object 5"/>
          <p:cNvSpPr/>
          <p:nvPr/>
        </p:nvSpPr>
        <p:spPr>
          <a:xfrm>
            <a:off x="6267576"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6" name="文本框 25"/>
          <p:cNvSpPr txBox="1"/>
          <p:nvPr/>
        </p:nvSpPr>
        <p:spPr>
          <a:xfrm>
            <a:off x="6276340"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90</a:t>
            </a:r>
            <a:endParaRPr lang="en-US" altLang="zh-CN" sz="1000">
              <a:solidFill>
                <a:schemeClr val="bg1"/>
              </a:solidFill>
              <a:latin typeface="黑体" panose="02010609060101010101" charset="-122"/>
              <a:ea typeface="黑体" panose="02010609060101010101" charset="-122"/>
            </a:endParaRPr>
          </a:p>
        </p:txBody>
      </p:sp>
      <p:graphicFrame>
        <p:nvGraphicFramePr>
          <p:cNvPr id="17" name="object 17"/>
          <p:cNvGraphicFramePr>
            <a:graphicFrameLocks noGrp="1"/>
          </p:cNvGraphicFramePr>
          <p:nvPr>
            <p:custDataLst>
              <p:tags r:id="rId2"/>
            </p:custDataLst>
          </p:nvPr>
        </p:nvGraphicFramePr>
        <p:xfrm>
          <a:off x="1416430" y="7784846"/>
          <a:ext cx="4528185" cy="553846"/>
        </p:xfrm>
        <a:graphic>
          <a:graphicData uri="http://schemas.openxmlformats.org/drawingml/2006/table">
            <a:tbl>
              <a:tblPr firstRow="1" bandRow="1">
                <a:tableStyleId>{2D5ABB26-0587-4C30-8999-92F81FD0307C}</a:tableStyleId>
              </a:tblPr>
              <a:tblGrid>
                <a:gridCol w="905510"/>
                <a:gridCol w="906144"/>
                <a:gridCol w="905510"/>
                <a:gridCol w="905510"/>
                <a:gridCol w="905510"/>
              </a:tblGrid>
              <a:tr h="177165">
                <a:tc>
                  <a:txBody>
                    <a:bodyPr/>
                    <a:p>
                      <a:pPr marL="1270" algn="ctr">
                        <a:lnSpc>
                          <a:spcPts val="1380"/>
                        </a:lnSpc>
                      </a:pPr>
                      <a:r>
                        <a:rPr sz="1000" dirty="0">
                          <a:latin typeface="微软雅黑" panose="020B0503020204020204" charset="-122"/>
                          <a:ea typeface="微软雅黑" panose="020B0503020204020204" charset="-122"/>
                          <a:cs typeface="微软雅黑" panose="020B0503020204020204" charset="-122"/>
                        </a:rPr>
                        <a:t>Bl=</a:t>
                      </a:r>
                      <a:r>
                        <a:rPr lang="en-US" sz="1000" dirty="0">
                          <a:latin typeface="微软雅黑" panose="020B0503020204020204" charset="-122"/>
                          <a:ea typeface="微软雅黑" panose="020B0503020204020204" charset="-122"/>
                          <a:cs typeface="微软雅黑" panose="020B0503020204020204" charset="-122"/>
                        </a:rPr>
                        <a:t>black</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1380"/>
                        </a:lnSpc>
                      </a:pPr>
                      <a:r>
                        <a:rPr sz="1000" dirty="0">
                          <a:latin typeface="微软雅黑" panose="020B0503020204020204" charset="-122"/>
                          <a:ea typeface="微软雅黑" panose="020B0503020204020204" charset="-122"/>
                          <a:cs typeface="微软雅黑" panose="020B0503020204020204" charset="-122"/>
                        </a:rPr>
                        <a:t>G=</a:t>
                      </a:r>
                      <a:r>
                        <a:rPr lang="en-US" sz="1000" dirty="0">
                          <a:latin typeface="微软雅黑" panose="020B0503020204020204" charset="-122"/>
                          <a:ea typeface="微软雅黑" panose="020B0503020204020204" charset="-122"/>
                          <a:cs typeface="微软雅黑" panose="020B0503020204020204" charset="-122"/>
                        </a:rPr>
                        <a:t>green</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gn="ctr">
                        <a:lnSpc>
                          <a:spcPts val="1380"/>
                        </a:lnSpc>
                      </a:pPr>
                      <a:r>
                        <a:rPr sz="1000" dirty="0">
                          <a:latin typeface="微软雅黑" panose="020B0503020204020204" charset="-122"/>
                          <a:ea typeface="微软雅黑" panose="020B0503020204020204" charset="-122"/>
                          <a:cs typeface="微软雅黑" panose="020B0503020204020204" charset="-122"/>
                        </a:rPr>
                        <a:t>Lg=</a:t>
                      </a:r>
                      <a:r>
                        <a:rPr lang="en-US" sz="1000" dirty="0">
                          <a:latin typeface="微软雅黑" panose="020B0503020204020204" charset="-122"/>
                          <a:ea typeface="微软雅黑" panose="020B0503020204020204" charset="-122"/>
                          <a:cs typeface="微软雅黑" panose="020B0503020204020204" charset="-122"/>
                        </a:rPr>
                        <a:t>light green</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gn="ctr">
                        <a:lnSpc>
                          <a:spcPts val="1380"/>
                        </a:lnSpc>
                      </a:pPr>
                      <a:r>
                        <a:rPr sz="1000" dirty="0">
                          <a:latin typeface="微软雅黑" panose="020B0503020204020204" charset="-122"/>
                          <a:ea typeface="微软雅黑" panose="020B0503020204020204" charset="-122"/>
                          <a:cs typeface="微软雅黑" panose="020B0503020204020204" charset="-122"/>
                        </a:rPr>
                        <a:t>R=</a:t>
                      </a:r>
                      <a:r>
                        <a:rPr lang="en-US" sz="1000" dirty="0">
                          <a:latin typeface="微软雅黑" panose="020B0503020204020204" charset="-122"/>
                          <a:ea typeface="微软雅黑" panose="020B0503020204020204" charset="-122"/>
                          <a:cs typeface="微软雅黑" panose="020B0503020204020204" charset="-122"/>
                        </a:rPr>
                        <a:t>red</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99720">
                        <a:lnSpc>
                          <a:spcPts val="1380"/>
                        </a:lnSpc>
                      </a:pPr>
                      <a:r>
                        <a:rPr sz="1000" dirty="0">
                          <a:latin typeface="微软雅黑" panose="020B0503020204020204" charset="-122"/>
                          <a:ea typeface="微软雅黑" panose="020B0503020204020204" charset="-122"/>
                          <a:cs typeface="微软雅黑" panose="020B0503020204020204" charset="-122"/>
                        </a:rPr>
                        <a:t>Y=</a:t>
                      </a:r>
                      <a:r>
                        <a:rPr lang="en-US" sz="1000" dirty="0">
                          <a:latin typeface="微软雅黑" panose="020B0503020204020204" charset="-122"/>
                          <a:ea typeface="微软雅黑" panose="020B0503020204020204" charset="-122"/>
                          <a:cs typeface="微软雅黑" panose="020B0503020204020204" charset="-122"/>
                        </a:rPr>
                        <a:t>yellow</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89230">
                <a:tc>
                  <a:txBody>
                    <a:bodyPr/>
                    <a:p>
                      <a:pPr marL="1270" algn="ctr">
                        <a:lnSpc>
                          <a:spcPts val="1390"/>
                        </a:lnSpc>
                      </a:pPr>
                      <a:r>
                        <a:rPr sz="1000" dirty="0">
                          <a:latin typeface="微软雅黑" panose="020B0503020204020204" charset="-122"/>
                          <a:ea typeface="微软雅黑" panose="020B0503020204020204" charset="-122"/>
                          <a:cs typeface="微软雅黑" panose="020B0503020204020204" charset="-122"/>
                        </a:rPr>
                        <a:t>Br=</a:t>
                      </a:r>
                      <a:r>
                        <a:rPr lang="en-US" sz="1000" dirty="0">
                          <a:latin typeface="微软雅黑" panose="020B0503020204020204" charset="-122"/>
                          <a:ea typeface="微软雅黑" panose="020B0503020204020204" charset="-122"/>
                          <a:cs typeface="微软雅黑" panose="020B0503020204020204" charset="-122"/>
                        </a:rPr>
                        <a:t>brown</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1390"/>
                        </a:lnSpc>
                      </a:pPr>
                      <a:r>
                        <a:rPr sz="1000" dirty="0">
                          <a:latin typeface="微软雅黑" panose="020B0503020204020204" charset="-122"/>
                          <a:ea typeface="微软雅黑" panose="020B0503020204020204" charset="-122"/>
                          <a:cs typeface="微软雅黑" panose="020B0503020204020204" charset="-122"/>
                        </a:rPr>
                        <a:t>Gr=</a:t>
                      </a:r>
                      <a:r>
                        <a:rPr lang="en-US" sz="1000" dirty="0">
                          <a:latin typeface="微软雅黑" panose="020B0503020204020204" charset="-122"/>
                          <a:ea typeface="微软雅黑" panose="020B0503020204020204" charset="-122"/>
                          <a:cs typeface="微软雅黑" panose="020B0503020204020204" charset="-122"/>
                        </a:rPr>
                        <a:t>gray</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gn="ctr">
                        <a:lnSpc>
                          <a:spcPts val="1390"/>
                        </a:lnSpc>
                      </a:pPr>
                      <a:r>
                        <a:rPr sz="1000" dirty="0">
                          <a:latin typeface="微软雅黑" panose="020B0503020204020204" charset="-122"/>
                          <a:ea typeface="微软雅黑" panose="020B0503020204020204" charset="-122"/>
                          <a:cs typeface="微软雅黑" panose="020B0503020204020204" charset="-122"/>
                        </a:rPr>
                        <a:t>O=</a:t>
                      </a:r>
                      <a:r>
                        <a:rPr lang="en-US" sz="1000" dirty="0">
                          <a:latin typeface="微软雅黑" panose="020B0503020204020204" charset="-122"/>
                          <a:ea typeface="微软雅黑" panose="020B0503020204020204" charset="-122"/>
                          <a:cs typeface="微软雅黑" panose="020B0503020204020204" charset="-122"/>
                        </a:rPr>
                        <a:t>orange</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gn="ctr">
                        <a:lnSpc>
                          <a:spcPts val="1390"/>
                        </a:lnSpc>
                      </a:pPr>
                      <a:r>
                        <a:rPr sz="1000" dirty="0">
                          <a:latin typeface="微软雅黑" panose="020B0503020204020204" charset="-122"/>
                          <a:ea typeface="微软雅黑" panose="020B0503020204020204" charset="-122"/>
                          <a:cs typeface="微软雅黑" panose="020B0503020204020204" charset="-122"/>
                        </a:rPr>
                        <a:t>V=</a:t>
                      </a:r>
                      <a:r>
                        <a:rPr lang="en-US" sz="1000" dirty="0">
                          <a:latin typeface="微软雅黑" panose="020B0503020204020204" charset="-122"/>
                          <a:ea typeface="微软雅黑" panose="020B0503020204020204" charset="-122"/>
                          <a:cs typeface="微软雅黑" panose="020B0503020204020204" charset="-122"/>
                        </a:rPr>
                        <a:t>violet</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pPr>
                      <a:endParaRPr sz="1000">
                        <a:latin typeface="微软雅黑" panose="020B0503020204020204" charset="-122"/>
                        <a:ea typeface="微软雅黑" panose="020B0503020204020204" charset="-122"/>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87451">
                <a:tc>
                  <a:txBody>
                    <a:bodyPr/>
                    <a:p>
                      <a:pPr marL="1270" algn="ctr">
                        <a:lnSpc>
                          <a:spcPts val="1375"/>
                        </a:lnSpc>
                      </a:pPr>
                      <a:r>
                        <a:rPr sz="1000" dirty="0">
                          <a:latin typeface="微软雅黑" panose="020B0503020204020204" charset="-122"/>
                          <a:ea typeface="微软雅黑" panose="020B0503020204020204" charset="-122"/>
                          <a:cs typeface="微软雅黑" panose="020B0503020204020204" charset="-122"/>
                        </a:rPr>
                        <a:t>Bu=</a:t>
                      </a:r>
                      <a:r>
                        <a:rPr lang="en-US" sz="1000" dirty="0">
                          <a:latin typeface="微软雅黑" panose="020B0503020204020204" charset="-122"/>
                          <a:ea typeface="微软雅黑" panose="020B0503020204020204" charset="-122"/>
                          <a:cs typeface="微软雅黑" panose="020B0503020204020204" charset="-122"/>
                        </a:rPr>
                        <a:t>blue</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1375"/>
                        </a:lnSpc>
                      </a:pPr>
                      <a:r>
                        <a:rPr sz="1000" dirty="0">
                          <a:latin typeface="微软雅黑" panose="020B0503020204020204" charset="-122"/>
                          <a:ea typeface="微软雅黑" panose="020B0503020204020204" charset="-122"/>
                          <a:cs typeface="微软雅黑" panose="020B0503020204020204" charset="-122"/>
                        </a:rPr>
                        <a:t>Lb=</a:t>
                      </a:r>
                      <a:r>
                        <a:rPr lang="en-US" sz="1000" dirty="0">
                          <a:latin typeface="微软雅黑" panose="020B0503020204020204" charset="-122"/>
                          <a:ea typeface="微软雅黑" panose="020B0503020204020204" charset="-122"/>
                          <a:cs typeface="微软雅黑" panose="020B0503020204020204" charset="-122"/>
                        </a:rPr>
                        <a:t>light blue</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gn="ctr">
                        <a:lnSpc>
                          <a:spcPts val="1375"/>
                        </a:lnSpc>
                      </a:pPr>
                      <a:r>
                        <a:rPr sz="1000" dirty="0">
                          <a:latin typeface="微软雅黑" panose="020B0503020204020204" charset="-122"/>
                          <a:ea typeface="微软雅黑" panose="020B0503020204020204" charset="-122"/>
                          <a:cs typeface="微软雅黑" panose="020B0503020204020204" charset="-122"/>
                        </a:rPr>
                        <a:t>P=</a:t>
                      </a:r>
                      <a:r>
                        <a:rPr lang="en-US" sz="1000" dirty="0">
                          <a:latin typeface="微软雅黑" panose="020B0503020204020204" charset="-122"/>
                          <a:ea typeface="微软雅黑" panose="020B0503020204020204" charset="-122"/>
                          <a:cs typeface="微软雅黑" panose="020B0503020204020204" charset="-122"/>
                        </a:rPr>
                        <a:t>pink</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gn="ctr">
                        <a:lnSpc>
                          <a:spcPts val="1375"/>
                        </a:lnSpc>
                      </a:pPr>
                      <a:r>
                        <a:rPr sz="1000" dirty="0">
                          <a:latin typeface="微软雅黑" panose="020B0503020204020204" charset="-122"/>
                          <a:ea typeface="微软雅黑" panose="020B0503020204020204" charset="-122"/>
                          <a:cs typeface="微软雅黑" panose="020B0503020204020204" charset="-122"/>
                        </a:rPr>
                        <a:t>W=</a:t>
                      </a:r>
                      <a:r>
                        <a:rPr lang="en-US" sz="1000" dirty="0">
                          <a:latin typeface="微软雅黑" panose="020B0503020204020204" charset="-122"/>
                          <a:ea typeface="微软雅黑" panose="020B0503020204020204" charset="-122"/>
                          <a:cs typeface="微软雅黑" panose="020B0503020204020204" charset="-122"/>
                        </a:rPr>
                        <a:t>white</a:t>
                      </a:r>
                      <a:endParaRPr lang="en-US"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pPr>
                      <a:endParaRPr sz="1000">
                        <a:latin typeface="微软雅黑" panose="020B0503020204020204" charset="-122"/>
                        <a:ea typeface="微软雅黑" panose="020B0503020204020204" charset="-122"/>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18" name="文本框 17"/>
          <p:cNvSpPr txBox="1"/>
          <p:nvPr/>
        </p:nvSpPr>
        <p:spPr>
          <a:xfrm>
            <a:off x="1416050" y="7480300"/>
            <a:ext cx="4550410" cy="230505"/>
          </a:xfrm>
          <a:prstGeom prst="rect">
            <a:avLst/>
          </a:prstGeom>
          <a:noFill/>
        </p:spPr>
        <p:txBody>
          <a:bodyPr wrap="square" lIns="0" tIns="0" rIns="0" bIns="0" rtlCol="0">
            <a:spAutoFit/>
          </a:bodyPr>
          <a:p>
            <a:pPr marL="12700" marR="5080" indent="0">
              <a:lnSpc>
                <a:spcPct val="150000"/>
              </a:lnSpc>
              <a:buSzPct val="92000"/>
              <a:buNone/>
              <a:tabLst>
                <a:tab pos="172720" algn="l"/>
              </a:tabLst>
            </a:pPr>
            <a:r>
              <a:rPr sz="1000" dirty="0">
                <a:latin typeface="微软雅黑" panose="020B0503020204020204" charset="-122"/>
                <a:ea typeface="微软雅黑" panose="020B0503020204020204" charset="-122"/>
                <a:cs typeface="宋体" panose="02010600030101010101" pitchFamily="2" charset="-122"/>
                <a:sym typeface="+mn-ea"/>
              </a:rPr>
              <a:t>The following color codes used are indicated through this section</a:t>
            </a:r>
            <a:endParaRPr sz="1000" dirty="0">
              <a:latin typeface="微软雅黑" panose="020B0503020204020204" charset="-122"/>
              <a:ea typeface="微软雅黑" panose="020B0503020204020204" charset="-122"/>
              <a:cs typeface="宋体" panose="02010600030101010101" pitchFamily="2" charset="-122"/>
              <a:sym typeface="+mn-ea"/>
            </a:endParaRPr>
          </a:p>
        </p:txBody>
      </p:sp>
      <p:sp>
        <p:nvSpPr>
          <p:cNvPr id="19" name="object 15"/>
          <p:cNvSpPr txBox="1"/>
          <p:nvPr/>
        </p:nvSpPr>
        <p:spPr>
          <a:xfrm>
            <a:off x="1334135" y="1715770"/>
            <a:ext cx="4941570" cy="5321935"/>
          </a:xfrm>
          <a:prstGeom prst="rect">
            <a:avLst/>
          </a:prstGeom>
        </p:spPr>
        <p:txBody>
          <a:bodyPr vert="horz" wrap="square" lIns="71755" tIns="12700" rIns="71755" bIns="0" rtlCol="0">
            <a:spAutoFit/>
          </a:bodyPr>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1. Overview:</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    -This section introduces the EFI system service of MSE8.0, which is equipped with self-diagnostic function, when troubleshooting, please check and troubleshoot according to the fault diagnosis code and fault phenomenon.</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-EFI system failure is usually related to poor connector connection or connector corrosion, please check the connector before troubleshooting.</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Caution.</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 During the repair process, it is prohibited to disassemble the parts of the EFI system.</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 Repair process, take electronic components (electronic control unit, sensors, etc.), be very careful not to let them fall, and do not touch the electrical components pin parts to avoid damage caused by electrostatic breakdown.</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 Do not arbitrarily remove any parts of the EFI system plug-in from its installation position to avoid accidental damage or water, oil and other foreign objects into the plug-in, affecting the normal work of the EFI system.</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 When disconnecting and connecting the plug-in, be sure to put the ignition switch in the off position, otherwise it will damage the electrical components.</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 As the idle speed adjustment is completely completed by the EFI system, no manual adjustment is required. The throttle limiting screw of the throttle body has been adjusted at the factory, and the user is not allowed to change its initial position at will.</a:t>
            </a:r>
            <a:endParaRPr lang="zh-CN" sz="1000" dirty="0">
              <a:latin typeface="微软雅黑" panose="020B0503020204020204" charset="-122"/>
              <a:ea typeface="微软雅黑" panose="020B0503020204020204" charset="-122"/>
              <a:cs typeface="微软雅黑" panose="020B0503020204020204" charset="-122"/>
            </a:endParaRPr>
          </a:p>
          <a:p>
            <a:pPr marL="12700" marR="5080" indent="0" algn="l">
              <a:lnSpc>
                <a:spcPct val="150000"/>
              </a:lnSpc>
              <a:buSzPct val="92000"/>
              <a:buNone/>
              <a:tabLst>
                <a:tab pos="172720" algn="l"/>
              </a:tabLst>
            </a:pPr>
            <a:r>
              <a:rPr lang="zh-CN" sz="1000" dirty="0">
                <a:latin typeface="微软雅黑" panose="020B0503020204020204" charset="-122"/>
                <a:ea typeface="微软雅黑" panose="020B0503020204020204" charset="-122"/>
                <a:cs typeface="微软雅黑" panose="020B0503020204020204" charset="-122"/>
              </a:rPr>
              <a:t>-The car adopts the trigger signal of 24-2 teeth to identify the speed.</a:t>
            </a:r>
            <a:endParaRPr lang="zh-CN" sz="1000" dirty="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3"/>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36" name="图片 35" descr="图片4"/>
          <p:cNvPicPr>
            <a:picLocks noChangeAspect="1"/>
          </p:cNvPicPr>
          <p:nvPr/>
        </p:nvPicPr>
        <p:blipFill>
          <a:blip r:embed="rId1"/>
          <a:stretch>
            <a:fillRect/>
          </a:stretch>
        </p:blipFill>
        <p:spPr>
          <a:xfrm>
            <a:off x="4874895" y="1461135"/>
            <a:ext cx="1080000" cy="168108"/>
          </a:xfrm>
          <a:prstGeom prst="rect">
            <a:avLst/>
          </a:prstGeom>
        </p:spPr>
      </p:pic>
      <p:sp>
        <p:nvSpPr>
          <p:cNvPr id="15" name="object 5"/>
          <p:cNvSpPr/>
          <p:nvPr/>
        </p:nvSpPr>
        <p:spPr>
          <a:xfrm>
            <a:off x="6261861" y="805561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7" name="文本框 16"/>
          <p:cNvSpPr txBox="1"/>
          <p:nvPr/>
        </p:nvSpPr>
        <p:spPr>
          <a:xfrm>
            <a:off x="6270625" y="877252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108</a:t>
            </a:r>
            <a:endParaRPr lang="en-US" altLang="zh-CN" sz="1000">
              <a:solidFill>
                <a:schemeClr val="bg1"/>
              </a:solidFill>
              <a:latin typeface="黑体" panose="02010609060101010101" charset="-122"/>
              <a:ea typeface="黑体" panose="02010609060101010101" charset="-122"/>
            </a:endParaRPr>
          </a:p>
        </p:txBody>
      </p:sp>
      <p:sp>
        <p:nvSpPr>
          <p:cNvPr id="13" name="object 24"/>
          <p:cNvSpPr/>
          <p:nvPr/>
        </p:nvSpPr>
        <p:spPr>
          <a:xfrm>
            <a:off x="1513840" y="3402838"/>
            <a:ext cx="2272665" cy="0"/>
          </a:xfrm>
          <a:custGeom>
            <a:avLst/>
            <a:gdLst/>
            <a:ahLst/>
            <a:cxnLst/>
            <a:rect l="l" t="t" r="r" b="b"/>
            <a:pathLst>
              <a:path w="2272665">
                <a:moveTo>
                  <a:pt x="0" y="0"/>
                </a:moveTo>
                <a:lnTo>
                  <a:pt x="2272283" y="0"/>
                </a:lnTo>
              </a:path>
            </a:pathLst>
          </a:custGeom>
          <a:ln w="8889">
            <a:solidFill>
              <a:srgbClr val="000000"/>
            </a:solidFill>
          </a:ln>
        </p:spPr>
        <p:txBody>
          <a:bodyPr wrap="square" lIns="0" tIns="0" rIns="0" bIns="0" rtlCol="0"/>
          <a:p/>
        </p:txBody>
      </p:sp>
      <p:sp>
        <p:nvSpPr>
          <p:cNvPr id="14" name="object 25"/>
          <p:cNvSpPr/>
          <p:nvPr/>
        </p:nvSpPr>
        <p:spPr>
          <a:xfrm>
            <a:off x="1518411" y="1765173"/>
            <a:ext cx="0" cy="1633220"/>
          </a:xfrm>
          <a:custGeom>
            <a:avLst/>
            <a:gdLst/>
            <a:ahLst/>
            <a:cxnLst/>
            <a:rect l="l" t="t" r="r" b="b"/>
            <a:pathLst>
              <a:path h="1633220">
                <a:moveTo>
                  <a:pt x="0" y="0"/>
                </a:moveTo>
                <a:lnTo>
                  <a:pt x="0" y="1633220"/>
                </a:lnTo>
              </a:path>
            </a:pathLst>
          </a:custGeom>
          <a:ln w="9143">
            <a:solidFill>
              <a:srgbClr val="000000"/>
            </a:solidFill>
          </a:ln>
        </p:spPr>
        <p:txBody>
          <a:bodyPr wrap="square" lIns="0" tIns="0" rIns="0" bIns="0" rtlCol="0"/>
          <a:p/>
        </p:txBody>
      </p:sp>
      <p:sp>
        <p:nvSpPr>
          <p:cNvPr id="46" name="object 26"/>
          <p:cNvSpPr/>
          <p:nvPr/>
        </p:nvSpPr>
        <p:spPr>
          <a:xfrm>
            <a:off x="1513840" y="1760093"/>
            <a:ext cx="5080" cy="5080"/>
          </a:xfrm>
          <a:custGeom>
            <a:avLst/>
            <a:gdLst/>
            <a:ahLst/>
            <a:cxnLst/>
            <a:rect l="l" t="t" r="r" b="b"/>
            <a:pathLst>
              <a:path w="5079" h="5079">
                <a:moveTo>
                  <a:pt x="0" y="5079"/>
                </a:moveTo>
                <a:lnTo>
                  <a:pt x="4571" y="5079"/>
                </a:lnTo>
                <a:lnTo>
                  <a:pt x="4571" y="0"/>
                </a:lnTo>
                <a:lnTo>
                  <a:pt x="0" y="0"/>
                </a:lnTo>
                <a:lnTo>
                  <a:pt x="0" y="5079"/>
                </a:lnTo>
                <a:close/>
              </a:path>
            </a:pathLst>
          </a:custGeom>
          <a:solidFill>
            <a:srgbClr val="000000"/>
          </a:solidFill>
        </p:spPr>
        <p:txBody>
          <a:bodyPr wrap="square" lIns="0" tIns="0" rIns="0" bIns="0" rtlCol="0"/>
          <a:p/>
        </p:txBody>
      </p:sp>
      <p:sp>
        <p:nvSpPr>
          <p:cNvPr id="47" name="object 27"/>
          <p:cNvSpPr/>
          <p:nvPr/>
        </p:nvSpPr>
        <p:spPr>
          <a:xfrm>
            <a:off x="1513840" y="1758188"/>
            <a:ext cx="2272665" cy="0"/>
          </a:xfrm>
          <a:custGeom>
            <a:avLst/>
            <a:gdLst/>
            <a:ahLst/>
            <a:cxnLst/>
            <a:rect l="l" t="t" r="r" b="b"/>
            <a:pathLst>
              <a:path w="2272665">
                <a:moveTo>
                  <a:pt x="0" y="0"/>
                </a:moveTo>
                <a:lnTo>
                  <a:pt x="2272283" y="0"/>
                </a:lnTo>
              </a:path>
            </a:pathLst>
          </a:custGeom>
          <a:ln w="3810">
            <a:solidFill>
              <a:srgbClr val="000000"/>
            </a:solidFill>
          </a:ln>
        </p:spPr>
        <p:txBody>
          <a:bodyPr wrap="square" lIns="0" tIns="0" rIns="0" bIns="0" rtlCol="0"/>
          <a:p/>
        </p:txBody>
      </p:sp>
      <p:sp>
        <p:nvSpPr>
          <p:cNvPr id="48" name="object 28"/>
          <p:cNvSpPr/>
          <p:nvPr/>
        </p:nvSpPr>
        <p:spPr>
          <a:xfrm>
            <a:off x="3781552" y="1765173"/>
            <a:ext cx="0" cy="1633220"/>
          </a:xfrm>
          <a:custGeom>
            <a:avLst/>
            <a:gdLst/>
            <a:ahLst/>
            <a:cxnLst/>
            <a:rect l="l" t="t" r="r" b="b"/>
            <a:pathLst>
              <a:path h="1633220">
                <a:moveTo>
                  <a:pt x="0" y="0"/>
                </a:moveTo>
                <a:lnTo>
                  <a:pt x="0" y="1633220"/>
                </a:lnTo>
              </a:path>
            </a:pathLst>
          </a:custGeom>
          <a:ln w="9143">
            <a:solidFill>
              <a:srgbClr val="000000"/>
            </a:solidFill>
          </a:ln>
        </p:spPr>
        <p:txBody>
          <a:bodyPr wrap="square" lIns="0" tIns="0" rIns="0" bIns="0" rtlCol="0"/>
          <a:p/>
        </p:txBody>
      </p:sp>
      <p:sp>
        <p:nvSpPr>
          <p:cNvPr id="5" name="object 29"/>
          <p:cNvSpPr/>
          <p:nvPr/>
        </p:nvSpPr>
        <p:spPr>
          <a:xfrm>
            <a:off x="1522984" y="1762633"/>
            <a:ext cx="2263140" cy="0"/>
          </a:xfrm>
          <a:custGeom>
            <a:avLst/>
            <a:gdLst/>
            <a:ahLst/>
            <a:cxnLst/>
            <a:rect l="l" t="t" r="r" b="b"/>
            <a:pathLst>
              <a:path w="2263140">
                <a:moveTo>
                  <a:pt x="0" y="0"/>
                </a:moveTo>
                <a:lnTo>
                  <a:pt x="2263140" y="0"/>
                </a:lnTo>
              </a:path>
            </a:pathLst>
          </a:custGeom>
          <a:ln w="5079">
            <a:solidFill>
              <a:srgbClr val="000000"/>
            </a:solidFill>
          </a:ln>
        </p:spPr>
        <p:txBody>
          <a:bodyPr wrap="square" lIns="0" tIns="0" rIns="0" bIns="0" rtlCol="0"/>
          <a:p/>
        </p:txBody>
      </p:sp>
      <p:sp>
        <p:nvSpPr>
          <p:cNvPr id="6" name="object 30"/>
          <p:cNvSpPr/>
          <p:nvPr/>
        </p:nvSpPr>
        <p:spPr>
          <a:xfrm>
            <a:off x="1518411" y="1760220"/>
            <a:ext cx="5080" cy="5080"/>
          </a:xfrm>
          <a:custGeom>
            <a:avLst/>
            <a:gdLst/>
            <a:ahLst/>
            <a:cxnLst/>
            <a:rect l="l" t="t" r="r" b="b"/>
            <a:pathLst>
              <a:path w="5079" h="5079">
                <a:moveTo>
                  <a:pt x="4572" y="0"/>
                </a:moveTo>
                <a:lnTo>
                  <a:pt x="0" y="0"/>
                </a:lnTo>
                <a:lnTo>
                  <a:pt x="0" y="4572"/>
                </a:lnTo>
                <a:lnTo>
                  <a:pt x="4572" y="4572"/>
                </a:lnTo>
                <a:lnTo>
                  <a:pt x="4572" y="0"/>
                </a:lnTo>
                <a:close/>
              </a:path>
            </a:pathLst>
          </a:custGeom>
          <a:solidFill>
            <a:srgbClr val="000000"/>
          </a:solidFill>
        </p:spPr>
        <p:txBody>
          <a:bodyPr wrap="square" lIns="0" tIns="0" rIns="0" bIns="0" rtlCol="0"/>
          <a:p/>
        </p:txBody>
      </p:sp>
      <p:sp>
        <p:nvSpPr>
          <p:cNvPr id="7" name="object 40"/>
          <p:cNvSpPr/>
          <p:nvPr/>
        </p:nvSpPr>
        <p:spPr>
          <a:xfrm>
            <a:off x="2076196" y="1866900"/>
            <a:ext cx="1168908" cy="1444752"/>
          </a:xfrm>
          <a:prstGeom prst="rect">
            <a:avLst/>
          </a:prstGeom>
          <a:blipFill>
            <a:blip r:embed="rId2" cstate="print"/>
            <a:stretch>
              <a:fillRect/>
            </a:stretch>
          </a:blipFill>
        </p:spPr>
        <p:txBody>
          <a:bodyPr wrap="square" lIns="0" tIns="0" rIns="0" bIns="0" rtlCol="0"/>
          <a:p/>
        </p:txBody>
      </p:sp>
      <p:sp>
        <p:nvSpPr>
          <p:cNvPr id="8" name="文本框 7"/>
          <p:cNvSpPr txBox="1"/>
          <p:nvPr/>
        </p:nvSpPr>
        <p:spPr>
          <a:xfrm>
            <a:off x="4324350" y="2017395"/>
            <a:ext cx="1866900" cy="768985"/>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Tool:</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Vacuum table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Function.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To check the pressure in the intake manifold.</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9" name="object 31"/>
          <p:cNvSpPr/>
          <p:nvPr/>
        </p:nvSpPr>
        <p:spPr>
          <a:xfrm>
            <a:off x="1504315" y="5323078"/>
            <a:ext cx="2272665" cy="0"/>
          </a:xfrm>
          <a:custGeom>
            <a:avLst/>
            <a:gdLst/>
            <a:ahLst/>
            <a:cxnLst/>
            <a:rect l="l" t="t" r="r" b="b"/>
            <a:pathLst>
              <a:path w="2272665">
                <a:moveTo>
                  <a:pt x="0" y="0"/>
                </a:moveTo>
                <a:lnTo>
                  <a:pt x="2272283" y="0"/>
                </a:lnTo>
              </a:path>
            </a:pathLst>
          </a:custGeom>
          <a:ln w="8889">
            <a:solidFill>
              <a:srgbClr val="000000"/>
            </a:solidFill>
          </a:ln>
        </p:spPr>
        <p:txBody>
          <a:bodyPr wrap="square" lIns="0" tIns="0" rIns="0" bIns="0" rtlCol="0"/>
          <a:p/>
        </p:txBody>
      </p:sp>
      <p:sp>
        <p:nvSpPr>
          <p:cNvPr id="10" name="object 32"/>
          <p:cNvSpPr/>
          <p:nvPr/>
        </p:nvSpPr>
        <p:spPr>
          <a:xfrm>
            <a:off x="1508886" y="3685413"/>
            <a:ext cx="0" cy="1633220"/>
          </a:xfrm>
          <a:custGeom>
            <a:avLst/>
            <a:gdLst/>
            <a:ahLst/>
            <a:cxnLst/>
            <a:rect l="l" t="t" r="r" b="b"/>
            <a:pathLst>
              <a:path h="1633220">
                <a:moveTo>
                  <a:pt x="0" y="0"/>
                </a:moveTo>
                <a:lnTo>
                  <a:pt x="0" y="1633220"/>
                </a:lnTo>
              </a:path>
            </a:pathLst>
          </a:custGeom>
          <a:ln w="9143">
            <a:solidFill>
              <a:srgbClr val="000000"/>
            </a:solidFill>
          </a:ln>
        </p:spPr>
        <p:txBody>
          <a:bodyPr wrap="square" lIns="0" tIns="0" rIns="0" bIns="0" rtlCol="0"/>
          <a:p/>
        </p:txBody>
      </p:sp>
      <p:sp>
        <p:nvSpPr>
          <p:cNvPr id="11" name="object 33"/>
          <p:cNvSpPr/>
          <p:nvPr/>
        </p:nvSpPr>
        <p:spPr>
          <a:xfrm>
            <a:off x="1504315" y="3680333"/>
            <a:ext cx="5080" cy="5080"/>
          </a:xfrm>
          <a:custGeom>
            <a:avLst/>
            <a:gdLst/>
            <a:ahLst/>
            <a:cxnLst/>
            <a:rect l="l" t="t" r="r" b="b"/>
            <a:pathLst>
              <a:path w="5079" h="5079">
                <a:moveTo>
                  <a:pt x="0" y="5080"/>
                </a:moveTo>
                <a:lnTo>
                  <a:pt x="4571" y="5080"/>
                </a:lnTo>
                <a:lnTo>
                  <a:pt x="4571" y="0"/>
                </a:lnTo>
                <a:lnTo>
                  <a:pt x="0" y="0"/>
                </a:lnTo>
                <a:lnTo>
                  <a:pt x="0" y="5080"/>
                </a:lnTo>
                <a:close/>
              </a:path>
            </a:pathLst>
          </a:custGeom>
          <a:solidFill>
            <a:srgbClr val="000000"/>
          </a:solidFill>
        </p:spPr>
        <p:txBody>
          <a:bodyPr wrap="square" lIns="0" tIns="0" rIns="0" bIns="0" rtlCol="0"/>
          <a:p/>
        </p:txBody>
      </p:sp>
      <p:sp>
        <p:nvSpPr>
          <p:cNvPr id="18" name="object 34"/>
          <p:cNvSpPr/>
          <p:nvPr/>
        </p:nvSpPr>
        <p:spPr>
          <a:xfrm>
            <a:off x="1504315" y="3678428"/>
            <a:ext cx="2272665" cy="0"/>
          </a:xfrm>
          <a:custGeom>
            <a:avLst/>
            <a:gdLst/>
            <a:ahLst/>
            <a:cxnLst/>
            <a:rect l="l" t="t" r="r" b="b"/>
            <a:pathLst>
              <a:path w="2272665">
                <a:moveTo>
                  <a:pt x="0" y="0"/>
                </a:moveTo>
                <a:lnTo>
                  <a:pt x="2272283" y="0"/>
                </a:lnTo>
              </a:path>
            </a:pathLst>
          </a:custGeom>
          <a:ln w="3810">
            <a:solidFill>
              <a:srgbClr val="000000"/>
            </a:solidFill>
          </a:ln>
        </p:spPr>
        <p:txBody>
          <a:bodyPr wrap="square" lIns="0" tIns="0" rIns="0" bIns="0" rtlCol="0"/>
          <a:p/>
        </p:txBody>
      </p:sp>
      <p:sp>
        <p:nvSpPr>
          <p:cNvPr id="19" name="object 35"/>
          <p:cNvSpPr/>
          <p:nvPr/>
        </p:nvSpPr>
        <p:spPr>
          <a:xfrm>
            <a:off x="3772027" y="3685413"/>
            <a:ext cx="0" cy="1633220"/>
          </a:xfrm>
          <a:custGeom>
            <a:avLst/>
            <a:gdLst/>
            <a:ahLst/>
            <a:cxnLst/>
            <a:rect l="l" t="t" r="r" b="b"/>
            <a:pathLst>
              <a:path h="1633220">
                <a:moveTo>
                  <a:pt x="0" y="0"/>
                </a:moveTo>
                <a:lnTo>
                  <a:pt x="0" y="1633220"/>
                </a:lnTo>
              </a:path>
            </a:pathLst>
          </a:custGeom>
          <a:ln w="9143">
            <a:solidFill>
              <a:srgbClr val="000000"/>
            </a:solidFill>
          </a:ln>
        </p:spPr>
        <p:txBody>
          <a:bodyPr wrap="square" lIns="0" tIns="0" rIns="0" bIns="0" rtlCol="0"/>
          <a:p/>
        </p:txBody>
      </p:sp>
      <p:sp>
        <p:nvSpPr>
          <p:cNvPr id="20" name="object 36"/>
          <p:cNvSpPr/>
          <p:nvPr/>
        </p:nvSpPr>
        <p:spPr>
          <a:xfrm>
            <a:off x="1513459" y="3682872"/>
            <a:ext cx="2263140" cy="0"/>
          </a:xfrm>
          <a:custGeom>
            <a:avLst/>
            <a:gdLst/>
            <a:ahLst/>
            <a:cxnLst/>
            <a:rect l="l" t="t" r="r" b="b"/>
            <a:pathLst>
              <a:path w="2263140">
                <a:moveTo>
                  <a:pt x="0" y="0"/>
                </a:moveTo>
                <a:lnTo>
                  <a:pt x="2263140" y="0"/>
                </a:lnTo>
              </a:path>
            </a:pathLst>
          </a:custGeom>
          <a:ln w="5080">
            <a:solidFill>
              <a:srgbClr val="000000"/>
            </a:solidFill>
          </a:ln>
        </p:spPr>
        <p:txBody>
          <a:bodyPr wrap="square" lIns="0" tIns="0" rIns="0" bIns="0" rtlCol="0"/>
          <a:p/>
        </p:txBody>
      </p:sp>
      <p:sp>
        <p:nvSpPr>
          <p:cNvPr id="37" name="object 37"/>
          <p:cNvSpPr/>
          <p:nvPr/>
        </p:nvSpPr>
        <p:spPr>
          <a:xfrm>
            <a:off x="1508886" y="3680459"/>
            <a:ext cx="5080" cy="5080"/>
          </a:xfrm>
          <a:custGeom>
            <a:avLst/>
            <a:gdLst/>
            <a:ahLst/>
            <a:cxnLst/>
            <a:rect l="l" t="t" r="r" b="b"/>
            <a:pathLst>
              <a:path w="5079" h="5079">
                <a:moveTo>
                  <a:pt x="4572" y="0"/>
                </a:moveTo>
                <a:lnTo>
                  <a:pt x="0" y="0"/>
                </a:lnTo>
                <a:lnTo>
                  <a:pt x="0" y="4571"/>
                </a:lnTo>
                <a:lnTo>
                  <a:pt x="4572" y="4571"/>
                </a:lnTo>
                <a:lnTo>
                  <a:pt x="4572" y="0"/>
                </a:lnTo>
                <a:close/>
              </a:path>
            </a:pathLst>
          </a:custGeom>
          <a:solidFill>
            <a:srgbClr val="000000"/>
          </a:solidFill>
        </p:spPr>
        <p:txBody>
          <a:bodyPr wrap="square" lIns="0" tIns="0" rIns="0" bIns="0" rtlCol="0"/>
          <a:p/>
        </p:txBody>
      </p:sp>
      <p:sp>
        <p:nvSpPr>
          <p:cNvPr id="41" name="object 41"/>
          <p:cNvSpPr/>
          <p:nvPr/>
        </p:nvSpPr>
        <p:spPr>
          <a:xfrm>
            <a:off x="1618615" y="4047744"/>
            <a:ext cx="2065020" cy="909828"/>
          </a:xfrm>
          <a:prstGeom prst="rect">
            <a:avLst/>
          </a:prstGeom>
          <a:blipFill>
            <a:blip r:embed="rId3" cstate="print"/>
            <a:stretch>
              <a:fillRect/>
            </a:stretch>
          </a:blipFill>
        </p:spPr>
        <p:txBody>
          <a:bodyPr wrap="square" lIns="0" tIns="0" rIns="0" bIns="0" rtlCol="0"/>
          <a:p/>
        </p:txBody>
      </p:sp>
      <p:sp>
        <p:nvSpPr>
          <p:cNvPr id="21" name="文本框 20"/>
          <p:cNvSpPr txBox="1"/>
          <p:nvPr/>
        </p:nvSpPr>
        <p:spPr>
          <a:xfrm>
            <a:off x="4320540" y="4111625"/>
            <a:ext cx="1881505" cy="768985"/>
          </a:xfrm>
          <a:prstGeom prst="rect">
            <a:avLst/>
          </a:prstGeom>
          <a:noFill/>
        </p:spPr>
        <p:txBody>
          <a:bodyPr wrap="square" lIns="36195" tIns="0" rIns="36195" bIns="0" rtlCol="0">
            <a:spAutoFit/>
          </a:bodyPr>
          <a:p>
            <a:r>
              <a:rPr lang="zh-CN" altLang="en-US" sz="1000">
                <a:latin typeface="微软雅黑" panose="020B0503020204020204" charset="-122"/>
                <a:ea typeface="微软雅黑" panose="020B0503020204020204" charset="-122"/>
                <a:cs typeface="微软雅黑" panose="020B0503020204020204" charset="-122"/>
              </a:rPr>
              <a:t>Tool:</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Cylinder pressure gauge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Function.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Check the cylinder pressure of each cylinder.</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40" name="object 18"/>
          <p:cNvSpPr>
            <a:spLocks noChangeAspect="1"/>
          </p:cNvSpPr>
          <p:nvPr/>
        </p:nvSpPr>
        <p:spPr>
          <a:xfrm>
            <a:off x="1517523" y="5452872"/>
            <a:ext cx="2160000" cy="1504192"/>
          </a:xfrm>
          <a:prstGeom prst="rect">
            <a:avLst/>
          </a:prstGeom>
          <a:blipFill>
            <a:blip r:embed="rId4" cstate="print"/>
            <a:stretch>
              <a:fillRect/>
            </a:stretch>
          </a:blipFill>
          <a:ln>
            <a:solidFill>
              <a:schemeClr val="tx1"/>
            </a:solidFill>
          </a:ln>
        </p:spPr>
        <p:txBody>
          <a:bodyPr wrap="square" lIns="0" tIns="0" rIns="0" bIns="0" rtlCol="0"/>
          <a:p/>
        </p:txBody>
      </p:sp>
      <p:sp>
        <p:nvSpPr>
          <p:cNvPr id="12" name="文本框 11"/>
          <p:cNvSpPr txBox="1"/>
          <p:nvPr/>
        </p:nvSpPr>
        <p:spPr>
          <a:xfrm>
            <a:off x="4320540" y="5603875"/>
            <a:ext cx="1897380" cy="1384935"/>
          </a:xfrm>
          <a:prstGeom prst="rect">
            <a:avLst/>
          </a:prstGeom>
          <a:noFill/>
        </p:spPr>
        <p:txBody>
          <a:bodyPr wrap="square" lIns="36195" tIns="0" rIns="36195" bIns="0" rtlCol="0">
            <a:spAutoFit/>
          </a:bodyPr>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Tool:</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  Fuel pressure gauge</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Function.</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   To check the pressure of the fuel system</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to determine the fuel system</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pump and fuel pressure regulator in the fuel system.</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1000">
                <a:latin typeface="微软雅黑" panose="020B0503020204020204" charset="-122"/>
                <a:ea typeface="微软雅黑" panose="020B0503020204020204" charset="-122"/>
                <a:cs typeface="微软雅黑" panose="020B0503020204020204" charset="-122"/>
              </a:rPr>
              <a:t>Operation.</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5"/>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2749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696086"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30070"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23" name="图片 22" descr="图片4"/>
          <p:cNvPicPr>
            <a:picLocks noChangeAspect="1"/>
          </p:cNvPicPr>
          <p:nvPr/>
        </p:nvPicPr>
        <p:blipFill>
          <a:blip r:embed="rId1"/>
          <a:stretch>
            <a:fillRect/>
          </a:stretch>
        </p:blipFill>
        <p:spPr>
          <a:xfrm>
            <a:off x="1477010" y="1456055"/>
            <a:ext cx="1080000" cy="168108"/>
          </a:xfrm>
          <a:prstGeom prst="rect">
            <a:avLst/>
          </a:prstGeom>
        </p:spPr>
      </p:pic>
      <p:sp>
        <p:nvSpPr>
          <p:cNvPr id="25" name="object 19"/>
          <p:cNvSpPr/>
          <p:nvPr/>
        </p:nvSpPr>
        <p:spPr>
          <a:xfrm>
            <a:off x="1450975" y="2910967"/>
            <a:ext cx="826007" cy="528827"/>
          </a:xfrm>
          <a:prstGeom prst="rect">
            <a:avLst/>
          </a:prstGeom>
          <a:blipFill>
            <a:blip r:embed="rId2" cstate="print"/>
            <a:stretch>
              <a:fillRect/>
            </a:stretch>
          </a:blipFill>
        </p:spPr>
        <p:txBody>
          <a:bodyPr wrap="square" lIns="0" tIns="0" rIns="0" bIns="0" rtlCol="0"/>
          <a:p/>
        </p:txBody>
      </p:sp>
      <p:sp>
        <p:nvSpPr>
          <p:cNvPr id="17" name="object 5"/>
          <p:cNvSpPr/>
          <p:nvPr/>
        </p:nvSpPr>
        <p:spPr>
          <a:xfrm>
            <a:off x="697356" y="804799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9" name="文本框 18"/>
          <p:cNvSpPr txBox="1"/>
          <p:nvPr/>
        </p:nvSpPr>
        <p:spPr>
          <a:xfrm>
            <a:off x="706120" y="876490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109</a:t>
            </a:r>
            <a:endParaRPr lang="en-US" altLang="zh-CN" sz="1000">
              <a:solidFill>
                <a:schemeClr val="bg1"/>
              </a:solidFill>
              <a:latin typeface="黑体" panose="02010609060101010101" charset="-122"/>
              <a:ea typeface="黑体" panose="02010609060101010101" charset="-122"/>
            </a:endParaRPr>
          </a:p>
        </p:txBody>
      </p:sp>
      <p:sp>
        <p:nvSpPr>
          <p:cNvPr id="7" name="文本框 6"/>
          <p:cNvSpPr txBox="1"/>
          <p:nvPr/>
        </p:nvSpPr>
        <p:spPr>
          <a:xfrm>
            <a:off x="1315085" y="1663065"/>
            <a:ext cx="4841875" cy="245110"/>
          </a:xfrm>
          <a:prstGeom prst="rect">
            <a:avLst/>
          </a:prstGeom>
          <a:noFill/>
        </p:spPr>
        <p:txBody>
          <a:bodyPr wrap="square" rtlCol="0">
            <a:spAutoFit/>
          </a:bodyPr>
          <a:p>
            <a:pPr marR="5080" algn="ctr">
              <a:lnSpc>
                <a:spcPct val="100000"/>
              </a:lnSpc>
            </a:pPr>
            <a:r>
              <a:rPr lang="en-US" sz="1000" b="1" dirty="0">
                <a:latin typeface="微软雅黑" panose="020B0503020204020204" charset="-122"/>
                <a:ea typeface="微软雅黑" panose="020B0503020204020204" charset="-122"/>
                <a:cs typeface="微软雅黑" panose="020B0503020204020204" charset="-122"/>
                <a:sym typeface="+mn-ea"/>
              </a:rPr>
              <a:t>5. Inspection and diagnosis process</a:t>
            </a:r>
            <a:endParaRPr lang="en-US" sz="1000" b="1" dirty="0">
              <a:latin typeface="微软雅黑" panose="020B0503020204020204" charset="-122"/>
              <a:ea typeface="微软雅黑" panose="020B0503020204020204" charset="-122"/>
              <a:cs typeface="微软雅黑" panose="020B0503020204020204" charset="-122"/>
              <a:sym typeface="+mn-ea"/>
            </a:endParaRPr>
          </a:p>
        </p:txBody>
      </p:sp>
      <p:sp>
        <p:nvSpPr>
          <p:cNvPr id="8" name="object 18"/>
          <p:cNvSpPr/>
          <p:nvPr/>
        </p:nvSpPr>
        <p:spPr>
          <a:xfrm>
            <a:off x="1440180" y="2388870"/>
            <a:ext cx="826135" cy="535940"/>
          </a:xfrm>
          <a:prstGeom prst="rect">
            <a:avLst/>
          </a:prstGeom>
          <a:blipFill>
            <a:blip r:embed="rId3" cstate="print"/>
            <a:stretch>
              <a:fillRect/>
            </a:stretch>
          </a:blipFill>
        </p:spPr>
        <p:txBody>
          <a:bodyPr wrap="square" lIns="0" tIns="0" rIns="0" bIns="0" rtlCol="0"/>
          <a:p/>
        </p:txBody>
      </p:sp>
      <p:sp>
        <p:nvSpPr>
          <p:cNvPr id="20" name="object 20"/>
          <p:cNvSpPr/>
          <p:nvPr/>
        </p:nvSpPr>
        <p:spPr>
          <a:xfrm>
            <a:off x="1444625" y="3447415"/>
            <a:ext cx="829310" cy="483235"/>
          </a:xfrm>
          <a:prstGeom prst="rect">
            <a:avLst/>
          </a:prstGeom>
          <a:blipFill>
            <a:blip r:embed="rId4" cstate="print"/>
            <a:stretch>
              <a:fillRect/>
            </a:stretch>
          </a:blipFill>
        </p:spPr>
        <p:txBody>
          <a:bodyPr wrap="square" lIns="0" tIns="0" rIns="0" bIns="0" rtlCol="0"/>
          <a:p/>
        </p:txBody>
      </p:sp>
      <p:sp>
        <p:nvSpPr>
          <p:cNvPr id="21" name="object 21"/>
          <p:cNvSpPr/>
          <p:nvPr/>
        </p:nvSpPr>
        <p:spPr>
          <a:xfrm>
            <a:off x="1428115" y="3951605"/>
            <a:ext cx="826135" cy="544830"/>
          </a:xfrm>
          <a:prstGeom prst="rect">
            <a:avLst/>
          </a:prstGeom>
          <a:blipFill>
            <a:blip r:embed="rId5" cstate="print"/>
            <a:stretch>
              <a:fillRect/>
            </a:stretch>
          </a:blipFill>
        </p:spPr>
        <p:txBody>
          <a:bodyPr wrap="square" lIns="0" tIns="0" rIns="0" bIns="0" rtlCol="0"/>
          <a:p/>
        </p:txBody>
      </p:sp>
      <p:sp>
        <p:nvSpPr>
          <p:cNvPr id="22" name="object 22"/>
          <p:cNvSpPr/>
          <p:nvPr/>
        </p:nvSpPr>
        <p:spPr>
          <a:xfrm>
            <a:off x="1438275" y="4519295"/>
            <a:ext cx="829310" cy="527050"/>
          </a:xfrm>
          <a:prstGeom prst="rect">
            <a:avLst/>
          </a:prstGeom>
          <a:blipFill>
            <a:blip r:embed="rId6" cstate="print"/>
            <a:stretch>
              <a:fillRect/>
            </a:stretch>
          </a:blipFill>
        </p:spPr>
        <p:txBody>
          <a:bodyPr wrap="square" lIns="0" tIns="0" rIns="0" bIns="0" rtlCol="0"/>
          <a:p/>
        </p:txBody>
      </p:sp>
      <p:sp>
        <p:nvSpPr>
          <p:cNvPr id="9" name="文本框 8"/>
          <p:cNvSpPr txBox="1"/>
          <p:nvPr/>
        </p:nvSpPr>
        <p:spPr>
          <a:xfrm>
            <a:off x="2420620" y="2574925"/>
            <a:ext cx="3346450" cy="353060"/>
          </a:xfrm>
          <a:prstGeom prst="rect">
            <a:avLst/>
          </a:prstGeom>
          <a:noFill/>
        </p:spPr>
        <p:txBody>
          <a:bodyPr wrap="square" lIns="0" tIns="0" rIns="0" bIns="0" rtlCol="0">
            <a:noAutofit/>
          </a:bodyPr>
          <a:p>
            <a:pPr marL="0" lvl="1" indent="0" fontAlgn="auto">
              <a:lnSpc>
                <a:spcPct val="100000"/>
              </a:lnSpc>
              <a:spcBef>
                <a:spcPts val="0"/>
              </a:spcBef>
              <a:buSzPct val="88000"/>
              <a:buNone/>
              <a:tabLst>
                <a:tab pos="1247140" algn="l"/>
              </a:tabLst>
            </a:pPr>
            <a:r>
              <a:rPr sz="900" dirty="0">
                <a:latin typeface="微软雅黑" panose="020B0503020204020204" charset="-122"/>
                <a:ea typeface="微软雅黑" panose="020B0503020204020204" charset="-122"/>
                <a:cs typeface="微软雅黑" panose="020B0503020204020204" charset="-122"/>
                <a:sym typeface="+mn-ea"/>
              </a:rPr>
              <a:t>1. Connect the diagnostic instrument to the diagnostic interface.</a:t>
            </a:r>
            <a:endParaRPr sz="9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2407920" y="3089275"/>
            <a:ext cx="2140585" cy="121285"/>
          </a:xfrm>
          <a:prstGeom prst="rect">
            <a:avLst/>
          </a:prstGeom>
          <a:noFill/>
        </p:spPr>
        <p:txBody>
          <a:bodyPr wrap="square" lIns="0" tIns="0" rIns="0" bIns="0" rtlCol="0"/>
          <a:p>
            <a:pPr marL="0" lvl="1" indent="0" fontAlgn="auto">
              <a:lnSpc>
                <a:spcPct val="100000"/>
              </a:lnSpc>
              <a:buSzPct val="88000"/>
              <a:buNone/>
              <a:tabLst>
                <a:tab pos="1247140" algn="l"/>
              </a:tabLst>
            </a:pPr>
            <a:r>
              <a:rPr sz="900" dirty="0">
                <a:latin typeface="微软雅黑" panose="020B0503020204020204" charset="-122"/>
                <a:ea typeface="微软雅黑" panose="020B0503020204020204" charset="-122"/>
                <a:cs typeface="微软雅黑" panose="020B0503020204020204" charset="-122"/>
                <a:sym typeface="+mn-ea"/>
              </a:rPr>
              <a:t>2. Turn on the "ignition switch".</a:t>
            </a:r>
            <a:endParaRPr sz="900" dirty="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2406015" y="3609340"/>
            <a:ext cx="3792220" cy="242570"/>
          </a:xfrm>
          <a:prstGeom prst="rect">
            <a:avLst/>
          </a:prstGeom>
          <a:noFill/>
        </p:spPr>
        <p:txBody>
          <a:bodyPr wrap="square" lIns="0" tIns="0" rIns="0" bIns="0" rtlCol="0">
            <a:noAutofit/>
          </a:bodyPr>
          <a:p>
            <a:r>
              <a:rPr sz="900" dirty="0">
                <a:latin typeface="微软雅黑" panose="020B0503020204020204" charset="-122"/>
                <a:ea typeface="微软雅黑" panose="020B0503020204020204" charset="-122"/>
                <a:cs typeface="微软雅黑" panose="020B0503020204020204" charset="-122"/>
                <a:sym typeface="+mn-ea"/>
              </a:rPr>
              <a:t>3. Read fault-related information (fault codes, freeze frames, etc.); check the repair manual to confirm the defective parts and types; develop a repair plan based on fault-related information.</a:t>
            </a:r>
            <a:endParaRPr sz="900" dirty="0">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2400935" y="4667885"/>
            <a:ext cx="3797300" cy="124460"/>
          </a:xfrm>
          <a:prstGeom prst="rect">
            <a:avLst/>
          </a:prstGeom>
          <a:noFill/>
        </p:spPr>
        <p:txBody>
          <a:bodyPr wrap="square" lIns="0" tIns="0" rIns="0" bIns="0" rtlCol="0"/>
          <a:p>
            <a:r>
              <a:rPr sz="900" dirty="0">
                <a:latin typeface="微软雅黑" panose="020B0503020204020204" charset="-122"/>
                <a:ea typeface="微软雅黑" panose="020B0503020204020204" charset="-122"/>
                <a:cs typeface="微软雅黑" panose="020B0503020204020204" charset="-122"/>
                <a:sym typeface="+mn-ea"/>
              </a:rPr>
              <a:t>5. Turn on the ignition again, start the vehicle to read the fault information, and confirm that the fault has been removed.</a:t>
            </a:r>
            <a:endParaRPr sz="900" dirty="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2399665" y="4138295"/>
            <a:ext cx="3112135" cy="121285"/>
          </a:xfrm>
          <a:prstGeom prst="rect">
            <a:avLst/>
          </a:prstGeom>
          <a:noFill/>
        </p:spPr>
        <p:txBody>
          <a:bodyPr wrap="square" lIns="0" tIns="0" rIns="0" bIns="0" rtlCol="0"/>
          <a:p>
            <a:pPr marL="0" lvl="1" indent="0" fontAlgn="auto">
              <a:lnSpc>
                <a:spcPct val="100000"/>
              </a:lnSpc>
              <a:spcBef>
                <a:spcPts val="500"/>
              </a:spcBef>
              <a:buSzPct val="88000"/>
              <a:buNone/>
              <a:tabLst>
                <a:tab pos="1247140" algn="l"/>
              </a:tabLst>
            </a:pPr>
            <a:r>
              <a:rPr sz="900" dirty="0">
                <a:latin typeface="微软雅黑" panose="020B0503020204020204" charset="-122"/>
                <a:ea typeface="微软雅黑" panose="020B0503020204020204" charset="-122"/>
                <a:cs typeface="微软雅黑" panose="020B0503020204020204" charset="-122"/>
                <a:sym typeface="+mn-ea"/>
              </a:rPr>
              <a:t>4. Troubleshoot.</a:t>
            </a:r>
            <a:endParaRPr sz="900" dirty="0">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1410970" y="1935480"/>
            <a:ext cx="4787265" cy="230505"/>
          </a:xfrm>
          <a:prstGeom prst="rect">
            <a:avLst/>
          </a:prstGeom>
          <a:noFill/>
        </p:spPr>
        <p:txBody>
          <a:bodyPr wrap="square" lIns="36195" tIns="0" rIns="36195" bIns="0" rtlCol="0">
            <a:spAutoFit/>
          </a:bodyPr>
          <a:p>
            <a:pPr>
              <a:lnSpc>
                <a:spcPct val="150000"/>
              </a:lnSpc>
            </a:pPr>
            <a:r>
              <a:rPr sz="1000" b="1">
                <a:solidFill>
                  <a:schemeClr val="tx1"/>
                </a:solidFill>
                <a:latin typeface="宋体" panose="02010600030101010101" pitchFamily="2" charset="-122"/>
                <a:ea typeface="宋体" panose="02010600030101010101" pitchFamily="2" charset="-122"/>
                <a:cs typeface="宋体" panose="02010600030101010101" pitchFamily="2" charset="-122"/>
              </a:rPr>
              <a:t>5.1 How to use the diagnostic instrument</a:t>
            </a:r>
            <a:endParaRPr sz="10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1330960" y="5118100"/>
            <a:ext cx="4826000" cy="2769870"/>
          </a:xfrm>
          <a:prstGeom prst="rect">
            <a:avLst/>
          </a:prstGeom>
          <a:noFill/>
        </p:spPr>
        <p:txBody>
          <a:bodyPr wrap="square" lIns="36195" tIns="0" rIns="36195" bIns="0" rtlCol="0">
            <a:spAutoFit/>
          </a:bodyPr>
          <a:p>
            <a:pPr>
              <a:lnSpc>
                <a:spcPct val="100000"/>
              </a:lnSpc>
            </a:pPr>
            <a:r>
              <a:rPr sz="1000" b="1">
                <a:latin typeface="微软雅黑" panose="020B0503020204020204" charset="-122"/>
                <a:ea typeface="微软雅黑" panose="020B0503020204020204" charset="-122"/>
                <a:cs typeface="微软雅黑" panose="020B0503020204020204" charset="-122"/>
                <a:sym typeface="+mn-ea"/>
              </a:rPr>
              <a:t>5.2 Preliminary check</a:t>
            </a:r>
            <a:endParaRPr sz="1000" b="1">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b="1">
                <a:latin typeface="微软雅黑" panose="020B0503020204020204" charset="-122"/>
                <a:ea typeface="微软雅黑" panose="020B0503020204020204" charset="-122"/>
                <a:cs typeface="微软雅黑" panose="020B0503020204020204" charset="-122"/>
                <a:sym typeface="+mn-ea"/>
              </a:rPr>
              <a:t>  </a:t>
            </a:r>
            <a:r>
              <a:rPr sz="1000">
                <a:latin typeface="微软雅黑" panose="020B0503020204020204" charset="-122"/>
                <a:ea typeface="微软雅黑" panose="020B0503020204020204" charset="-122"/>
                <a:cs typeface="微软雅黑" panose="020B0503020204020204" charset="-122"/>
                <a:sym typeface="+mn-ea"/>
              </a:rPr>
              <a:t>Before starting the troubleshooting steps based on engine fault codes, a preliminary check should first be made to.</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1. confirm that the engine fault indicator is working normally.</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2. confirm that the fault phenomenon complained by the owner exists and confirm the conditions under which the fault occurs.</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Then conduct an external inspection to.</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  -Check if there is any leakage in the fuel line.</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  -Check whether the vacuum line is broken, kinked and connected correctly.</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  -Check for blocked, leaking, crushed or damaged air intake lines.</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  -Check if the high-voltage wires of the ignition system are broken or aging, and if the ignition sequence is correct.</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  -Check if the wiring harness joints are clean and firm</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  -Check whether the sensors and actuators joints are loose or have poor contact.</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Important: If the above phenomena exist, the repair work will be carried out for the fault phenomenon first, otherwise it will affect</a:t>
            </a:r>
            <a:endParaRPr sz="1000">
              <a:latin typeface="微软雅黑" panose="020B0503020204020204" charset="-122"/>
              <a:ea typeface="微软雅黑" panose="020B0503020204020204" charset="-122"/>
              <a:cs typeface="微软雅黑" panose="020B0503020204020204" charset="-122"/>
              <a:sym typeface="+mn-ea"/>
            </a:endParaRPr>
          </a:p>
          <a:p>
            <a:pPr>
              <a:lnSpc>
                <a:spcPct val="100000"/>
              </a:lnSpc>
            </a:pPr>
            <a:r>
              <a:rPr sz="1000">
                <a:latin typeface="微软雅黑" panose="020B0503020204020204" charset="-122"/>
                <a:ea typeface="微软雅黑" panose="020B0503020204020204" charset="-122"/>
                <a:cs typeface="微软雅黑" panose="020B0503020204020204" charset="-122"/>
                <a:sym typeface="+mn-ea"/>
              </a:rPr>
              <a:t>Otherwise, it will affect the later troubleshooting and repair work.</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47" name="文本框 46"/>
          <p:cNvSpPr txBox="1"/>
          <p:nvPr/>
        </p:nvSpPr>
        <p:spPr>
          <a:xfrm>
            <a:off x="1339850" y="8014335"/>
            <a:ext cx="4787900" cy="1076960"/>
          </a:xfrm>
          <a:prstGeom prst="rect">
            <a:avLst/>
          </a:prstGeom>
          <a:noFill/>
        </p:spPr>
        <p:txBody>
          <a:bodyPr wrap="square" lIns="36195" tIns="0" rIns="36195" bIns="0" rtlCol="0">
            <a:spAutoFit/>
          </a:bodyPr>
          <a:p>
            <a:pPr marR="5080" algn="ctr">
              <a:lnSpc>
                <a:spcPct val="100000"/>
              </a:lnSpc>
            </a:pPr>
            <a:r>
              <a:rPr sz="1000" b="1">
                <a:latin typeface="微软雅黑" panose="020B0503020204020204" charset="-122"/>
                <a:ea typeface="微软雅黑" panose="020B0503020204020204" charset="-122"/>
                <a:cs typeface="微软雅黑" panose="020B0503020204020204" charset="-122"/>
                <a:sym typeface="+mn-ea"/>
              </a:rPr>
              <a:t>6. Troubleshooting according to fault codes</a:t>
            </a:r>
            <a:endParaRPr sz="1000" b="1">
              <a:latin typeface="微软雅黑" panose="020B0503020204020204" charset="-122"/>
              <a:ea typeface="微软雅黑" panose="020B0503020204020204" charset="-122"/>
              <a:cs typeface="微软雅黑" panose="020B0503020204020204" charset="-122"/>
              <a:sym typeface="+mn-ea"/>
            </a:endParaRPr>
          </a:p>
          <a:p>
            <a:pPr marR="5080" algn="ctr">
              <a:lnSpc>
                <a:spcPct val="100000"/>
              </a:lnSpc>
            </a:pPr>
            <a:r>
              <a:rPr sz="1000" b="1">
                <a:latin typeface="微软雅黑" panose="020B0503020204020204" charset="-122"/>
                <a:ea typeface="微软雅黑" panose="020B0503020204020204" charset="-122"/>
                <a:cs typeface="微软雅黑" panose="020B0503020204020204" charset="-122"/>
                <a:sym typeface="+mn-ea"/>
              </a:rPr>
              <a:t> </a:t>
            </a:r>
            <a:r>
              <a:rPr sz="1000">
                <a:latin typeface="微软雅黑" panose="020B0503020204020204" charset="-122"/>
                <a:ea typeface="微软雅黑" panose="020B0503020204020204" charset="-122"/>
                <a:cs typeface="微软雅黑" panose="020B0503020204020204" charset="-122"/>
                <a:sym typeface="+mn-ea"/>
              </a:rPr>
              <a:t>  This section introduces the meaning of the fault codes used in the current MSE6.0 system, the corresponding diagnostic strategy and possible causes of the faults, as well as the handling strategy of the faults, which can be referred to during the vehicle maintenance process.</a:t>
            </a:r>
            <a:endParaRPr sz="1000">
              <a:latin typeface="微软雅黑" panose="020B0503020204020204" charset="-122"/>
              <a:ea typeface="微软雅黑" panose="020B0503020204020204" charset="-122"/>
              <a:cs typeface="微软雅黑" panose="020B0503020204020204" charset="-122"/>
              <a:sym typeface="+mn-ea"/>
            </a:endParaRPr>
          </a:p>
          <a:p>
            <a:pPr marR="5080" algn="ctr">
              <a:lnSpc>
                <a:spcPct val="100000"/>
              </a:lnSpc>
            </a:pPr>
            <a:r>
              <a:rPr sz="1000">
                <a:latin typeface="微软雅黑" panose="020B0503020204020204" charset="-122"/>
                <a:ea typeface="微软雅黑" panose="020B0503020204020204" charset="-122"/>
                <a:cs typeface="微软雅黑" panose="020B0503020204020204" charset="-122"/>
                <a:sym typeface="+mn-ea"/>
              </a:rPr>
              <a:t>All ECU pins mentioned below are based on the actual wiring harness diagram of the project.</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3" name="object 13"/>
          <p:cNvSpPr txBox="1"/>
          <p:nvPr>
            <p:custDataLst>
              <p:tags r:id="rId7"/>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18" name="图片 17" descr="图片4"/>
          <p:cNvPicPr>
            <a:picLocks noChangeAspect="1"/>
          </p:cNvPicPr>
          <p:nvPr/>
        </p:nvPicPr>
        <p:blipFill>
          <a:blip r:embed="rId1"/>
          <a:stretch>
            <a:fillRect/>
          </a:stretch>
        </p:blipFill>
        <p:spPr>
          <a:xfrm>
            <a:off x="4863465" y="1471295"/>
            <a:ext cx="1080000" cy="168108"/>
          </a:xfrm>
          <a:prstGeom prst="rect">
            <a:avLst/>
          </a:prstGeom>
        </p:spPr>
      </p:pic>
      <p:sp>
        <p:nvSpPr>
          <p:cNvPr id="15" name="object 5"/>
          <p:cNvSpPr/>
          <p:nvPr/>
        </p:nvSpPr>
        <p:spPr>
          <a:xfrm>
            <a:off x="625170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0" name="文本框 19"/>
          <p:cNvSpPr txBox="1"/>
          <p:nvPr/>
        </p:nvSpPr>
        <p:spPr>
          <a:xfrm>
            <a:off x="626046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110</a:t>
            </a:r>
            <a:endParaRPr lang="en-US" altLang="zh-CN" sz="1000">
              <a:solidFill>
                <a:schemeClr val="bg1"/>
              </a:solidFill>
              <a:latin typeface="黑体" panose="02010609060101010101" charset="-122"/>
              <a:ea typeface="黑体" panose="02010609060101010101" charset="-122"/>
            </a:endParaRPr>
          </a:p>
        </p:txBody>
      </p:sp>
      <p:sp>
        <p:nvSpPr>
          <p:cNvPr id="34" name="文本框 33"/>
          <p:cNvSpPr txBox="1"/>
          <p:nvPr/>
        </p:nvSpPr>
        <p:spPr>
          <a:xfrm>
            <a:off x="1432560" y="1713865"/>
            <a:ext cx="4775200" cy="276860"/>
          </a:xfrm>
          <a:prstGeom prst="rect">
            <a:avLst/>
          </a:prstGeom>
          <a:noFill/>
        </p:spPr>
        <p:txBody>
          <a:bodyPr wrap="square" lIns="0" tIns="0" rIns="0" bIns="0" rtlCol="0">
            <a:spAutoFit/>
          </a:bodyPr>
          <a:p>
            <a:r>
              <a:rPr sz="900">
                <a:latin typeface="微软雅黑" panose="020B0503020204020204" charset="-122"/>
                <a:ea typeface="微软雅黑" panose="020B0503020204020204" charset="-122"/>
                <a:cs typeface="微软雅黑" panose="020B0503020204020204" charset="-122"/>
              </a:rPr>
              <a:t>6.1</a:t>
            </a:r>
            <a:r>
              <a:rPr lang="en-US" sz="900">
                <a:latin typeface="微软雅黑" panose="020B0503020204020204" charset="-122"/>
                <a:ea typeface="微软雅黑" panose="020B0503020204020204" charset="-122"/>
                <a:cs typeface="微软雅黑" panose="020B0503020204020204" charset="-122"/>
              </a:rPr>
              <a:t>error </a:t>
            </a:r>
            <a:r>
              <a:rPr sz="900">
                <a:latin typeface="微软雅黑" panose="020B0503020204020204" charset="-122"/>
                <a:ea typeface="微软雅黑" panose="020B0503020204020204" charset="-122"/>
                <a:cs typeface="微软雅黑" panose="020B0503020204020204" charset="-122"/>
              </a:rPr>
              <a:t> code: P0030 oxygen sensor heating control circuit open circuit or P0053 oxygen sensor heating unreasonable</a:t>
            </a:r>
            <a:endParaRPr sz="900">
              <a:latin typeface="微软雅黑" panose="020B0503020204020204" charset="-122"/>
              <a:ea typeface="微软雅黑" panose="020B0503020204020204" charset="-122"/>
              <a:cs typeface="微软雅黑" panose="020B0503020204020204" charset="-122"/>
            </a:endParaRPr>
          </a:p>
        </p:txBody>
      </p:sp>
      <p:sp>
        <p:nvSpPr>
          <p:cNvPr id="35" name="文本框 1066"/>
          <p:cNvSpPr txBox="1"/>
          <p:nvPr/>
        </p:nvSpPr>
        <p:spPr>
          <a:xfrm>
            <a:off x="1432560" y="1975485"/>
            <a:ext cx="2245995" cy="141351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Repair Tips.</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The fault has been identified as possibly having the following problems</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(1) Open circuit between the circuit connected to the ECU pin and the upstream oxygen sensor pin 2.</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(2) Open circuit between the circuit connected to the main relay at pin 1 of the upstream oxygen sensor.</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(3) Open circuit between upstream oxygen sensor pin 1 and pin 2.</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6" name="文本框 1074"/>
          <p:cNvSpPr txBox="1"/>
          <p:nvPr/>
        </p:nvSpPr>
        <p:spPr>
          <a:xfrm>
            <a:off x="3778250" y="1946275"/>
            <a:ext cx="2216785" cy="150749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Repair Tip.</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Check the following items</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(1) Measure the resistance of the line between the ECU connector pin and the upstream oxygen sensor pin 2 and determine if it is normal.</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(2) Measure the resistance between the upstream oxygen sensor pin 1 and the main relay to determine if it is normal.</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algn="just"/>
            <a:r>
              <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rPr>
              <a:t>(3) Measure the resistance between the upstream oxygen sensor pin 1 and pin 2 to determine if it is normal.</a:t>
            </a:r>
            <a:endParaRPr lang="en-US" altLang="zh-CN" sz="800"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74" name="object 12"/>
          <p:cNvSpPr/>
          <p:nvPr/>
        </p:nvSpPr>
        <p:spPr>
          <a:xfrm>
            <a:off x="3434460" y="4164781"/>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000000"/>
          </a:solidFill>
        </p:spPr>
        <p:txBody>
          <a:bodyPr wrap="square" lIns="0" tIns="0" rIns="0" bIns="0" rtlCol="0">
            <a:noAutofit/>
          </a:bodyPr>
          <a:p>
            <a:endParaRPr sz="1200">
              <a:latin typeface="微软雅黑" panose="020B0503020204020204" charset="-122"/>
              <a:ea typeface="微软雅黑" panose="020B0503020204020204" charset="-122"/>
            </a:endParaRPr>
          </a:p>
        </p:txBody>
      </p:sp>
      <p:sp>
        <p:nvSpPr>
          <p:cNvPr id="92" name="object 30"/>
          <p:cNvSpPr txBox="1"/>
          <p:nvPr/>
        </p:nvSpPr>
        <p:spPr>
          <a:xfrm>
            <a:off x="1474470" y="6866255"/>
            <a:ext cx="4544695" cy="278130"/>
          </a:xfrm>
          <a:prstGeom prst="rect">
            <a:avLst/>
          </a:prstGeom>
        </p:spPr>
        <p:txBody>
          <a:bodyPr vert="horz" wrap="square" lIns="0" tIns="12700" rIns="0" bIns="0" rtlCol="0">
            <a:noAutofit/>
          </a:bodyPr>
          <a:p>
            <a:pPr marL="12700">
              <a:lnSpc>
                <a:spcPct val="100000"/>
              </a:lnSpc>
              <a:spcBef>
                <a:spcPts val="100"/>
              </a:spcBef>
            </a:pPr>
            <a:r>
              <a:rPr sz="1000" dirty="0">
                <a:latin typeface="微软雅黑" panose="020B0503020204020204" charset="-122"/>
                <a:ea typeface="微软雅黑" panose="020B0503020204020204" charset="-122"/>
                <a:cs typeface="微软雅黑" panose="020B0503020204020204" charset="-122"/>
              </a:rPr>
              <a:t>6.5 </a:t>
            </a:r>
            <a:r>
              <a:rPr lang="en-US" sz="1000" dirty="0">
                <a:latin typeface="微软雅黑" panose="020B0503020204020204" charset="-122"/>
                <a:ea typeface="微软雅黑" panose="020B0503020204020204" charset="-122"/>
                <a:cs typeface="微软雅黑" panose="020B0503020204020204" charset="-122"/>
              </a:rPr>
              <a:t>error</a:t>
            </a:r>
            <a:r>
              <a:rPr sz="1000" dirty="0">
                <a:latin typeface="微软雅黑" panose="020B0503020204020204" charset="-122"/>
                <a:ea typeface="微软雅黑" panose="020B0503020204020204" charset="-122"/>
                <a:cs typeface="微软雅黑" panose="020B0503020204020204" charset="-122"/>
              </a:rPr>
              <a:t> code: P0108 Intake pressure sensor circuit voltage is too high</a:t>
            </a:r>
            <a:endParaRPr sz="1000" dirty="0">
              <a:latin typeface="微软雅黑" panose="020B0503020204020204" charset="-122"/>
              <a:ea typeface="微软雅黑" panose="020B0503020204020204" charset="-122"/>
              <a:cs typeface="微软雅黑" panose="020B0503020204020204" charset="-122"/>
            </a:endParaRPr>
          </a:p>
        </p:txBody>
      </p:sp>
      <p:sp>
        <p:nvSpPr>
          <p:cNvPr id="94" name="object 32"/>
          <p:cNvSpPr txBox="1"/>
          <p:nvPr/>
        </p:nvSpPr>
        <p:spPr>
          <a:xfrm>
            <a:off x="1484630" y="7907020"/>
            <a:ext cx="4415790" cy="208915"/>
          </a:xfrm>
          <a:prstGeom prst="rect">
            <a:avLst/>
          </a:prstGeom>
        </p:spPr>
        <p:txBody>
          <a:bodyPr vert="horz" wrap="square" lIns="0" tIns="12700" rIns="0" bIns="0" rtlCol="0">
            <a:noAutofit/>
          </a:bodyPr>
          <a:p>
            <a:pPr marL="12700">
              <a:lnSpc>
                <a:spcPct val="100000"/>
              </a:lnSpc>
              <a:spcBef>
                <a:spcPts val="100"/>
              </a:spcBef>
            </a:pPr>
            <a:r>
              <a:rPr sz="1000" dirty="0">
                <a:latin typeface="微软雅黑" panose="020B0503020204020204" charset="-122"/>
                <a:ea typeface="微软雅黑" panose="020B0503020204020204" charset="-122"/>
                <a:cs typeface="微软雅黑" panose="020B0503020204020204" charset="-122"/>
              </a:rPr>
              <a:t>6.6 </a:t>
            </a:r>
            <a:r>
              <a:rPr lang="en-US" sz="1000" dirty="0">
                <a:latin typeface="微软雅黑" panose="020B0503020204020204" charset="-122"/>
                <a:ea typeface="微软雅黑" panose="020B0503020204020204" charset="-122"/>
                <a:cs typeface="微软雅黑" panose="020B0503020204020204" charset="-122"/>
              </a:rPr>
              <a:t>error </a:t>
            </a:r>
            <a:r>
              <a:rPr sz="1000" dirty="0">
                <a:latin typeface="微软雅黑" panose="020B0503020204020204" charset="-122"/>
                <a:ea typeface="微软雅黑" panose="020B0503020204020204" charset="-122"/>
                <a:cs typeface="微软雅黑" panose="020B0503020204020204" charset="-122"/>
              </a:rPr>
              <a:t>code: P0105 intake pressure sensor circuit signal stuck</a:t>
            </a:r>
            <a:endParaRPr sz="1000" dirty="0">
              <a:latin typeface="微软雅黑" panose="020B0503020204020204" charset="-122"/>
              <a:ea typeface="微软雅黑" panose="020B0503020204020204" charset="-122"/>
              <a:cs typeface="微软雅黑" panose="020B0503020204020204" charset="-122"/>
            </a:endParaRPr>
          </a:p>
        </p:txBody>
      </p:sp>
      <p:sp>
        <p:nvSpPr>
          <p:cNvPr id="68" name="object 6"/>
          <p:cNvSpPr txBox="1"/>
          <p:nvPr/>
        </p:nvSpPr>
        <p:spPr>
          <a:xfrm>
            <a:off x="1474470" y="3459480"/>
            <a:ext cx="4544060" cy="188595"/>
          </a:xfrm>
          <a:prstGeom prst="rect">
            <a:avLst/>
          </a:prstGeom>
        </p:spPr>
        <p:txBody>
          <a:bodyPr vert="horz" wrap="square" lIns="0" tIns="12700" rIns="0" bIns="0" rtlCol="0">
            <a:noAutofit/>
          </a:bodyPr>
          <a:p>
            <a:pPr marL="12700">
              <a:lnSpc>
                <a:spcPct val="100000"/>
              </a:lnSpc>
              <a:spcBef>
                <a:spcPts val="100"/>
              </a:spcBef>
            </a:pPr>
            <a:r>
              <a:rPr sz="1000" dirty="0">
                <a:latin typeface="微软雅黑" panose="020B0503020204020204" charset="-122"/>
                <a:ea typeface="微软雅黑" panose="020B0503020204020204" charset="-122"/>
                <a:cs typeface="微软雅黑" panose="020B0503020204020204" charset="-122"/>
              </a:rPr>
              <a:t>6.2 error code: P0031 oxygen sensor heating circuit short circuit to ground</a:t>
            </a:r>
            <a:endParaRPr sz="1000" dirty="0">
              <a:latin typeface="微软雅黑" panose="020B0503020204020204" charset="-122"/>
              <a:ea typeface="微软雅黑" panose="020B0503020204020204" charset="-122"/>
              <a:cs typeface="微软雅黑" panose="020B0503020204020204" charset="-122"/>
            </a:endParaRPr>
          </a:p>
        </p:txBody>
      </p:sp>
      <p:sp>
        <p:nvSpPr>
          <p:cNvPr id="103" name="文本框 102"/>
          <p:cNvSpPr txBox="1"/>
          <p:nvPr/>
        </p:nvSpPr>
        <p:spPr>
          <a:xfrm>
            <a:off x="1468755" y="3666490"/>
            <a:ext cx="2225040" cy="65913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circuit connected to the ECU pin is shorted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04" name="文本框 103"/>
          <p:cNvSpPr txBox="1"/>
          <p:nvPr/>
        </p:nvSpPr>
        <p:spPr>
          <a:xfrm>
            <a:off x="3693795" y="3665220"/>
            <a:ext cx="2232025" cy="65722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of ECU pin to ground is normal.</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70" name="object 8"/>
          <p:cNvSpPr txBox="1"/>
          <p:nvPr/>
        </p:nvSpPr>
        <p:spPr>
          <a:xfrm>
            <a:off x="1474470" y="4371340"/>
            <a:ext cx="4544695" cy="278130"/>
          </a:xfrm>
          <a:prstGeom prst="rect">
            <a:avLst/>
          </a:prstGeom>
        </p:spPr>
        <p:txBody>
          <a:bodyPr vert="horz" wrap="square" lIns="0" tIns="12700" rIns="0" bIns="0" rtlCol="0">
            <a:noAutofit/>
          </a:bodyPr>
          <a:p>
            <a:pPr marL="12700">
              <a:lnSpc>
                <a:spcPct val="100000"/>
              </a:lnSpc>
              <a:spcBef>
                <a:spcPts val="100"/>
              </a:spcBef>
            </a:pPr>
            <a:r>
              <a:rPr sz="1000" dirty="0">
                <a:latin typeface="微软雅黑" panose="020B0503020204020204" charset="-122"/>
                <a:ea typeface="微软雅黑" panose="020B0503020204020204" charset="-122"/>
                <a:cs typeface="微软雅黑" panose="020B0503020204020204" charset="-122"/>
              </a:rPr>
              <a:t>6.3 error code: P0032 oxygen sensor heating circuit short circuit to the power supply</a:t>
            </a:r>
            <a:endParaRPr sz="1000" dirty="0">
              <a:latin typeface="微软雅黑" panose="020B0503020204020204" charset="-122"/>
              <a:ea typeface="微软雅黑" panose="020B0503020204020204" charset="-122"/>
              <a:cs typeface="微软雅黑" panose="020B0503020204020204" charset="-122"/>
            </a:endParaRPr>
          </a:p>
        </p:txBody>
      </p:sp>
      <p:grpSp>
        <p:nvGrpSpPr>
          <p:cNvPr id="12" name="组合 11"/>
          <p:cNvGrpSpPr/>
          <p:nvPr/>
        </p:nvGrpSpPr>
        <p:grpSpPr>
          <a:xfrm rot="0">
            <a:off x="1468120" y="4678680"/>
            <a:ext cx="4462145" cy="1156335"/>
            <a:chOff x="2312" y="4728"/>
            <a:chExt cx="7027" cy="1821"/>
          </a:xfrm>
        </p:grpSpPr>
        <p:sp>
          <p:nvSpPr>
            <p:cNvPr id="109" name="文本框 108"/>
            <p:cNvSpPr txBox="1"/>
            <p:nvPr/>
          </p:nvSpPr>
          <p:spPr>
            <a:xfrm>
              <a:off x="2312" y="4729"/>
              <a:ext cx="3475" cy="182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Short circuit between the circuit connected to the ECU pin and the upstream oxygen sensor pin 1 circuit.</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Short circuit between the circuit connected to the ECU pin and other power circuits.</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10" name="文本框 109"/>
            <p:cNvSpPr txBox="1"/>
            <p:nvPr/>
          </p:nvSpPr>
          <p:spPr>
            <a:xfrm>
              <a:off x="5824" y="4728"/>
              <a:ext cx="3515" cy="178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ECU voltage to see if it is normal.</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Measure the resistance between the ECU pin and the upstream oxygen sensor pin 1 circuit.</a:t>
              </a:r>
              <a:endParaRPr lang="zh-CN" altLang="en-US" sz="800">
                <a:latin typeface="微软雅黑" panose="020B0503020204020204" charset="-122"/>
                <a:ea typeface="微软雅黑" panose="020B0503020204020204" charset="-122"/>
                <a:cs typeface="微软雅黑" panose="020B0503020204020204" charset="-122"/>
              </a:endParaRPr>
            </a:p>
          </p:txBody>
        </p:sp>
      </p:grpSp>
      <p:sp>
        <p:nvSpPr>
          <p:cNvPr id="81" name="object 19"/>
          <p:cNvSpPr txBox="1"/>
          <p:nvPr/>
        </p:nvSpPr>
        <p:spPr>
          <a:xfrm>
            <a:off x="1463675" y="5828030"/>
            <a:ext cx="4394200" cy="177165"/>
          </a:xfrm>
          <a:prstGeom prst="rect">
            <a:avLst/>
          </a:prstGeom>
        </p:spPr>
        <p:txBody>
          <a:bodyPr vert="horz" wrap="square" lIns="0" tIns="12700" rIns="0" bIns="0" rtlCol="0">
            <a:noAutofit/>
          </a:bodyPr>
          <a:p>
            <a:pPr marL="12700">
              <a:lnSpc>
                <a:spcPct val="100000"/>
              </a:lnSpc>
              <a:spcBef>
                <a:spcPts val="100"/>
              </a:spcBef>
            </a:pPr>
            <a:r>
              <a:rPr sz="1000" dirty="0">
                <a:latin typeface="微软雅黑" panose="020B0503020204020204" charset="-122"/>
                <a:ea typeface="微软雅黑" panose="020B0503020204020204" charset="-122"/>
                <a:cs typeface="微软雅黑" panose="020B0503020204020204" charset="-122"/>
              </a:rPr>
              <a:t>6.4 error code: P0107 Intake pressure sensor circuit voltage is too low</a:t>
            </a:r>
            <a:endParaRPr sz="1000" dirty="0">
              <a:latin typeface="微软雅黑" panose="020B0503020204020204" charset="-122"/>
              <a:ea typeface="微软雅黑" panose="020B0503020204020204" charset="-122"/>
              <a:cs typeface="微软雅黑" panose="020B0503020204020204" charset="-122"/>
            </a:endParaRPr>
          </a:p>
        </p:txBody>
      </p:sp>
      <p:sp>
        <p:nvSpPr>
          <p:cNvPr id="85" name="object 23"/>
          <p:cNvSpPr/>
          <p:nvPr/>
        </p:nvSpPr>
        <p:spPr>
          <a:xfrm>
            <a:off x="3434715" y="5617210"/>
            <a:ext cx="12700" cy="1270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000000"/>
          </a:solidFill>
        </p:spPr>
        <p:txBody>
          <a:bodyPr wrap="square" lIns="0" tIns="0" rIns="0" bIns="0" rtlCol="0">
            <a:noAutofit/>
          </a:bodyPr>
          <a:p>
            <a:endParaRPr sz="1200">
              <a:latin typeface="微软雅黑" panose="020B0503020204020204" charset="-122"/>
              <a:ea typeface="微软雅黑" panose="020B0503020204020204" charset="-122"/>
            </a:endParaRPr>
          </a:p>
        </p:txBody>
      </p:sp>
      <p:sp>
        <p:nvSpPr>
          <p:cNvPr id="111" name="文本框 110"/>
          <p:cNvSpPr txBox="1"/>
          <p:nvPr/>
        </p:nvSpPr>
        <p:spPr>
          <a:xfrm>
            <a:off x="1463675" y="6104890"/>
            <a:ext cx="2232025" cy="72390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ECU has detected a short to ground in the sensor signal circuit.</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12" name="文本框 111"/>
          <p:cNvSpPr txBox="1"/>
          <p:nvPr/>
        </p:nvSpPr>
        <p:spPr>
          <a:xfrm>
            <a:off x="3700145" y="6107430"/>
            <a:ext cx="2232025" cy="72009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Resistance between ECU pin and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13" name="文本框 112"/>
          <p:cNvSpPr txBox="1"/>
          <p:nvPr/>
        </p:nvSpPr>
        <p:spPr>
          <a:xfrm>
            <a:off x="1470025" y="7048500"/>
            <a:ext cx="2308860" cy="79184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ECU has detected a short circuit in the sensor signal circuit to the power supply.</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14" name="文本框 113"/>
          <p:cNvSpPr txBox="1"/>
          <p:nvPr/>
        </p:nvSpPr>
        <p:spPr>
          <a:xfrm>
            <a:off x="3699510" y="7045960"/>
            <a:ext cx="2232025" cy="781685"/>
          </a:xfrm>
          <a:prstGeom prst="rect">
            <a:avLst/>
          </a:prstGeom>
          <a:noFill/>
          <a:ln>
            <a:solidFill>
              <a:schemeClr val="tx1"/>
            </a:solidFill>
          </a:ln>
        </p:spPr>
        <p:txBody>
          <a:bodyPr wrap="square" bIns="208915"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Voltage of ECU pin.</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15" name="文本框 114"/>
          <p:cNvSpPr txBox="1"/>
          <p:nvPr/>
        </p:nvSpPr>
        <p:spPr>
          <a:xfrm>
            <a:off x="1471930" y="8087360"/>
            <a:ext cx="2232025" cy="93281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ECU detects that the sensor signal is jumping too much in the intake pressure during normal engine operation</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is too small.</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16" name="文本框 115"/>
          <p:cNvSpPr txBox="1"/>
          <p:nvPr/>
        </p:nvSpPr>
        <p:spPr>
          <a:xfrm>
            <a:off x="3711575" y="8091805"/>
            <a:ext cx="2232025" cy="94488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presence of serious air leaks in the intake system.</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Clogged intake air pressure sensor sampling port.</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Pressure sensor picking.</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2"/>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40830"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709421"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4340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33" name="图片 32" descr="图片4"/>
          <p:cNvPicPr>
            <a:picLocks noChangeAspect="1"/>
          </p:cNvPicPr>
          <p:nvPr/>
        </p:nvPicPr>
        <p:blipFill>
          <a:blip r:embed="rId1"/>
          <a:stretch>
            <a:fillRect/>
          </a:stretch>
        </p:blipFill>
        <p:spPr>
          <a:xfrm>
            <a:off x="1495425" y="1456055"/>
            <a:ext cx="1080000" cy="168108"/>
          </a:xfrm>
          <a:prstGeom prst="rect">
            <a:avLst/>
          </a:prstGeom>
        </p:spPr>
      </p:pic>
      <p:sp>
        <p:nvSpPr>
          <p:cNvPr id="17" name="object 5"/>
          <p:cNvSpPr/>
          <p:nvPr/>
        </p:nvSpPr>
        <p:spPr>
          <a:xfrm>
            <a:off x="72339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9" name="文本框 18"/>
          <p:cNvSpPr txBox="1"/>
          <p:nvPr/>
        </p:nvSpPr>
        <p:spPr>
          <a:xfrm>
            <a:off x="73215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111</a:t>
            </a:r>
            <a:endParaRPr lang="en-US" altLang="zh-CN" sz="1000">
              <a:solidFill>
                <a:schemeClr val="bg1"/>
              </a:solidFill>
              <a:latin typeface="黑体" panose="02010609060101010101" charset="-122"/>
              <a:ea typeface="黑体" panose="02010609060101010101" charset="-122"/>
            </a:endParaRPr>
          </a:p>
        </p:txBody>
      </p:sp>
      <p:sp>
        <p:nvSpPr>
          <p:cNvPr id="14" name="文本框 13"/>
          <p:cNvSpPr txBox="1"/>
          <p:nvPr/>
        </p:nvSpPr>
        <p:spPr>
          <a:xfrm>
            <a:off x="1515110" y="1711325"/>
            <a:ext cx="4629150" cy="27622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6.7 Error code: P0106 Intake pressure sensor circuit signal untrustworthy</a:t>
            </a:r>
            <a:endParaRPr sz="1000">
              <a:latin typeface="微软雅黑" panose="020B0503020204020204" charset="-122"/>
              <a:ea typeface="微软雅黑" panose="020B0503020204020204" charset="-122"/>
              <a:cs typeface="微软雅黑" panose="020B0503020204020204" charset="-122"/>
            </a:endParaRPr>
          </a:p>
        </p:txBody>
      </p:sp>
      <p:sp>
        <p:nvSpPr>
          <p:cNvPr id="88" name="文本框 87"/>
          <p:cNvSpPr txBox="1"/>
          <p:nvPr/>
        </p:nvSpPr>
        <p:spPr>
          <a:xfrm>
            <a:off x="1511300" y="2001520"/>
            <a:ext cx="2232025" cy="77914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intake pressure sampling value used for load calculation exceeded the limit value.</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89" name="文本框 88"/>
          <p:cNvSpPr txBox="1"/>
          <p:nvPr/>
        </p:nvSpPr>
        <p:spPr>
          <a:xfrm>
            <a:off x="3740785" y="1997710"/>
            <a:ext cx="2232025" cy="78740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presence of a serious air leak in the intake system.</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Intake air pressure sensor sampling port is blocked.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84" name="文本框 83"/>
          <p:cNvSpPr txBox="1"/>
          <p:nvPr/>
        </p:nvSpPr>
        <p:spPr>
          <a:xfrm>
            <a:off x="1495425" y="2733675"/>
            <a:ext cx="4446270" cy="10858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6.8 error code: P0112 intake air temperature sensor signal voltage is too low</a:t>
            </a:r>
            <a:endParaRPr sz="1000">
              <a:latin typeface="微软雅黑" panose="020B0503020204020204" charset="-122"/>
              <a:ea typeface="微软雅黑" panose="020B0503020204020204" charset="-122"/>
              <a:cs typeface="微软雅黑" panose="020B0503020204020204" charset="-122"/>
            </a:endParaRPr>
          </a:p>
        </p:txBody>
      </p:sp>
      <p:sp>
        <p:nvSpPr>
          <p:cNvPr id="90" name="文本框 89"/>
          <p:cNvSpPr txBox="1"/>
          <p:nvPr/>
        </p:nvSpPr>
        <p:spPr>
          <a:xfrm>
            <a:off x="1515110" y="3098800"/>
            <a:ext cx="2232025" cy="70675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 </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sensor signal circuit connected to the ECU pin is shorted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91" name="文本框 90"/>
          <p:cNvSpPr txBox="1"/>
          <p:nvPr/>
        </p:nvSpPr>
        <p:spPr>
          <a:xfrm>
            <a:off x="3747135" y="3096260"/>
            <a:ext cx="2232025" cy="704215"/>
          </a:xfrm>
          <a:prstGeom prst="rect">
            <a:avLst/>
          </a:prstGeom>
          <a:noFill/>
          <a:ln>
            <a:solidFill>
              <a:schemeClr val="tx1"/>
            </a:solidFill>
          </a:ln>
        </p:spPr>
        <p:txBody>
          <a:bodyPr wrap="square" bIns="43180"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between the sensor signal circuit of ECU pin and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85" name="文本框 84"/>
          <p:cNvSpPr txBox="1"/>
          <p:nvPr/>
        </p:nvSpPr>
        <p:spPr>
          <a:xfrm>
            <a:off x="1518285" y="3952240"/>
            <a:ext cx="4469765" cy="24574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6.9 error code: P0113 Intake air temperature sensor signal is too high</a:t>
            </a:r>
            <a:endParaRPr sz="1000">
              <a:latin typeface="微软雅黑" panose="020B0503020204020204" charset="-122"/>
              <a:ea typeface="微软雅黑" panose="020B0503020204020204" charset="-122"/>
              <a:cs typeface="微软雅黑" panose="020B0503020204020204" charset="-122"/>
            </a:endParaRPr>
          </a:p>
        </p:txBody>
      </p:sp>
      <p:sp>
        <p:nvSpPr>
          <p:cNvPr id="92" name="文本框 91"/>
          <p:cNvSpPr txBox="1"/>
          <p:nvPr/>
        </p:nvSpPr>
        <p:spPr>
          <a:xfrm>
            <a:off x="1510030" y="4134485"/>
            <a:ext cx="2232025" cy="775335"/>
          </a:xfrm>
          <a:prstGeom prst="rect">
            <a:avLst/>
          </a:prstGeom>
          <a:noFill/>
          <a:ln>
            <a:solidFill>
              <a:schemeClr val="tx1"/>
            </a:solidFill>
          </a:ln>
        </p:spPr>
        <p:txBody>
          <a:bodyPr wrap="square" tIns="43180"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sensor signal circuit connected to the ECU pin is shorted to the power supply.</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93" name="文本框 92"/>
          <p:cNvSpPr txBox="1"/>
          <p:nvPr/>
        </p:nvSpPr>
        <p:spPr>
          <a:xfrm>
            <a:off x="3742690" y="4134485"/>
            <a:ext cx="2232025" cy="77724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voltage of the sensor signal circuit at the ECU pin to see if it is normal.</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86" name="文本框 85"/>
          <p:cNvSpPr txBox="1"/>
          <p:nvPr/>
        </p:nvSpPr>
        <p:spPr>
          <a:xfrm>
            <a:off x="1518920" y="4998085"/>
            <a:ext cx="4491990" cy="24447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6.10 error code: P0111 Intake air temperature out of range</a:t>
            </a:r>
            <a:endParaRPr sz="1000">
              <a:latin typeface="微软雅黑" panose="020B0503020204020204" charset="-122"/>
              <a:ea typeface="微软雅黑" panose="020B0503020204020204" charset="-122"/>
              <a:cs typeface="微软雅黑" panose="020B0503020204020204" charset="-122"/>
            </a:endParaRPr>
          </a:p>
        </p:txBody>
      </p:sp>
      <p:sp>
        <p:nvSpPr>
          <p:cNvPr id="94" name="文本框 93"/>
          <p:cNvSpPr txBox="1"/>
          <p:nvPr/>
        </p:nvSpPr>
        <p:spPr>
          <a:xfrm>
            <a:off x="1512570" y="5255260"/>
            <a:ext cx="2232025" cy="1014095"/>
          </a:xfrm>
          <a:prstGeom prst="rect">
            <a:avLst/>
          </a:prstGeom>
          <a:noFill/>
          <a:ln>
            <a:solidFill>
              <a:schemeClr val="tx1"/>
            </a:solidFill>
          </a:ln>
        </p:spPr>
        <p:txBody>
          <a:bodyPr wrap="square" bIns="353060"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There is a break, short to 5v or ground in the engine intake air temperature sensor.</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95" name="文本框 94"/>
          <p:cNvSpPr txBox="1"/>
          <p:nvPr/>
        </p:nvSpPr>
        <p:spPr>
          <a:xfrm>
            <a:off x="3745230" y="5252085"/>
            <a:ext cx="2232025" cy="101473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whether the voltage of the sensor signal circuit at the ECU pin is normal.</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Check whether the temperature sensor model corresponds to the inventory.</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87" name="文本框 86"/>
          <p:cNvSpPr txBox="1"/>
          <p:nvPr/>
        </p:nvSpPr>
        <p:spPr>
          <a:xfrm>
            <a:off x="1522095" y="6259195"/>
            <a:ext cx="4419600" cy="32702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6.11 error code: P0114 intake air temperature signal stuck</a:t>
            </a:r>
            <a:endParaRPr sz="1000">
              <a:latin typeface="微软雅黑" panose="020B0503020204020204" charset="-122"/>
              <a:ea typeface="微软雅黑" panose="020B0503020204020204" charset="-122"/>
              <a:cs typeface="微软雅黑" panose="020B0503020204020204" charset="-122"/>
            </a:endParaRPr>
          </a:p>
        </p:txBody>
      </p:sp>
      <p:sp>
        <p:nvSpPr>
          <p:cNvPr id="96" name="文本框 95"/>
          <p:cNvSpPr txBox="1"/>
          <p:nvPr/>
        </p:nvSpPr>
        <p:spPr>
          <a:xfrm>
            <a:off x="1518920" y="6525895"/>
            <a:ext cx="2232025" cy="92710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confirmed that there may be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engine temperature starts below 40℃, the engine runs with a certain load for more than 30min, and the rise in intake air temperature is still less than 3℃.</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97" name="文本框 96"/>
          <p:cNvSpPr txBox="1"/>
          <p:nvPr/>
        </p:nvSpPr>
        <p:spPr>
          <a:xfrm>
            <a:off x="3754755" y="6525895"/>
            <a:ext cx="2232025" cy="922655"/>
          </a:xfrm>
          <a:prstGeom prst="rect">
            <a:avLst/>
          </a:prstGeom>
          <a:noFill/>
          <a:ln>
            <a:solidFill>
              <a:schemeClr val="tx1"/>
            </a:solidFill>
          </a:ln>
        </p:spPr>
        <p:txBody>
          <a:bodyPr wrap="square" bIns="43180"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whether the intake air temperature sensor installation position to</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position.</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Whether the ECU PIN pin corresponds.</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1525905" y="7475855"/>
            <a:ext cx="4250690" cy="30035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6.12 error code: P0117 Engine coolant temperature sensor circuit voltage is too low</a:t>
            </a:r>
            <a:endParaRPr sz="1000">
              <a:latin typeface="微软雅黑" panose="020B0503020204020204" charset="-122"/>
              <a:ea typeface="微软雅黑" panose="020B0503020204020204" charset="-122"/>
              <a:cs typeface="微软雅黑" panose="020B0503020204020204" charset="-122"/>
            </a:endParaRPr>
          </a:p>
        </p:txBody>
      </p:sp>
      <p:sp>
        <p:nvSpPr>
          <p:cNvPr id="32" name="文本框 31"/>
          <p:cNvSpPr txBox="1"/>
          <p:nvPr/>
        </p:nvSpPr>
        <p:spPr>
          <a:xfrm>
            <a:off x="1519555" y="7861300"/>
            <a:ext cx="2232025" cy="706755"/>
          </a:xfrm>
          <a:prstGeom prst="rect">
            <a:avLst/>
          </a:prstGeom>
          <a:noFill/>
          <a:ln>
            <a:solidFill>
              <a:schemeClr val="tx1"/>
            </a:solidFill>
          </a:ln>
        </p:spPr>
        <p:txBody>
          <a:bodyPr wrap="square" lIns="71755" rIns="71755"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Short circuit between the circuit connected to the ECU pin and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3756025" y="7862570"/>
            <a:ext cx="2232025" cy="705485"/>
          </a:xfrm>
          <a:prstGeom prst="rect">
            <a:avLst/>
          </a:prstGeom>
          <a:noFill/>
          <a:ln>
            <a:solidFill>
              <a:schemeClr val="tx1"/>
            </a:solidFill>
          </a:ln>
        </p:spPr>
        <p:txBody>
          <a:bodyPr wrap="square" lIns="71755" rIns="71755" bIns="198120"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connected to the ECU pin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2"/>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40" name="图片 39" descr="图片4"/>
          <p:cNvPicPr>
            <a:picLocks noChangeAspect="1"/>
          </p:cNvPicPr>
          <p:nvPr/>
        </p:nvPicPr>
        <p:blipFill>
          <a:blip r:embed="rId1"/>
          <a:stretch>
            <a:fillRect/>
          </a:stretch>
        </p:blipFill>
        <p:spPr>
          <a:xfrm>
            <a:off x="4869815" y="1461135"/>
            <a:ext cx="1080000" cy="168108"/>
          </a:xfrm>
          <a:prstGeom prst="rect">
            <a:avLst/>
          </a:prstGeom>
        </p:spPr>
      </p:pic>
      <p:sp>
        <p:nvSpPr>
          <p:cNvPr id="15" name="object 5"/>
          <p:cNvSpPr/>
          <p:nvPr/>
        </p:nvSpPr>
        <p:spPr>
          <a:xfrm>
            <a:off x="6261226" y="80695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7" name="文本框 16"/>
          <p:cNvSpPr txBox="1"/>
          <p:nvPr/>
        </p:nvSpPr>
        <p:spPr>
          <a:xfrm>
            <a:off x="6269990" y="87864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112</a:t>
            </a:r>
            <a:endParaRPr lang="en-US" altLang="zh-CN" sz="1000">
              <a:solidFill>
                <a:schemeClr val="bg1"/>
              </a:solidFill>
              <a:latin typeface="黑体" panose="02010609060101010101" charset="-122"/>
              <a:ea typeface="黑体" panose="02010609060101010101" charset="-122"/>
            </a:endParaRPr>
          </a:p>
        </p:txBody>
      </p:sp>
      <p:sp>
        <p:nvSpPr>
          <p:cNvPr id="28" name="文本框 27"/>
          <p:cNvSpPr txBox="1"/>
          <p:nvPr/>
        </p:nvSpPr>
        <p:spPr>
          <a:xfrm>
            <a:off x="1470025" y="1644650"/>
            <a:ext cx="3973830" cy="40703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6.13 error code: P0118 Engine coolant temperature sensor circuit voltage is too high</a:t>
            </a:r>
            <a:endParaRPr sz="1000">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1468120" y="2002790"/>
            <a:ext cx="2232025" cy="78232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 </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Short circuit between the circuit connected to the ECU pin and other power circuits.</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nvSpPr>
        <p:spPr>
          <a:xfrm>
            <a:off x="3693795" y="1978025"/>
            <a:ext cx="2232025" cy="80581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voltage connected to the ECU pin to see if it is normal.</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nvSpPr>
        <p:spPr>
          <a:xfrm>
            <a:off x="1464945" y="2854325"/>
            <a:ext cx="4484370" cy="27876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6.14 error code: P0116 engine temperature over range</a:t>
            </a:r>
            <a:endParaRPr sz="1000">
              <a:latin typeface="微软雅黑" panose="020B0503020204020204" charset="-122"/>
              <a:ea typeface="微软雅黑" panose="020B0503020204020204" charset="-122"/>
              <a:cs typeface="微软雅黑" panose="020B0503020204020204" charset="-122"/>
            </a:endParaRPr>
          </a:p>
        </p:txBody>
      </p:sp>
      <p:sp>
        <p:nvSpPr>
          <p:cNvPr id="36" name="文本框 35"/>
          <p:cNvSpPr txBox="1"/>
          <p:nvPr/>
        </p:nvSpPr>
        <p:spPr>
          <a:xfrm>
            <a:off x="1462405" y="3121660"/>
            <a:ext cx="2232025" cy="93154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 </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There is a break, short to 5v or ground in the engine temperature sensor.</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37" name="文本框 36"/>
          <p:cNvSpPr txBox="1"/>
          <p:nvPr/>
        </p:nvSpPr>
        <p:spPr>
          <a:xfrm>
            <a:off x="3695065" y="3125470"/>
            <a:ext cx="2232025" cy="92773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whether the voltage of the sensor signal circuit at the ECU pin is normal.</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Check whether the temperature sensor model corresponds to the parts list.</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1462405" y="3998595"/>
            <a:ext cx="4455160" cy="22225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6.15 error code: P0126 Engine temperature signal stuck</a:t>
            </a:r>
            <a:endParaRPr sz="1000">
              <a:latin typeface="微软雅黑" panose="020B0503020204020204" charset="-122"/>
              <a:ea typeface="微软雅黑" panose="020B0503020204020204" charset="-122"/>
              <a:cs typeface="微软雅黑" panose="020B0503020204020204" charset="-122"/>
            </a:endParaRPr>
          </a:p>
        </p:txBody>
      </p:sp>
      <p:sp>
        <p:nvSpPr>
          <p:cNvPr id="38" name="文本框 37"/>
          <p:cNvSpPr txBox="1"/>
          <p:nvPr/>
        </p:nvSpPr>
        <p:spPr>
          <a:xfrm>
            <a:off x="1467485" y="4224655"/>
            <a:ext cx="2249170" cy="1120775"/>
          </a:xfrm>
          <a:prstGeom prst="rect">
            <a:avLst/>
          </a:prstGeom>
          <a:noFill/>
          <a:ln>
            <a:solidFill>
              <a:schemeClr val="tx1"/>
            </a:solidFill>
          </a:ln>
        </p:spPr>
        <p:txBody>
          <a:bodyPr wrap="square" rtlCol="0">
            <a:noAutofit/>
          </a:bodyPr>
          <a:p>
            <a:r>
              <a:rPr lang="zh-CN" altLang="en-US" sz="900">
                <a:latin typeface="微软雅黑" panose="020B0503020204020204" charset="-122"/>
                <a:ea typeface="微软雅黑" panose="020B0503020204020204" charset="-122"/>
                <a:cs typeface="微软雅黑" panose="020B0503020204020204" charset="-122"/>
              </a:rPr>
              <a:t>Repair Tip.</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As the engine runs, the engine temperature rise performance is not consistent with the actual engine temperature.</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39" name="文本框 38"/>
          <p:cNvSpPr txBox="1"/>
          <p:nvPr/>
        </p:nvSpPr>
        <p:spPr>
          <a:xfrm>
            <a:off x="3719195" y="4227830"/>
            <a:ext cx="2207895" cy="1114425"/>
          </a:xfrm>
          <a:prstGeom prst="rect">
            <a:avLst/>
          </a:prstGeom>
          <a:noFill/>
          <a:ln>
            <a:solidFill>
              <a:schemeClr val="tx1"/>
            </a:solidFill>
          </a:ln>
        </p:spPr>
        <p:txBody>
          <a:bodyPr wrap="square" bIns="64770" rtlCol="0">
            <a:noAutofit/>
          </a:bodyPr>
          <a:p>
            <a:r>
              <a:rPr lang="zh-CN" altLang="en-US" sz="800">
                <a:solidFill>
                  <a:schemeClr val="tx1"/>
                </a:solidFill>
                <a:uFillTx/>
                <a:latin typeface="微软雅黑" panose="020B0503020204020204" charset="-122"/>
                <a:ea typeface="微软雅黑" panose="020B0503020204020204" charset="-122"/>
                <a:cs typeface="微软雅黑" panose="020B0503020204020204" charset="-122"/>
              </a:rPr>
              <a:t>Repair Tip.</a:t>
            </a:r>
            <a:endParaRPr lang="zh-CN" altLang="en-US" sz="800">
              <a:solidFill>
                <a:schemeClr val="tx1"/>
              </a:solidFill>
              <a:uFillTx/>
              <a:latin typeface="微软雅黑" panose="020B0503020204020204" charset="-122"/>
              <a:ea typeface="微软雅黑" panose="020B0503020204020204" charset="-122"/>
              <a:cs typeface="微软雅黑" panose="020B0503020204020204" charset="-122"/>
            </a:endParaRPr>
          </a:p>
          <a:p>
            <a:r>
              <a:rPr lang="zh-CN" altLang="en-US" sz="800">
                <a:solidFill>
                  <a:schemeClr val="tx1"/>
                </a:solidFill>
                <a:uFillTx/>
                <a:latin typeface="微软雅黑" panose="020B0503020204020204" charset="-122"/>
                <a:ea typeface="微软雅黑" panose="020B0503020204020204" charset="-122"/>
                <a:cs typeface="微软雅黑" panose="020B0503020204020204" charset="-122"/>
              </a:rPr>
              <a:t>1) Check whether the engine temperature sensor installation position is in place.</a:t>
            </a:r>
            <a:endParaRPr lang="zh-CN" altLang="en-US" sz="800">
              <a:solidFill>
                <a:schemeClr val="tx1"/>
              </a:solidFill>
              <a:uFillTx/>
              <a:latin typeface="微软雅黑" panose="020B0503020204020204" charset="-122"/>
              <a:ea typeface="微软雅黑" panose="020B0503020204020204" charset="-122"/>
              <a:cs typeface="微软雅黑" panose="020B0503020204020204" charset="-122"/>
            </a:endParaRPr>
          </a:p>
          <a:p>
            <a:r>
              <a:rPr lang="zh-CN" altLang="en-US" sz="800">
                <a:solidFill>
                  <a:schemeClr val="tx1"/>
                </a:solidFill>
                <a:uFillTx/>
                <a:latin typeface="微软雅黑" panose="020B0503020204020204" charset="-122"/>
                <a:ea typeface="微软雅黑" panose="020B0503020204020204" charset="-122"/>
                <a:cs typeface="微软雅黑" panose="020B0503020204020204" charset="-122"/>
              </a:rPr>
              <a:t>2) Whether the ECU PIN pin corresponds.</a:t>
            </a:r>
            <a:endParaRPr lang="zh-CN" altLang="en-US" sz="800">
              <a:solidFill>
                <a:schemeClr val="tx1"/>
              </a:solidFill>
              <a:uFillTx/>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nvSpPr>
        <p:spPr>
          <a:xfrm>
            <a:off x="1468755" y="5358765"/>
            <a:ext cx="4458335" cy="17970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6.16 error code: P0122 Throttle position sensor circuit voltage is too low fault</a:t>
            </a:r>
            <a:endParaRPr sz="10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469390" y="5775960"/>
            <a:ext cx="2232025" cy="594995"/>
          </a:xfrm>
          <a:prstGeom prst="rect">
            <a:avLst/>
          </a:prstGeom>
          <a:noFill/>
          <a:ln>
            <a:solidFill>
              <a:schemeClr val="tx1"/>
            </a:solidFill>
          </a:ln>
        </p:spPr>
        <p:txBody>
          <a:bodyPr wrap="square" bIns="215900" rtlCol="0">
            <a:noAutofit/>
          </a:bodyPr>
          <a:p>
            <a:r>
              <a:rPr lang="zh-CN" altLang="en-US" sz="800">
                <a:solidFill>
                  <a:schemeClr val="tx1"/>
                </a:solidFill>
                <a:uFillTx/>
                <a:ea typeface="微软雅黑" panose="020B0503020204020204" charset="-122"/>
              </a:rPr>
              <a:t>Repair Tip.</a:t>
            </a:r>
            <a:endParaRPr lang="zh-CN" altLang="en-US" sz="800">
              <a:solidFill>
                <a:schemeClr val="tx1"/>
              </a:solidFill>
              <a:uFillTx/>
              <a:ea typeface="微软雅黑" panose="020B0503020204020204" charset="-122"/>
            </a:endParaRPr>
          </a:p>
          <a:p>
            <a:r>
              <a:rPr lang="zh-CN" altLang="en-US" sz="800">
                <a:solidFill>
                  <a:schemeClr val="tx1"/>
                </a:solidFill>
                <a:uFillTx/>
                <a:ea typeface="微软雅黑" panose="020B0503020204020204" charset="-122"/>
              </a:rPr>
              <a:t>The fault has been identified as possibly having the following problems</a:t>
            </a:r>
            <a:endParaRPr lang="zh-CN" altLang="en-US" sz="800">
              <a:solidFill>
                <a:schemeClr val="tx1"/>
              </a:solidFill>
              <a:uFillTx/>
              <a:ea typeface="微软雅黑" panose="020B0503020204020204" charset="-122"/>
            </a:endParaRPr>
          </a:p>
          <a:p>
            <a:r>
              <a:rPr lang="zh-CN" altLang="en-US" sz="800">
                <a:solidFill>
                  <a:schemeClr val="tx1"/>
                </a:solidFill>
                <a:uFillTx/>
                <a:ea typeface="微软雅黑" panose="020B0503020204020204" charset="-122"/>
              </a:rPr>
              <a:t>1) ECU pin is shorted to ground.</a:t>
            </a:r>
            <a:endParaRPr lang="zh-CN" altLang="en-US" sz="800">
              <a:solidFill>
                <a:schemeClr val="tx1"/>
              </a:solidFill>
              <a:uFillTx/>
              <a:ea typeface="微软雅黑" panose="020B0503020204020204" charset="-122"/>
            </a:endParaRPr>
          </a:p>
        </p:txBody>
      </p:sp>
      <p:sp>
        <p:nvSpPr>
          <p:cNvPr id="41" name="文本框 40"/>
          <p:cNvSpPr txBox="1"/>
          <p:nvPr/>
        </p:nvSpPr>
        <p:spPr>
          <a:xfrm>
            <a:off x="3700780" y="5772150"/>
            <a:ext cx="2232025" cy="59563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connected to the ECU pin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2" name="文本框 41"/>
          <p:cNvSpPr txBox="1"/>
          <p:nvPr/>
        </p:nvSpPr>
        <p:spPr>
          <a:xfrm>
            <a:off x="958850" y="6320155"/>
            <a:ext cx="5061585" cy="331470"/>
          </a:xfrm>
          <a:prstGeom prst="rect">
            <a:avLst/>
          </a:prstGeom>
          <a:noFill/>
        </p:spPr>
        <p:txBody>
          <a:bodyPr wrap="square" rtlCol="0">
            <a:noAutofit/>
          </a:bodyPr>
          <a:p>
            <a:pPr lvl="1"/>
            <a:r>
              <a:rPr sz="1000">
                <a:latin typeface="微软雅黑" panose="020B0503020204020204" charset="-122"/>
                <a:ea typeface="微软雅黑" panose="020B0503020204020204" charset="-122"/>
                <a:cs typeface="微软雅黑" panose="020B0503020204020204" charset="-122"/>
              </a:rPr>
              <a:t>6.17 error code: P0123 Throttle position sensor circuit voltage is too high fault</a:t>
            </a:r>
            <a:endParaRPr sz="1000">
              <a:latin typeface="微软雅黑" panose="020B0503020204020204" charset="-122"/>
              <a:ea typeface="微软雅黑" panose="020B0503020204020204" charset="-122"/>
              <a:cs typeface="微软雅黑" panose="020B0503020204020204" charset="-122"/>
            </a:endParaRPr>
          </a:p>
        </p:txBody>
      </p:sp>
      <p:sp>
        <p:nvSpPr>
          <p:cNvPr id="48" name="文本框 47"/>
          <p:cNvSpPr txBox="1"/>
          <p:nvPr/>
        </p:nvSpPr>
        <p:spPr>
          <a:xfrm>
            <a:off x="1486535" y="6647180"/>
            <a:ext cx="2232025" cy="78041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Short circuit between the circuit connected to the ECU pin and other power circuits.</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9" name="文本框 48"/>
          <p:cNvSpPr txBox="1"/>
          <p:nvPr/>
        </p:nvSpPr>
        <p:spPr>
          <a:xfrm>
            <a:off x="3717925" y="6650990"/>
            <a:ext cx="2232025" cy="78041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voltage connected to the ECU pin to see if it is normal.</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1489075" y="7433310"/>
            <a:ext cx="4464050" cy="55308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6.18 </a:t>
            </a:r>
            <a:r>
              <a:rPr lang="en-US" sz="1000">
                <a:latin typeface="微软雅黑" panose="020B0503020204020204" charset="-122"/>
                <a:ea typeface="微软雅黑" panose="020B0503020204020204" charset="-122"/>
                <a:cs typeface="微软雅黑" panose="020B0503020204020204" charset="-122"/>
              </a:rPr>
              <a:t>error</a:t>
            </a:r>
            <a:r>
              <a:rPr sz="1000">
                <a:latin typeface="微软雅黑" panose="020B0503020204020204" charset="-122"/>
                <a:ea typeface="微软雅黑" panose="020B0503020204020204" charset="-122"/>
                <a:cs typeface="微软雅黑" panose="020B0503020204020204" charset="-122"/>
              </a:rPr>
              <a:t> code: P0130 Oxygen sensor signal unreasonable fault</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cause introduction: The system judges that the oxygen sensor signal is unreasonable when the following conditions occur The oxygen sensor signal circuit is coupled with the heating circuit.</a:t>
            </a:r>
            <a:endParaRPr sz="1000">
              <a:latin typeface="微软雅黑" panose="020B0503020204020204" charset="-122"/>
              <a:ea typeface="微软雅黑" panose="020B0503020204020204" charset="-122"/>
              <a:cs typeface="微软雅黑" panose="020B0503020204020204" charset="-122"/>
            </a:endParaRPr>
          </a:p>
        </p:txBody>
      </p:sp>
      <p:sp>
        <p:nvSpPr>
          <p:cNvPr id="50" name="文本框 49"/>
          <p:cNvSpPr txBox="1"/>
          <p:nvPr/>
        </p:nvSpPr>
        <p:spPr>
          <a:xfrm>
            <a:off x="1485265" y="8084820"/>
            <a:ext cx="2232025" cy="100774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Check whether the oxygen sensor connector is correct and normal.</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Check whether the oxygen sensor signal circuit is coupled with the heating circuit.</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1" name="文本框 50"/>
          <p:cNvSpPr txBox="1"/>
          <p:nvPr/>
        </p:nvSpPr>
        <p:spPr>
          <a:xfrm>
            <a:off x="3716655" y="8079105"/>
            <a:ext cx="2232025" cy="1007745"/>
          </a:xfrm>
          <a:prstGeom prst="rect">
            <a:avLst/>
          </a:prstGeom>
          <a:noFill/>
          <a:ln>
            <a:solidFill>
              <a:schemeClr val="tx1"/>
            </a:solidFill>
          </a:ln>
        </p:spPr>
        <p:txBody>
          <a:bodyPr wrap="square" rtlCol="0">
            <a:noAutofit/>
          </a:bodyPr>
          <a:p>
            <a:r>
              <a:rPr lang="zh-CN" altLang="en-US" sz="1000">
                <a:latin typeface="微软雅黑" panose="020B0503020204020204" charset="-122"/>
                <a:ea typeface="微软雅黑" panose="020B0503020204020204" charset="-122"/>
              </a:rPr>
              <a:t>Repair Tip：</a:t>
            </a:r>
            <a:endParaRPr lang="zh-CN" altLang="en-US" sz="1000">
              <a:latin typeface="微软雅黑" panose="020B0503020204020204" charset="-122"/>
              <a:ea typeface="微软雅黑" panose="020B0503020204020204" charset="-122"/>
            </a:endParaRPr>
          </a:p>
        </p:txBody>
      </p:sp>
      <p:sp>
        <p:nvSpPr>
          <p:cNvPr id="3" name="object 13"/>
          <p:cNvSpPr txBox="1"/>
          <p:nvPr>
            <p:custDataLst>
              <p:tags r:id="rId2"/>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2749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696086"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30070"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83" name="图片 82" descr="图片4"/>
          <p:cNvPicPr>
            <a:picLocks noChangeAspect="1"/>
          </p:cNvPicPr>
          <p:nvPr/>
        </p:nvPicPr>
        <p:blipFill>
          <a:blip r:embed="rId1"/>
          <a:stretch>
            <a:fillRect/>
          </a:stretch>
        </p:blipFill>
        <p:spPr>
          <a:xfrm>
            <a:off x="1480820" y="1466215"/>
            <a:ext cx="1080000" cy="168108"/>
          </a:xfrm>
          <a:prstGeom prst="rect">
            <a:avLst/>
          </a:prstGeom>
        </p:spPr>
      </p:pic>
      <p:sp>
        <p:nvSpPr>
          <p:cNvPr id="17" name="object 5"/>
          <p:cNvSpPr/>
          <p:nvPr/>
        </p:nvSpPr>
        <p:spPr>
          <a:xfrm>
            <a:off x="713866"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9" name="文本框 18"/>
          <p:cNvSpPr txBox="1"/>
          <p:nvPr/>
        </p:nvSpPr>
        <p:spPr>
          <a:xfrm>
            <a:off x="722630"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113</a:t>
            </a:r>
            <a:endParaRPr lang="en-US" altLang="zh-CN" sz="1000">
              <a:solidFill>
                <a:schemeClr val="bg1"/>
              </a:solidFill>
              <a:latin typeface="黑体" panose="02010609060101010101" charset="-122"/>
              <a:ea typeface="黑体" panose="02010609060101010101" charset="-122"/>
            </a:endParaRPr>
          </a:p>
        </p:txBody>
      </p:sp>
      <p:sp>
        <p:nvSpPr>
          <p:cNvPr id="45" name="文本框 44"/>
          <p:cNvSpPr txBox="1"/>
          <p:nvPr/>
        </p:nvSpPr>
        <p:spPr>
          <a:xfrm>
            <a:off x="1507490" y="2682240"/>
            <a:ext cx="4464050" cy="65532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6.20 error code: P0132 oxygen sensor circuit voltage is too high</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Cause of failure: When the ECU measures the oxygen sensor circuit voltage after the engine starts, when the signal voltage is higher than 1.5 volts for a long time, it is judged that the oxygen sensor signal circuit is short-circuited to the power supply failure.</a:t>
            </a:r>
            <a:endParaRPr sz="1000">
              <a:latin typeface="微软雅黑" panose="020B0503020204020204" charset="-122"/>
              <a:ea typeface="微软雅黑" panose="020B0503020204020204" charset="-122"/>
              <a:cs typeface="微软雅黑" panose="020B0503020204020204" charset="-122"/>
            </a:endParaRPr>
          </a:p>
        </p:txBody>
      </p:sp>
      <p:sp>
        <p:nvSpPr>
          <p:cNvPr id="46" name="文本框 45"/>
          <p:cNvSpPr txBox="1"/>
          <p:nvPr/>
        </p:nvSpPr>
        <p:spPr>
          <a:xfrm>
            <a:off x="1508760" y="3503295"/>
            <a:ext cx="2232025" cy="113855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Short circuit between the signal circuit connected to the ECU pin and oxygen sensor pin 1.</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Short circuit between the signal circuit connected to the ECU pin and other power circuits.</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7" name="文本框 46"/>
          <p:cNvSpPr txBox="1"/>
          <p:nvPr/>
        </p:nvSpPr>
        <p:spPr>
          <a:xfrm>
            <a:off x="3739515" y="3506470"/>
            <a:ext cx="2232025" cy="113855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between the signal circuit connected to the ECU pin and the oxygen sensor pin 1.</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Measure the voltage of the signal circuit connected to the ECU pin.</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1521460" y="1700530"/>
            <a:ext cx="2753360" cy="245110"/>
          </a:xfrm>
          <a:prstGeom prst="rect">
            <a:avLst/>
          </a:prstGeom>
          <a:noFill/>
        </p:spPr>
        <p:txBody>
          <a:bodyPr wrap="none" rtlCol="0">
            <a:noAutofit/>
          </a:bodyPr>
          <a:p>
            <a:pPr algn="l"/>
            <a:r>
              <a:rPr sz="1000">
                <a:latin typeface="微软雅黑" panose="020B0503020204020204" charset="-122"/>
                <a:ea typeface="微软雅黑" panose="020B0503020204020204" charset="-122"/>
                <a:cs typeface="微软雅黑" panose="020B0503020204020204" charset="-122"/>
              </a:rPr>
              <a:t>6.19 error code: P0131 Oxygen sensor circuit voltage is too low</a:t>
            </a:r>
            <a:endParaRPr sz="1000">
              <a:latin typeface="微软雅黑" panose="020B0503020204020204" charset="-122"/>
              <a:ea typeface="微软雅黑" panose="020B0503020204020204" charset="-122"/>
              <a:cs typeface="微软雅黑" panose="020B0503020204020204" charset="-122"/>
            </a:endParaRPr>
          </a:p>
        </p:txBody>
      </p:sp>
      <p:sp>
        <p:nvSpPr>
          <p:cNvPr id="52" name="文本框 51"/>
          <p:cNvSpPr txBox="1"/>
          <p:nvPr/>
        </p:nvSpPr>
        <p:spPr>
          <a:xfrm>
            <a:off x="1518920" y="1968500"/>
            <a:ext cx="2232025" cy="75628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signal circuit connected to the ECU pin is shorted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3" name="文本框 52"/>
          <p:cNvSpPr txBox="1"/>
          <p:nvPr/>
        </p:nvSpPr>
        <p:spPr>
          <a:xfrm>
            <a:off x="3748405" y="1973580"/>
            <a:ext cx="2232025" cy="74866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between the signal circuit connected to the ECU pin and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4" name="文本框 53"/>
          <p:cNvSpPr txBox="1"/>
          <p:nvPr/>
        </p:nvSpPr>
        <p:spPr>
          <a:xfrm>
            <a:off x="1519555" y="4643755"/>
            <a:ext cx="4262755" cy="19875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6.21 error code: P0133 Oxygen sensor response is slow</a:t>
            </a:r>
            <a:endParaRPr sz="1000">
              <a:latin typeface="微软雅黑" panose="020B0503020204020204" charset="-122"/>
              <a:ea typeface="微软雅黑" panose="020B0503020204020204" charset="-122"/>
              <a:cs typeface="微软雅黑" panose="020B0503020204020204" charset="-122"/>
            </a:endParaRPr>
          </a:p>
        </p:txBody>
      </p:sp>
      <p:sp>
        <p:nvSpPr>
          <p:cNvPr id="55" name="文本框 54"/>
          <p:cNvSpPr txBox="1"/>
          <p:nvPr/>
        </p:nvSpPr>
        <p:spPr>
          <a:xfrm>
            <a:off x="1513840" y="4850765"/>
            <a:ext cx="2240915" cy="79311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oxygen sensor has aged and the sensing element is poisoned and contaminated.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6" name="文本框 55"/>
          <p:cNvSpPr txBox="1"/>
          <p:nvPr/>
        </p:nvSpPr>
        <p:spPr>
          <a:xfrm>
            <a:off x="3747135" y="4845685"/>
            <a:ext cx="2232025" cy="79311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Replace the oxygen sensor and fix the fault.</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1515110" y="5584190"/>
            <a:ext cx="4563110" cy="71882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6.22 error code: P0134 oxygen sensor signal circuit open circuit fault"</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cause: When the ECU measures the oxygen sensor circuit voltage after the engine is started, the system judges that the oxygen sensor signal circuit is open-circuit fault when the signal voltage is always above 1.2 volts.</a:t>
            </a:r>
            <a:endParaRPr sz="100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1508760" y="6445250"/>
            <a:ext cx="2317115" cy="94297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an open circuit in the circuit connecting the oxygen sensor to the ECU pin.</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poor connection of the oxygen sensor connector (oxidation of the pin).</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3" name="文本框 42"/>
          <p:cNvSpPr txBox="1"/>
          <p:nvPr/>
        </p:nvSpPr>
        <p:spPr>
          <a:xfrm>
            <a:off x="3824605" y="6441440"/>
            <a:ext cx="2155190" cy="94297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from the ECU connector to oxygen sensor</a:t>
            </a:r>
            <a:r>
              <a:rPr lang="en-US" altLang="zh-CN" sz="800">
                <a:latin typeface="微软雅黑" panose="020B0503020204020204" charset="-122"/>
                <a:ea typeface="微软雅黑" panose="020B0503020204020204" charset="-122"/>
                <a:cs typeface="微软雅黑" panose="020B0503020204020204" charset="-122"/>
              </a:rPr>
              <a:t> No.</a:t>
            </a:r>
            <a:r>
              <a:rPr lang="zh-CN" altLang="en-US" sz="800">
                <a:latin typeface="微软雅黑" panose="020B0503020204020204" charset="-122"/>
                <a:ea typeface="微软雅黑" panose="020B0503020204020204" charset="-122"/>
                <a:cs typeface="微软雅黑" panose="020B0503020204020204" charset="-122"/>
              </a:rPr>
              <a:t>4.</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1512570" y="7366000"/>
            <a:ext cx="4580890" cy="32004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6.23 error code: P0201 One-cylinder injector control circuit open circuit</a:t>
            </a:r>
            <a:endParaRPr sz="100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1510665" y="7621905"/>
            <a:ext cx="2232025" cy="121729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whether the injector coil is open circuit.</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whether the injector connector pin to the ECU pin is well connected.</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whether the injector connector pin to the main relay connection is good.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3746500" y="7623810"/>
            <a:ext cx="2232025" cy="1210945"/>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rPr>
              <a:t>Repair Tip.</a:t>
            </a:r>
            <a:endParaRPr lang="zh-CN" altLang="en-US" sz="800">
              <a:latin typeface="微软雅黑" panose="020B0503020204020204" charset="-122"/>
              <a:ea typeface="微软雅黑" panose="020B0503020204020204" charset="-122"/>
            </a:endParaRPr>
          </a:p>
          <a:p>
            <a:r>
              <a:rPr lang="zh-CN" altLang="en-US" sz="800">
                <a:latin typeface="微软雅黑" panose="020B0503020204020204" charset="-122"/>
                <a:ea typeface="微软雅黑" panose="020B0503020204020204" charset="-122"/>
              </a:rPr>
              <a:t>Check the following items</a:t>
            </a:r>
            <a:endParaRPr lang="zh-CN" altLang="en-US" sz="800">
              <a:latin typeface="微软雅黑" panose="020B0503020204020204" charset="-122"/>
              <a:ea typeface="微软雅黑" panose="020B0503020204020204" charset="-122"/>
            </a:endParaRPr>
          </a:p>
        </p:txBody>
      </p:sp>
      <p:sp>
        <p:nvSpPr>
          <p:cNvPr id="3" name="object 13"/>
          <p:cNvSpPr txBox="1"/>
          <p:nvPr>
            <p:custDataLst>
              <p:tags r:id="rId2"/>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27" name="图片 26" descr="图片4"/>
          <p:cNvPicPr>
            <a:picLocks noChangeAspect="1"/>
          </p:cNvPicPr>
          <p:nvPr/>
        </p:nvPicPr>
        <p:blipFill>
          <a:blip r:embed="rId1"/>
          <a:stretch>
            <a:fillRect/>
          </a:stretch>
        </p:blipFill>
        <p:spPr>
          <a:xfrm>
            <a:off x="4866640" y="1456055"/>
            <a:ext cx="1080000" cy="168108"/>
          </a:xfrm>
          <a:prstGeom prst="rect">
            <a:avLst/>
          </a:prstGeom>
        </p:spPr>
      </p:pic>
      <p:sp>
        <p:nvSpPr>
          <p:cNvPr id="15" name="object 5"/>
          <p:cNvSpPr/>
          <p:nvPr/>
        </p:nvSpPr>
        <p:spPr>
          <a:xfrm>
            <a:off x="6257416" y="80695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7" name="文本框 16"/>
          <p:cNvSpPr txBox="1"/>
          <p:nvPr/>
        </p:nvSpPr>
        <p:spPr>
          <a:xfrm>
            <a:off x="6266180" y="87864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114</a:t>
            </a:r>
            <a:endParaRPr lang="en-US" altLang="zh-CN" sz="1000">
              <a:solidFill>
                <a:schemeClr val="bg1"/>
              </a:solidFill>
              <a:latin typeface="黑体" panose="02010609060101010101" charset="-122"/>
              <a:ea typeface="黑体" panose="02010609060101010101" charset="-122"/>
            </a:endParaRPr>
          </a:p>
        </p:txBody>
      </p:sp>
      <p:sp>
        <p:nvSpPr>
          <p:cNvPr id="47" name="文本框 46"/>
          <p:cNvSpPr txBox="1"/>
          <p:nvPr/>
        </p:nvSpPr>
        <p:spPr>
          <a:xfrm>
            <a:off x="1473200" y="1613535"/>
            <a:ext cx="4463415" cy="36322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6.24 error code: P0261 One-cylinder injector control circuit short circuit to ground</a:t>
            </a:r>
            <a:endParaRPr sz="1000">
              <a:latin typeface="微软雅黑" panose="020B0503020204020204" charset="-122"/>
              <a:ea typeface="微软雅黑" panose="020B0503020204020204" charset="-122"/>
              <a:cs typeface="微软雅黑" panose="020B0503020204020204" charset="-122"/>
            </a:endParaRPr>
          </a:p>
        </p:txBody>
      </p:sp>
      <p:sp>
        <p:nvSpPr>
          <p:cNvPr id="48" name="文本框 47"/>
          <p:cNvSpPr txBox="1"/>
          <p:nvPr/>
        </p:nvSpPr>
        <p:spPr>
          <a:xfrm>
            <a:off x="1473200" y="1988820"/>
            <a:ext cx="2232025" cy="72009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Each drive circuit circuit connected to the ECU pin is shorted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9" name="文本框 48"/>
          <p:cNvSpPr txBox="1"/>
          <p:nvPr/>
        </p:nvSpPr>
        <p:spPr>
          <a:xfrm>
            <a:off x="3711575" y="1988820"/>
            <a:ext cx="2232025" cy="72009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of the circuit connected to the ECU pin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0" name="文本框 49"/>
          <p:cNvSpPr txBox="1"/>
          <p:nvPr/>
        </p:nvSpPr>
        <p:spPr>
          <a:xfrm>
            <a:off x="1473200" y="2724150"/>
            <a:ext cx="4476115" cy="31940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6.25 error code: P0262 One-cylinder injector control circuit short-circuit to the power supply</a:t>
            </a:r>
            <a:endParaRPr sz="1000">
              <a:latin typeface="微软雅黑" panose="020B0503020204020204" charset="-122"/>
              <a:ea typeface="微软雅黑" panose="020B0503020204020204" charset="-122"/>
              <a:cs typeface="微软雅黑" panose="020B0503020204020204" charset="-122"/>
            </a:endParaRPr>
          </a:p>
        </p:txBody>
      </p:sp>
      <p:sp>
        <p:nvSpPr>
          <p:cNvPr id="51" name="文本框 50"/>
          <p:cNvSpPr txBox="1"/>
          <p:nvPr/>
        </p:nvSpPr>
        <p:spPr>
          <a:xfrm>
            <a:off x="1473200" y="3055620"/>
            <a:ext cx="2232025" cy="72009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circuit connected to the ECU pin is shorted to another power source.</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2" name="文本框 51"/>
          <p:cNvSpPr txBox="1"/>
          <p:nvPr/>
        </p:nvSpPr>
        <p:spPr>
          <a:xfrm>
            <a:off x="3711575" y="3055620"/>
            <a:ext cx="2232025" cy="72009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voltage of the circuit connected to the ECU pin.</a:t>
            </a:r>
            <a:endParaRPr lang="zh-CN" altLang="en-US" sz="800">
              <a:latin typeface="微软雅黑" panose="020B0503020204020204" charset="-122"/>
              <a:ea typeface="微软雅黑" panose="020B0503020204020204" charset="-122"/>
              <a:cs typeface="微软雅黑" panose="020B0503020204020204" charset="-122"/>
            </a:endParaRPr>
          </a:p>
        </p:txBody>
      </p:sp>
      <p:grpSp>
        <p:nvGrpSpPr>
          <p:cNvPr id="9" name="组合 8"/>
          <p:cNvGrpSpPr/>
          <p:nvPr/>
        </p:nvGrpSpPr>
        <p:grpSpPr>
          <a:xfrm>
            <a:off x="1473200" y="3837940"/>
            <a:ext cx="4601845" cy="1854200"/>
            <a:chOff x="2320" y="6689"/>
            <a:chExt cx="7247" cy="2920"/>
          </a:xfrm>
        </p:grpSpPr>
        <p:sp>
          <p:nvSpPr>
            <p:cNvPr id="53" name="文本框 52"/>
            <p:cNvSpPr txBox="1"/>
            <p:nvPr/>
          </p:nvSpPr>
          <p:spPr>
            <a:xfrm>
              <a:off x="2320" y="6689"/>
              <a:ext cx="7247" cy="905"/>
            </a:xfrm>
            <a:prstGeom prst="rect">
              <a:avLst/>
            </a:prstGeom>
            <a:noFill/>
          </p:spPr>
          <p:txBody>
            <a:bodyPr wrap="square" lIns="0" tIns="0" rIns="0" bIns="0" rtlCol="0">
              <a:noAutofit/>
            </a:bodyPr>
            <a:p>
              <a:r>
                <a:rPr sz="1000">
                  <a:latin typeface="微软雅黑" panose="020B0503020204020204" charset="-122"/>
                  <a:ea typeface="微软雅黑" panose="020B0503020204020204" charset="-122"/>
                  <a:cs typeface="微软雅黑" panose="020B0503020204020204" charset="-122"/>
                </a:rPr>
                <a:t>6.26 error code: P0322 No tacho sensor pulse signal (open or short circuit)</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cause: When the engine is started the ECU monitors both the tacho sensor signal and other signals.</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By the signal reasonableness system is judged to be the loss of tacho sensor signal.</a:t>
              </a:r>
              <a:endParaRPr sz="1000">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2332" y="7974"/>
              <a:ext cx="3515" cy="1635"/>
            </a:xfrm>
            <a:prstGeom prst="rect">
              <a:avLst/>
            </a:prstGeom>
            <a:noFill/>
            <a:ln>
              <a:solidFill>
                <a:schemeClr val="tx1"/>
              </a:solidFill>
            </a:ln>
          </p:spPr>
          <p:txBody>
            <a:bodyPr wrap="square" lIns="71755" rIns="71755"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an open circuit in the circuit connecting the tacho sensor to the ECU.</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Short circuit in the circuit connecting the tacho sensor to the ECU.</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Open circuit in the tacho sensor coil.</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857" y="7974"/>
              <a:ext cx="3515" cy="1635"/>
            </a:xfrm>
            <a:prstGeom prst="rect">
              <a:avLst/>
            </a:prstGeom>
            <a:noFill/>
            <a:ln>
              <a:solidFill>
                <a:schemeClr val="tx1"/>
              </a:solidFill>
            </a:ln>
          </p:spPr>
          <p:txBody>
            <a:bodyPr wrap="square" rtlCol="0">
              <a:noAutofit/>
            </a:bodyPr>
            <a:p>
              <a:r>
                <a:rPr lang="zh-CN" altLang="en-US" sz="1000">
                  <a:latin typeface="微软雅黑" panose="020B0503020204020204" charset="-122"/>
                  <a:ea typeface="微软雅黑" panose="020B0503020204020204" charset="-122"/>
                </a:rPr>
                <a:t>Repair Tip.</a:t>
              </a:r>
              <a:endParaRPr lang="zh-CN" altLang="en-US" sz="1000">
                <a:latin typeface="微软雅黑" panose="020B0503020204020204" charset="-122"/>
                <a:ea typeface="微软雅黑" panose="020B0503020204020204" charset="-122"/>
              </a:endParaRPr>
            </a:p>
          </p:txBody>
        </p:sp>
      </p:grpSp>
      <p:sp>
        <p:nvSpPr>
          <p:cNvPr id="11" name="文本框 10"/>
          <p:cNvSpPr txBox="1"/>
          <p:nvPr/>
        </p:nvSpPr>
        <p:spPr>
          <a:xfrm>
            <a:off x="1480820" y="5716270"/>
            <a:ext cx="4403725" cy="31623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6.27 error code: P0444 carbon canister control valve control circuit open circuit</a:t>
            </a:r>
            <a:endParaRPr sz="10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1480820" y="6120765"/>
            <a:ext cx="2232025" cy="1570990"/>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Open circuit between the circuit connected to the ECU and the carbon canister control valve pin 2.</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An open circuit between the carbon canister control valve pin 1 and the main relay.</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Open circuit in the solenoid coil between pin 1 and pin 2 of the carbon canister control valve.</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3717925" y="6118860"/>
            <a:ext cx="2232025" cy="1570990"/>
          </a:xfrm>
          <a:prstGeom prst="rect">
            <a:avLst/>
          </a:prstGeom>
          <a:noFill/>
          <a:ln>
            <a:solidFill>
              <a:schemeClr val="tx1"/>
            </a:solidFill>
          </a:ln>
        </p:spPr>
        <p:txBody>
          <a:bodyPr wrap="square" rtlCol="0">
            <a:noAutofit/>
          </a:bodyPr>
          <a:p>
            <a:r>
              <a:rPr lang="zh-CN" altLang="en-US" sz="1000">
                <a:latin typeface="微软雅黑" panose="020B0503020204020204" charset="-122"/>
                <a:ea typeface="微软雅黑" panose="020B0503020204020204" charset="-122"/>
                <a:sym typeface="+mn-ea"/>
              </a:rPr>
              <a:t>Repair Tip.</a:t>
            </a:r>
            <a:endParaRPr lang="zh-CN" altLang="en-US" sz="1000">
              <a:latin typeface="微软雅黑" panose="020B0503020204020204" charset="-122"/>
              <a:ea typeface="微软雅黑" panose="020B0503020204020204" charset="-122"/>
            </a:endParaRPr>
          </a:p>
        </p:txBody>
      </p:sp>
      <p:grpSp>
        <p:nvGrpSpPr>
          <p:cNvPr id="19" name="组合 18"/>
          <p:cNvGrpSpPr/>
          <p:nvPr/>
        </p:nvGrpSpPr>
        <p:grpSpPr>
          <a:xfrm>
            <a:off x="1486535" y="7693025"/>
            <a:ext cx="4464685" cy="1085215"/>
            <a:chOff x="2386" y="8395"/>
            <a:chExt cx="7031" cy="1709"/>
          </a:xfrm>
        </p:grpSpPr>
        <p:sp>
          <p:nvSpPr>
            <p:cNvPr id="20" name="文本框 19"/>
            <p:cNvSpPr txBox="1"/>
            <p:nvPr/>
          </p:nvSpPr>
          <p:spPr>
            <a:xfrm>
              <a:off x="2422" y="8395"/>
              <a:ext cx="6852" cy="454"/>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6.28 error code: P0458 carbon canister control valve control circuit voltage is too low</a:t>
              </a:r>
              <a:endParaRPr sz="1000">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2386" y="8970"/>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circuit connected to the ECU is shorted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5902" y="8965"/>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to ground connected to the ECU pin to see if it is normal.</a:t>
              </a:r>
              <a:endParaRPr lang="zh-CN" altLang="en-US" sz="800">
                <a:latin typeface="微软雅黑" panose="020B0503020204020204" charset="-122"/>
                <a:ea typeface="微软雅黑" panose="020B0503020204020204" charset="-122"/>
                <a:cs typeface="微软雅黑" panose="020B0503020204020204" charset="-122"/>
              </a:endParaRPr>
            </a:p>
          </p:txBody>
        </p:sp>
      </p:grpSp>
      <p:sp>
        <p:nvSpPr>
          <p:cNvPr id="3" name="object 13"/>
          <p:cNvSpPr txBox="1"/>
          <p:nvPr>
            <p:custDataLst>
              <p:tags r:id="rId2"/>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27495" y="11643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696086" y="11643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30070" y="17114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43" name="图片 42" descr="图片4"/>
          <p:cNvPicPr>
            <a:picLocks noChangeAspect="1"/>
          </p:cNvPicPr>
          <p:nvPr/>
        </p:nvPicPr>
        <p:blipFill>
          <a:blip r:embed="rId1"/>
          <a:stretch>
            <a:fillRect/>
          </a:stretch>
        </p:blipFill>
        <p:spPr>
          <a:xfrm>
            <a:off x="1477010" y="1537335"/>
            <a:ext cx="1080000" cy="168108"/>
          </a:xfrm>
          <a:prstGeom prst="rect">
            <a:avLst/>
          </a:prstGeom>
        </p:spPr>
      </p:pic>
      <p:sp>
        <p:nvSpPr>
          <p:cNvPr id="16" name="object 5"/>
          <p:cNvSpPr/>
          <p:nvPr/>
        </p:nvSpPr>
        <p:spPr>
          <a:xfrm>
            <a:off x="696086" y="81457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704850" y="88626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115</a:t>
            </a:r>
            <a:endParaRPr lang="en-US" altLang="zh-CN" sz="1000">
              <a:solidFill>
                <a:schemeClr val="bg1"/>
              </a:solidFill>
              <a:latin typeface="黑体" panose="02010609060101010101" charset="-122"/>
              <a:ea typeface="黑体" panose="02010609060101010101" charset="-122"/>
            </a:endParaRPr>
          </a:p>
        </p:txBody>
      </p:sp>
      <p:sp>
        <p:nvSpPr>
          <p:cNvPr id="34" name="文本框 33"/>
          <p:cNvSpPr txBox="1"/>
          <p:nvPr/>
        </p:nvSpPr>
        <p:spPr>
          <a:xfrm>
            <a:off x="1490345" y="1687195"/>
            <a:ext cx="4247515" cy="56959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6.29 error code: P0459 carbon canister control valve control circuit voltage is too high</a:t>
            </a:r>
            <a:endParaRPr sz="1000">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nvSpPr>
        <p:spPr>
          <a:xfrm>
            <a:off x="1510030" y="2092325"/>
            <a:ext cx="2232025" cy="1123315"/>
          </a:xfrm>
          <a:prstGeom prst="rect">
            <a:avLst/>
          </a:prstGeom>
          <a:noFill/>
          <a:ln>
            <a:solidFill>
              <a:schemeClr val="tx1"/>
            </a:solidFill>
          </a:ln>
        </p:spPr>
        <p:txBody>
          <a:bodyPr wrap="square" rtlCol="0">
            <a:noAutofit/>
          </a:bodyPr>
          <a:p>
            <a:r>
              <a:rPr lang="zh-CN" altLang="en-US" sz="750">
                <a:latin typeface="微软雅黑" panose="020B0503020204020204" charset="-122"/>
                <a:ea typeface="微软雅黑" panose="020B0503020204020204" charset="-122"/>
                <a:cs typeface="微软雅黑" panose="020B0503020204020204" charset="-122"/>
              </a:rPr>
              <a:t>Repair Tip.</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1) Short circuit between the circuit connected to the ECU and the carbon canister control valve pin 1 circuit.</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2) Short circuit between the circuit connected to the ECU pin and other power circuits.</a:t>
            </a:r>
            <a:endParaRPr lang="zh-CN" altLang="en-US" sz="750">
              <a:latin typeface="微软雅黑" panose="020B0503020204020204" charset="-122"/>
              <a:ea typeface="微软雅黑" panose="020B0503020204020204" charset="-122"/>
              <a:cs typeface="微软雅黑" panose="020B0503020204020204" charset="-122"/>
            </a:endParaRPr>
          </a:p>
        </p:txBody>
      </p:sp>
      <p:sp>
        <p:nvSpPr>
          <p:cNvPr id="36" name="文本框 35"/>
          <p:cNvSpPr txBox="1"/>
          <p:nvPr/>
        </p:nvSpPr>
        <p:spPr>
          <a:xfrm>
            <a:off x="3747135" y="2094865"/>
            <a:ext cx="2232025" cy="1123315"/>
          </a:xfrm>
          <a:prstGeom prst="rect">
            <a:avLst/>
          </a:prstGeom>
          <a:noFill/>
          <a:ln>
            <a:solidFill>
              <a:schemeClr val="tx1"/>
            </a:solidFill>
          </a:ln>
        </p:spPr>
        <p:txBody>
          <a:bodyPr wrap="square" rtlCol="0">
            <a:noAutofit/>
          </a:bodyPr>
          <a:p>
            <a:r>
              <a:rPr lang="zh-CN" altLang="en-US" sz="750">
                <a:latin typeface="微软雅黑" panose="020B0503020204020204" charset="-122"/>
                <a:ea typeface="微软雅黑" panose="020B0503020204020204" charset="-122"/>
                <a:cs typeface="微软雅黑" panose="020B0503020204020204" charset="-122"/>
              </a:rPr>
              <a:t>Repair Tip.</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Check the following items</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1) Measure the voltage at the ECU pin to see if it is normal.</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2) Measure the resistance between the ECU pin and the carbon canister control valve pin 1 circuit.</a:t>
            </a:r>
            <a:endParaRPr lang="zh-CN" altLang="en-US" sz="750">
              <a:latin typeface="微软雅黑" panose="020B0503020204020204" charset="-122"/>
              <a:ea typeface="微软雅黑" panose="020B0503020204020204" charset="-122"/>
              <a:cs typeface="微软雅黑" panose="020B0503020204020204" charset="-122"/>
            </a:endParaRPr>
          </a:p>
        </p:txBody>
      </p:sp>
      <p:sp>
        <p:nvSpPr>
          <p:cNvPr id="37" name="文本框 36"/>
          <p:cNvSpPr txBox="1"/>
          <p:nvPr/>
        </p:nvSpPr>
        <p:spPr>
          <a:xfrm>
            <a:off x="1509395" y="3169285"/>
            <a:ext cx="4672965" cy="1270635"/>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6.30 </a:t>
            </a:r>
            <a:r>
              <a:rPr lang="en-US" sz="1000">
                <a:latin typeface="微软雅黑" panose="020B0503020204020204" charset="-122"/>
                <a:ea typeface="微软雅黑" panose="020B0503020204020204" charset="-122"/>
                <a:cs typeface="微软雅黑" panose="020B0503020204020204" charset="-122"/>
              </a:rPr>
              <a:t>error</a:t>
            </a:r>
            <a:r>
              <a:rPr sz="1000">
                <a:latin typeface="微软雅黑" panose="020B0503020204020204" charset="-122"/>
                <a:ea typeface="微软雅黑" panose="020B0503020204020204" charset="-122"/>
                <a:cs typeface="微软雅黑" panose="020B0503020204020204" charset="-122"/>
              </a:rPr>
              <a:t> code: P0508 stepper motor drive pin shorted to ground</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code: P0509 stepper motor drive pin short circuit to power</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code: P0511 stepper motor drive pin open circuit or overload</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Cause of failure: When the circuit control module in the ECU after the engine is started to continuously monitor the voltage of the idle stepper motor drive circuit, when any of the four circuits have a short circuit to ground/short circuit to power supply/open circuit/overload, the system determines that the stepper motor circuit corresponds to a fault.</a:t>
            </a:r>
            <a:endParaRPr sz="10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520825" y="4441825"/>
            <a:ext cx="2232025" cy="778510"/>
          </a:xfrm>
          <a:prstGeom prst="rect">
            <a:avLst/>
          </a:prstGeom>
          <a:noFill/>
          <a:ln>
            <a:solidFill>
              <a:schemeClr val="tx1"/>
            </a:solidFill>
          </a:ln>
        </p:spPr>
        <p:txBody>
          <a:bodyPr wrap="square" rtlCol="0">
            <a:noAutofit/>
          </a:bodyPr>
          <a:p>
            <a:r>
              <a:rPr lang="zh-CN" altLang="en-US" sz="750">
                <a:latin typeface="微软雅黑" panose="020B0503020204020204" charset="-122"/>
                <a:ea typeface="微软雅黑" panose="020B0503020204020204" charset="-122"/>
                <a:cs typeface="微软雅黑" panose="020B0503020204020204" charset="-122"/>
              </a:rPr>
              <a:t>Repair Tip.</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1) Any of the stepper motor drive circuits connected to the ECU is shorted to ground to the power supply short/open circuit.</a:t>
            </a:r>
            <a:endParaRPr lang="zh-CN" altLang="en-US" sz="750">
              <a:latin typeface="微软雅黑" panose="020B0503020204020204" charset="-122"/>
              <a:ea typeface="微软雅黑" panose="020B0503020204020204" charset="-122"/>
              <a:cs typeface="微软雅黑" panose="020B0503020204020204" charset="-122"/>
            </a:endParaRPr>
          </a:p>
        </p:txBody>
      </p:sp>
      <p:sp>
        <p:nvSpPr>
          <p:cNvPr id="24" name="文本框 23"/>
          <p:cNvSpPr txBox="1"/>
          <p:nvPr/>
        </p:nvSpPr>
        <p:spPr>
          <a:xfrm>
            <a:off x="3759200" y="4441825"/>
            <a:ext cx="2232025" cy="778510"/>
          </a:xfrm>
          <a:prstGeom prst="rect">
            <a:avLst/>
          </a:prstGeom>
          <a:noFill/>
          <a:ln>
            <a:solidFill>
              <a:schemeClr val="tx1"/>
            </a:solidFill>
          </a:ln>
        </p:spPr>
        <p:txBody>
          <a:bodyPr wrap="square" rtlCol="0">
            <a:noAutofit/>
          </a:bodyPr>
          <a:p>
            <a:r>
              <a:rPr lang="zh-CN" altLang="en-US" sz="750">
                <a:latin typeface="微软雅黑" panose="020B0503020204020204" charset="-122"/>
                <a:ea typeface="微软雅黑" panose="020B0503020204020204" charset="-122"/>
                <a:cs typeface="微软雅黑" panose="020B0503020204020204" charset="-122"/>
              </a:rPr>
              <a:t>Repair Tip.</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Check the following items</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1) Measure the resistance or voltage between each stepper motor drive circuit connected to the ECU and ground.</a:t>
            </a:r>
            <a:endParaRPr lang="zh-CN" altLang="en-US" sz="75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1520825" y="5242560"/>
            <a:ext cx="4661535" cy="78994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6.31 error code: P0560 system battery voltage signal is not reasonable</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code: P0562 system battery voltage is too low</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code: P0563 system battery voltage is too high</a:t>
            </a:r>
            <a:endParaRPr sz="100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1520825" y="5775325"/>
            <a:ext cx="2232025" cy="1296670"/>
          </a:xfrm>
          <a:prstGeom prst="rect">
            <a:avLst/>
          </a:prstGeom>
          <a:noFill/>
          <a:ln>
            <a:solidFill>
              <a:schemeClr val="tx1"/>
            </a:solidFill>
          </a:ln>
        </p:spPr>
        <p:txBody>
          <a:bodyPr wrap="square" rtlCol="0">
            <a:noAutofit/>
          </a:bodyPr>
          <a:p>
            <a:r>
              <a:rPr lang="zh-CN" altLang="en-US" sz="750">
                <a:latin typeface="微软雅黑" panose="020B0503020204020204" charset="-122"/>
                <a:ea typeface="微软雅黑" panose="020B0503020204020204" charset="-122"/>
                <a:cs typeface="微软雅黑" panose="020B0503020204020204" charset="-122"/>
              </a:rPr>
              <a:t>Repair Tip.</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1) the generator has been damaged unable to generate electricity or battery leakage.</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2) An open circuit in the generator excitation circuit.</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3) generator regulator has been damaged can not control the amount of power generation resulting in high generation voltage.</a:t>
            </a:r>
            <a:endParaRPr lang="zh-CN" altLang="en-US" sz="750">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3759200" y="5775325"/>
            <a:ext cx="2232025" cy="1293495"/>
          </a:xfrm>
          <a:prstGeom prst="rect">
            <a:avLst/>
          </a:prstGeom>
          <a:noFill/>
          <a:ln>
            <a:solidFill>
              <a:schemeClr val="tx1"/>
            </a:solidFill>
          </a:ln>
        </p:spPr>
        <p:txBody>
          <a:bodyPr wrap="square" bIns="504190" rtlCol="0">
            <a:noAutofit/>
          </a:bodyPr>
          <a:p>
            <a:r>
              <a:rPr lang="zh-CN" altLang="en-US" sz="450">
                <a:latin typeface="微软雅黑" panose="020B0503020204020204" charset="-122"/>
                <a:ea typeface="微软雅黑" panose="020B0503020204020204" charset="-122"/>
                <a:cs typeface="微软雅黑" panose="020B0503020204020204" charset="-122"/>
              </a:rPr>
              <a:t>Repair Tip.</a:t>
            </a:r>
            <a:endParaRPr lang="zh-CN" altLang="en-US" sz="450">
              <a:latin typeface="微软雅黑" panose="020B0503020204020204" charset="-122"/>
              <a:ea typeface="微软雅黑" panose="020B0503020204020204" charset="-122"/>
              <a:cs typeface="微软雅黑" panose="020B0503020204020204" charset="-122"/>
            </a:endParaRPr>
          </a:p>
          <a:p>
            <a:r>
              <a:rPr lang="zh-CN" altLang="en-US" sz="450">
                <a:latin typeface="微软雅黑" panose="020B0503020204020204" charset="-122"/>
                <a:ea typeface="微软雅黑" panose="020B0503020204020204" charset="-122"/>
                <a:cs typeface="微软雅黑" panose="020B0503020204020204" charset="-122"/>
              </a:rPr>
              <a:t>Check the following items</a:t>
            </a:r>
            <a:endParaRPr lang="zh-CN" altLang="en-US" sz="450">
              <a:latin typeface="微软雅黑" panose="020B0503020204020204" charset="-122"/>
              <a:ea typeface="微软雅黑" panose="020B0503020204020204" charset="-122"/>
              <a:cs typeface="微软雅黑" panose="020B0503020204020204" charset="-122"/>
            </a:endParaRPr>
          </a:p>
          <a:p>
            <a:r>
              <a:rPr lang="zh-CN" altLang="en-US" sz="450">
                <a:latin typeface="微软雅黑" panose="020B0503020204020204" charset="-122"/>
                <a:ea typeface="微软雅黑" panose="020B0503020204020204" charset="-122"/>
                <a:cs typeface="微软雅黑" panose="020B0503020204020204" charset="-122"/>
              </a:rPr>
              <a:t>1) Check generator power generation capability (measure generator voltage after starting).</a:t>
            </a:r>
            <a:endParaRPr lang="zh-CN" altLang="en-US" sz="450">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1490345" y="7059295"/>
            <a:ext cx="4525010" cy="553085"/>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rPr>
              <a:t>6.32 error code: P0627 oil pump relay control circuit open circuit</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code: P0628 Oil pump relay control circuit short-circuit to ground</a:t>
            </a:r>
            <a:endParaRPr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rPr>
              <a:t>Fault code: P0629 oil pump relay control circuit short-circuit to power</a:t>
            </a:r>
            <a:endParaRPr sz="100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1530350" y="7588250"/>
            <a:ext cx="2232025" cy="1429385"/>
          </a:xfrm>
          <a:prstGeom prst="rect">
            <a:avLst/>
          </a:prstGeom>
          <a:noFill/>
          <a:ln>
            <a:solidFill>
              <a:schemeClr val="tx1"/>
            </a:solidFill>
          </a:ln>
        </p:spPr>
        <p:txBody>
          <a:bodyPr wrap="square" rtlCol="0">
            <a:noAutofit/>
          </a:bodyPr>
          <a:p>
            <a:r>
              <a:rPr lang="zh-CN" altLang="en-US" sz="750">
                <a:latin typeface="微软雅黑" panose="020B0503020204020204" charset="-122"/>
                <a:ea typeface="微软雅黑" panose="020B0503020204020204" charset="-122"/>
                <a:cs typeface="微软雅黑" panose="020B0503020204020204" charset="-122"/>
              </a:rPr>
              <a:t>Repair Tip.</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1) open circuit/short circuit to ground/short circuit to power supply between the oil pump relay control circuit connected to the ECU and the oil pump relay.</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2) Open circuit between the relay connection to the main relay.</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3) Open circuit in the solenoid coil of the relay.</a:t>
            </a:r>
            <a:endParaRPr lang="zh-CN" altLang="en-US" sz="75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3768725" y="7588885"/>
            <a:ext cx="2232025" cy="1427480"/>
          </a:xfrm>
          <a:prstGeom prst="rect">
            <a:avLst/>
          </a:prstGeom>
          <a:noFill/>
          <a:ln>
            <a:solidFill>
              <a:schemeClr val="tx1"/>
            </a:solidFill>
          </a:ln>
        </p:spPr>
        <p:txBody>
          <a:bodyPr wrap="square" bIns="198120" rtlCol="0">
            <a:noAutofit/>
          </a:bodyPr>
          <a:p>
            <a:r>
              <a:rPr lang="zh-CN" altLang="en-US" sz="750">
                <a:latin typeface="微软雅黑" panose="020B0503020204020204" charset="-122"/>
                <a:ea typeface="微软雅黑" panose="020B0503020204020204" charset="-122"/>
                <a:cs typeface="微软雅黑" panose="020B0503020204020204" charset="-122"/>
              </a:rPr>
              <a:t>Repair Tip.</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Check the following items</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1) Measure the resistance or voltage of the fuel pump relay control circuit connected to the ECU.</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2) The resistance between the relay to the main relay.</a:t>
            </a:r>
            <a:endParaRPr lang="zh-CN" altLang="en-US" sz="750">
              <a:latin typeface="微软雅黑" panose="020B0503020204020204" charset="-122"/>
              <a:ea typeface="微软雅黑" panose="020B0503020204020204" charset="-122"/>
              <a:cs typeface="微软雅黑" panose="020B0503020204020204" charset="-122"/>
            </a:endParaRPr>
          </a:p>
          <a:p>
            <a:r>
              <a:rPr lang="zh-CN" altLang="en-US" sz="750">
                <a:latin typeface="微软雅黑" panose="020B0503020204020204" charset="-122"/>
                <a:ea typeface="微软雅黑" panose="020B0503020204020204" charset="-122"/>
                <a:cs typeface="微软雅黑" panose="020B0503020204020204" charset="-122"/>
              </a:rPr>
              <a:t>3) The resistance between the two legs of the relay.</a:t>
            </a:r>
            <a:endParaRPr lang="zh-CN" altLang="en-US" sz="75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2"/>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41" name="图片 40" descr="图片4"/>
          <p:cNvPicPr>
            <a:picLocks noChangeAspect="1"/>
          </p:cNvPicPr>
          <p:nvPr/>
        </p:nvPicPr>
        <p:blipFill>
          <a:blip r:embed="rId1"/>
          <a:stretch>
            <a:fillRect/>
          </a:stretch>
        </p:blipFill>
        <p:spPr>
          <a:xfrm>
            <a:off x="4874895" y="1466215"/>
            <a:ext cx="1080000" cy="168108"/>
          </a:xfrm>
          <a:prstGeom prst="rect">
            <a:avLst/>
          </a:prstGeom>
        </p:spPr>
      </p:pic>
      <p:sp>
        <p:nvSpPr>
          <p:cNvPr id="15" name="object 5"/>
          <p:cNvSpPr/>
          <p:nvPr/>
        </p:nvSpPr>
        <p:spPr>
          <a:xfrm>
            <a:off x="6257416" y="80695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7" name="文本框 16"/>
          <p:cNvSpPr txBox="1"/>
          <p:nvPr/>
        </p:nvSpPr>
        <p:spPr>
          <a:xfrm>
            <a:off x="6266180" y="87864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116</a:t>
            </a:r>
            <a:endParaRPr lang="en-US" altLang="zh-CN" sz="1000">
              <a:solidFill>
                <a:schemeClr val="bg1"/>
              </a:solidFill>
              <a:latin typeface="黑体" panose="02010609060101010101" charset="-122"/>
              <a:ea typeface="黑体" panose="02010609060101010101" charset="-122"/>
            </a:endParaRPr>
          </a:p>
        </p:txBody>
      </p:sp>
      <p:grpSp>
        <p:nvGrpSpPr>
          <p:cNvPr id="6" name="组合 5"/>
          <p:cNvGrpSpPr/>
          <p:nvPr/>
        </p:nvGrpSpPr>
        <p:grpSpPr>
          <a:xfrm>
            <a:off x="1454150" y="1724660"/>
            <a:ext cx="4489450" cy="1543050"/>
            <a:chOff x="2290" y="10996"/>
            <a:chExt cx="7070" cy="2430"/>
          </a:xfrm>
        </p:grpSpPr>
        <p:sp>
          <p:nvSpPr>
            <p:cNvPr id="35" name="文本框 34"/>
            <p:cNvSpPr txBox="1"/>
            <p:nvPr/>
          </p:nvSpPr>
          <p:spPr>
            <a:xfrm>
              <a:off x="2290" y="10996"/>
              <a:ext cx="6531" cy="797"/>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6.33 error code: P0650 MIL lamp driver stage circuit failure</a:t>
              </a:r>
              <a:endParaRPr sz="1000">
                <a:latin typeface="微软雅黑" panose="020B0503020204020204" charset="-122"/>
                <a:ea typeface="微软雅黑" panose="020B0503020204020204" charset="-122"/>
                <a:cs typeface="微软雅黑" panose="020B0503020204020204" charset="-122"/>
              </a:endParaRPr>
            </a:p>
          </p:txBody>
        </p:sp>
        <p:sp>
          <p:nvSpPr>
            <p:cNvPr id="36" name="文本框 35"/>
            <p:cNvSpPr txBox="1"/>
            <p:nvPr/>
          </p:nvSpPr>
          <p:spPr>
            <a:xfrm>
              <a:off x="2320" y="11402"/>
              <a:ext cx="3515" cy="202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open circuit/short circuit to ground/short circuit to power supply in the MIL lamp drive circuit connected to the ECU.</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Open circuit between the MIL connection to the main relay.</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MIL lamp burned out.</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37" name="文本框 36"/>
            <p:cNvSpPr txBox="1"/>
            <p:nvPr/>
          </p:nvSpPr>
          <p:spPr>
            <a:xfrm>
              <a:off x="5845" y="11402"/>
              <a:ext cx="3515" cy="202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or voltage of the MIL lamp driver circuit connected to the ECU.</a:t>
              </a:r>
              <a:endParaRPr lang="zh-CN" altLang="en-US" sz="800">
                <a:latin typeface="微软雅黑" panose="020B0503020204020204" charset="-122"/>
                <a:ea typeface="微软雅黑" panose="020B0503020204020204" charset="-122"/>
                <a:cs typeface="微软雅黑" panose="020B0503020204020204" charset="-122"/>
              </a:endParaRPr>
            </a:p>
          </p:txBody>
        </p:sp>
      </p:grpSp>
      <p:grpSp>
        <p:nvGrpSpPr>
          <p:cNvPr id="21" name="组合 20"/>
          <p:cNvGrpSpPr/>
          <p:nvPr/>
        </p:nvGrpSpPr>
        <p:grpSpPr>
          <a:xfrm>
            <a:off x="1461770" y="3303270"/>
            <a:ext cx="4479925" cy="1010920"/>
            <a:chOff x="2377" y="3042"/>
            <a:chExt cx="7055" cy="1592"/>
          </a:xfrm>
        </p:grpSpPr>
        <p:sp>
          <p:nvSpPr>
            <p:cNvPr id="7" name="文本框 6"/>
            <p:cNvSpPr txBox="1"/>
            <p:nvPr/>
          </p:nvSpPr>
          <p:spPr>
            <a:xfrm>
              <a:off x="2377" y="3042"/>
              <a:ext cx="6276" cy="68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6.34 error code: P2300 Ignition coil short to ground</a:t>
              </a:r>
              <a:endParaRPr sz="100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2392" y="3499"/>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ignition coil drive circuit is shorted to ground.</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917" y="3500"/>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Measure the resistance and voltage of the ignition coil drive circuit connected to the ECU.</a:t>
              </a:r>
              <a:endParaRPr lang="zh-CN" altLang="en-US" sz="800">
                <a:latin typeface="微软雅黑" panose="020B0503020204020204" charset="-122"/>
                <a:ea typeface="微软雅黑" panose="020B0503020204020204" charset="-122"/>
                <a:cs typeface="微软雅黑" panose="020B0503020204020204" charset="-122"/>
              </a:endParaRPr>
            </a:p>
          </p:txBody>
        </p:sp>
      </p:grpSp>
      <p:grpSp>
        <p:nvGrpSpPr>
          <p:cNvPr id="22" name="组合 21"/>
          <p:cNvGrpSpPr/>
          <p:nvPr/>
        </p:nvGrpSpPr>
        <p:grpSpPr>
          <a:xfrm>
            <a:off x="1480820" y="4340860"/>
            <a:ext cx="4469765" cy="1283970"/>
            <a:chOff x="2377" y="4916"/>
            <a:chExt cx="7039" cy="2022"/>
          </a:xfrm>
        </p:grpSpPr>
        <p:sp>
          <p:nvSpPr>
            <p:cNvPr id="25" name="文本框 24"/>
            <p:cNvSpPr txBox="1"/>
            <p:nvPr/>
          </p:nvSpPr>
          <p:spPr>
            <a:xfrm>
              <a:off x="2377" y="4916"/>
              <a:ext cx="6099" cy="707"/>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6.35 error code: P0301 engine misfire fault</a:t>
              </a:r>
              <a:endParaRPr sz="10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2377" y="5254"/>
              <a:ext cx="3515" cy="1659"/>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abnormal ignition coil drive circuit drive.</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Abnormal injector circuit drive.</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Wire harness interference exists in the DG signal.</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901" y="5266"/>
              <a:ext cx="3515" cy="1672"/>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rPr>
                <a:t>Repair Tip.</a:t>
              </a:r>
              <a:endParaRPr lang="zh-CN" altLang="en-US" sz="800">
                <a:latin typeface="微软雅黑" panose="020B0503020204020204" charset="-122"/>
                <a:ea typeface="微软雅黑" panose="020B0503020204020204" charset="-122"/>
              </a:endParaRPr>
            </a:p>
            <a:p>
              <a:r>
                <a:rPr lang="zh-CN" altLang="en-US" sz="800">
                  <a:latin typeface="微软雅黑" panose="020B0503020204020204" charset="-122"/>
                  <a:ea typeface="微软雅黑" panose="020B0503020204020204" charset="-122"/>
                </a:rPr>
                <a:t>Check the following items</a:t>
              </a:r>
              <a:endParaRPr lang="zh-CN" altLang="en-US" sz="800">
                <a:latin typeface="微软雅黑" panose="020B0503020204020204" charset="-122"/>
                <a:ea typeface="微软雅黑" panose="020B0503020204020204" charset="-122"/>
              </a:endParaRPr>
            </a:p>
          </p:txBody>
        </p:sp>
      </p:grpSp>
      <p:grpSp>
        <p:nvGrpSpPr>
          <p:cNvPr id="38" name="组合 37"/>
          <p:cNvGrpSpPr/>
          <p:nvPr/>
        </p:nvGrpSpPr>
        <p:grpSpPr>
          <a:xfrm>
            <a:off x="1490345" y="5657850"/>
            <a:ext cx="4464050" cy="1255395"/>
            <a:chOff x="2392" y="7230"/>
            <a:chExt cx="7030" cy="1977"/>
          </a:xfrm>
        </p:grpSpPr>
        <p:sp>
          <p:nvSpPr>
            <p:cNvPr id="11" name="文本框 10"/>
            <p:cNvSpPr txBox="1"/>
            <p:nvPr/>
          </p:nvSpPr>
          <p:spPr>
            <a:xfrm>
              <a:off x="2392" y="7230"/>
              <a:ext cx="5279" cy="386"/>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rPr>
                <a:t>6.36 Error code: P0507 Engine idle speed is too high</a:t>
              </a:r>
              <a:endParaRPr sz="10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2392" y="7636"/>
              <a:ext cx="3515" cy="1571"/>
            </a:xfrm>
            <a:prstGeom prst="rect">
              <a:avLst/>
            </a:prstGeom>
            <a:noFill/>
            <a:ln>
              <a:solidFill>
                <a:schemeClr val="tx1"/>
              </a:solidFill>
            </a:ln>
          </p:spPr>
          <p:txBody>
            <a:bodyPr wrap="square" lIns="90170" rIns="90170" bIns="90170" rtlCol="0">
              <a:sp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Air leakage from the air intake system.</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stepper motor plug jammed at a large opening.</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Large air leakage from the valve body.</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5907" y="7640"/>
              <a:ext cx="3515" cy="1561"/>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sym typeface="+mn-ea"/>
                </a:rPr>
                <a:t>Repair Tip.</a:t>
              </a:r>
              <a:endParaRPr lang="zh-CN" altLang="en-US" sz="800">
                <a:latin typeface="微软雅黑" panose="020B0503020204020204" charset="-122"/>
                <a:ea typeface="微软雅黑" panose="020B0503020204020204" charset="-122"/>
              </a:endParaRPr>
            </a:p>
            <a:p>
              <a:r>
                <a:rPr lang="zh-CN" altLang="en-US" sz="800">
                  <a:latin typeface="微软雅黑" panose="020B0503020204020204" charset="-122"/>
                  <a:ea typeface="微软雅黑" panose="020B0503020204020204" charset="-122"/>
                  <a:sym typeface="+mn-ea"/>
                </a:rPr>
                <a:t>Check the following items</a:t>
              </a:r>
              <a:endParaRPr lang="zh-CN" altLang="en-US" sz="800">
                <a:latin typeface="微软雅黑" panose="020B0503020204020204" charset="-122"/>
                <a:ea typeface="微软雅黑" panose="020B0503020204020204" charset="-122"/>
              </a:endParaRPr>
            </a:p>
          </p:txBody>
        </p:sp>
      </p:grpSp>
      <p:grpSp>
        <p:nvGrpSpPr>
          <p:cNvPr id="39" name="组合 38"/>
          <p:cNvGrpSpPr/>
          <p:nvPr/>
        </p:nvGrpSpPr>
        <p:grpSpPr>
          <a:xfrm>
            <a:off x="1490345" y="6924675"/>
            <a:ext cx="4470400" cy="1264920"/>
            <a:chOff x="2392" y="9420"/>
            <a:chExt cx="7040" cy="1992"/>
          </a:xfrm>
        </p:grpSpPr>
        <p:sp>
          <p:nvSpPr>
            <p:cNvPr id="18" name="文本框 17"/>
            <p:cNvSpPr txBox="1"/>
            <p:nvPr/>
          </p:nvSpPr>
          <p:spPr>
            <a:xfrm>
              <a:off x="2392" y="9420"/>
              <a:ext cx="5190" cy="386"/>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rPr>
                <a:t>6.37 Error code: P0506 Engine idle speed is too low</a:t>
              </a:r>
              <a:endParaRPr sz="1000">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2392" y="9825"/>
              <a:ext cx="3515" cy="1587"/>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abnormal stepper motor drive and plug jammed at a lower opening. </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blockage of the air intake system.</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3) Small air leakage from the valve body.</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5917" y="9826"/>
              <a:ext cx="3515" cy="1571"/>
            </a:xfrm>
            <a:prstGeom prst="rect">
              <a:avLst/>
            </a:prstGeom>
            <a:noFill/>
            <a:ln>
              <a:solidFill>
                <a:schemeClr val="tx1"/>
              </a:solidFill>
            </a:ln>
          </p:spPr>
          <p:txBody>
            <a:bodyPr wrap="square" rtlCol="0">
              <a:noAutofit/>
            </a:bodyPr>
            <a:p>
              <a:r>
                <a:rPr lang="zh-CN" altLang="en-US" sz="1000">
                  <a:latin typeface="微软雅黑" panose="020B0503020204020204" charset="-122"/>
                  <a:ea typeface="微软雅黑" panose="020B0503020204020204" charset="-122"/>
                  <a:sym typeface="+mn-ea"/>
                </a:rPr>
                <a:t>Repair Tip.</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sym typeface="+mn-ea"/>
                </a:rPr>
                <a:t>Check the following items</a:t>
              </a:r>
              <a:endParaRPr lang="zh-CN" altLang="en-US" sz="1000">
                <a:latin typeface="微软雅黑" panose="020B0503020204020204" charset="-122"/>
                <a:ea typeface="微软雅黑" panose="020B0503020204020204" charset="-122"/>
              </a:endParaRPr>
            </a:p>
          </p:txBody>
        </p:sp>
      </p:grpSp>
      <p:sp>
        <p:nvSpPr>
          <p:cNvPr id="3" name="object 13"/>
          <p:cNvSpPr txBox="1"/>
          <p:nvPr>
            <p:custDataLst>
              <p:tags r:id="rId2"/>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2749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696086"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30070"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26" name="图片 25" descr="图片4"/>
          <p:cNvPicPr>
            <a:picLocks noChangeAspect="1"/>
          </p:cNvPicPr>
          <p:nvPr/>
        </p:nvPicPr>
        <p:blipFill>
          <a:blip r:embed="rId1"/>
          <a:stretch>
            <a:fillRect/>
          </a:stretch>
        </p:blipFill>
        <p:spPr>
          <a:xfrm>
            <a:off x="1488440" y="1450975"/>
            <a:ext cx="1080000" cy="168108"/>
          </a:xfrm>
          <a:prstGeom prst="rect">
            <a:avLst/>
          </a:prstGeom>
        </p:spPr>
      </p:pic>
      <p:sp>
        <p:nvSpPr>
          <p:cNvPr id="17" name="object 5"/>
          <p:cNvSpPr/>
          <p:nvPr/>
        </p:nvSpPr>
        <p:spPr>
          <a:xfrm>
            <a:off x="711326"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9" name="文本框 18"/>
          <p:cNvSpPr txBox="1"/>
          <p:nvPr/>
        </p:nvSpPr>
        <p:spPr>
          <a:xfrm>
            <a:off x="720090"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117</a:t>
            </a:r>
            <a:endParaRPr lang="en-US" altLang="zh-CN" sz="1000">
              <a:solidFill>
                <a:schemeClr val="bg1"/>
              </a:solidFill>
              <a:latin typeface="黑体" panose="02010609060101010101" charset="-122"/>
              <a:ea typeface="黑体" panose="02010609060101010101" charset="-122"/>
            </a:endParaRPr>
          </a:p>
        </p:txBody>
      </p:sp>
      <p:grpSp>
        <p:nvGrpSpPr>
          <p:cNvPr id="40" name="组合 39"/>
          <p:cNvGrpSpPr/>
          <p:nvPr/>
        </p:nvGrpSpPr>
        <p:grpSpPr>
          <a:xfrm>
            <a:off x="1511935" y="1652905"/>
            <a:ext cx="4470400" cy="1129030"/>
            <a:chOff x="2381" y="11483"/>
            <a:chExt cx="7040" cy="1778"/>
          </a:xfrm>
        </p:grpSpPr>
        <p:sp>
          <p:nvSpPr>
            <p:cNvPr id="15" name="文本框 14"/>
            <p:cNvSpPr txBox="1"/>
            <p:nvPr/>
          </p:nvSpPr>
          <p:spPr>
            <a:xfrm>
              <a:off x="2482" y="11483"/>
              <a:ext cx="5811" cy="882"/>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6.38 Error code: P2177 Non-idling mixture is too lean</a:t>
              </a:r>
              <a:endParaRPr sz="100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2381" y="11900"/>
              <a:ext cx="3515" cy="1361"/>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Low oil supply pressure.</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Insufficient oil supply.</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5906" y="11900"/>
              <a:ext cx="3515" cy="1361"/>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Whether the fuel pressure regulating valve (3.5 bar) is normal.</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The fuel supply line is bent and blocked.</a:t>
              </a:r>
              <a:endParaRPr lang="zh-CN" altLang="en-US" sz="800">
                <a:latin typeface="微软雅黑" panose="020B0503020204020204" charset="-122"/>
                <a:ea typeface="微软雅黑" panose="020B0503020204020204" charset="-122"/>
                <a:cs typeface="微软雅黑" panose="020B0503020204020204" charset="-122"/>
              </a:endParaRPr>
            </a:p>
          </p:txBody>
        </p:sp>
      </p:grpSp>
      <p:grpSp>
        <p:nvGrpSpPr>
          <p:cNvPr id="41" name="组合 40"/>
          <p:cNvGrpSpPr/>
          <p:nvPr/>
        </p:nvGrpSpPr>
        <p:grpSpPr>
          <a:xfrm>
            <a:off x="1520825" y="2874645"/>
            <a:ext cx="4470400" cy="981710"/>
            <a:chOff x="2320" y="2487"/>
            <a:chExt cx="7040" cy="1546"/>
          </a:xfrm>
        </p:grpSpPr>
        <p:sp>
          <p:nvSpPr>
            <p:cNvPr id="42" name="文本框 41"/>
            <p:cNvSpPr txBox="1"/>
            <p:nvPr/>
          </p:nvSpPr>
          <p:spPr>
            <a:xfrm>
              <a:off x="2320" y="2487"/>
              <a:ext cx="6149" cy="386"/>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rPr>
                <a:t>6.39 Error code: P2178 Non-idling mixture is too rich</a:t>
              </a:r>
              <a:endParaRPr sz="1000">
                <a:latin typeface="微软雅黑" panose="020B0503020204020204" charset="-122"/>
                <a:ea typeface="微软雅黑" panose="020B0503020204020204" charset="-122"/>
                <a:cs typeface="微软雅黑" panose="020B0503020204020204" charset="-122"/>
              </a:endParaRPr>
            </a:p>
          </p:txBody>
        </p:sp>
        <p:sp>
          <p:nvSpPr>
            <p:cNvPr id="43" name="文本框 42"/>
            <p:cNvSpPr txBox="1"/>
            <p:nvPr/>
          </p:nvSpPr>
          <p:spPr>
            <a:xfrm>
              <a:off x="2320" y="2899"/>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oil supply pressure is high.</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4" name="文本框 43"/>
            <p:cNvSpPr txBox="1"/>
            <p:nvPr/>
          </p:nvSpPr>
          <p:spPr>
            <a:xfrm>
              <a:off x="5845" y="2899"/>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Is the fuel pressure regulating valve (3.5 bar) normal.</a:t>
              </a:r>
              <a:endParaRPr lang="zh-CN" altLang="en-US" sz="800">
                <a:latin typeface="微软雅黑" panose="020B0503020204020204" charset="-122"/>
                <a:ea typeface="微软雅黑" panose="020B0503020204020204" charset="-122"/>
                <a:cs typeface="微软雅黑" panose="020B0503020204020204" charset="-122"/>
              </a:endParaRPr>
            </a:p>
          </p:txBody>
        </p:sp>
      </p:grpSp>
      <p:grpSp>
        <p:nvGrpSpPr>
          <p:cNvPr id="45" name="组合 44"/>
          <p:cNvGrpSpPr/>
          <p:nvPr/>
        </p:nvGrpSpPr>
        <p:grpSpPr>
          <a:xfrm>
            <a:off x="1520825" y="4038600"/>
            <a:ext cx="4470400" cy="1200150"/>
            <a:chOff x="2320" y="4560"/>
            <a:chExt cx="7040" cy="1890"/>
          </a:xfrm>
        </p:grpSpPr>
        <p:sp>
          <p:nvSpPr>
            <p:cNvPr id="46" name="文本框 45"/>
            <p:cNvSpPr txBox="1"/>
            <p:nvPr/>
          </p:nvSpPr>
          <p:spPr>
            <a:xfrm>
              <a:off x="2320" y="4560"/>
              <a:ext cx="5865" cy="386"/>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rPr>
                <a:t>6.40 Error code: P2187 Idle speed mixture is too lean</a:t>
              </a:r>
              <a:endParaRPr sz="1000">
                <a:latin typeface="微软雅黑" panose="020B0503020204020204" charset="-122"/>
                <a:ea typeface="微软雅黑" panose="020B0503020204020204" charset="-122"/>
                <a:cs typeface="微软雅黑" panose="020B0503020204020204" charset="-122"/>
              </a:endParaRPr>
            </a:p>
          </p:txBody>
        </p:sp>
        <p:sp>
          <p:nvSpPr>
            <p:cNvPr id="47" name="文本框 46"/>
            <p:cNvSpPr txBox="1"/>
            <p:nvPr/>
          </p:nvSpPr>
          <p:spPr>
            <a:xfrm>
              <a:off x="2320" y="5089"/>
              <a:ext cx="3515" cy="1361"/>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Low oil supply pressure.</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Insufficient oil supply.</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48" name="文本框 47"/>
            <p:cNvSpPr txBox="1"/>
            <p:nvPr/>
          </p:nvSpPr>
          <p:spPr>
            <a:xfrm>
              <a:off x="5845" y="5089"/>
              <a:ext cx="3515" cy="1361"/>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Whether the fuel pressure regulating valve (3.5 bar) is normal.</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The fuel supply line is bent and blocked.</a:t>
              </a:r>
              <a:endParaRPr lang="zh-CN" altLang="en-US" sz="800">
                <a:latin typeface="微软雅黑" panose="020B0503020204020204" charset="-122"/>
                <a:ea typeface="微软雅黑" panose="020B0503020204020204" charset="-122"/>
                <a:cs typeface="微软雅黑" panose="020B0503020204020204" charset="-122"/>
              </a:endParaRPr>
            </a:p>
          </p:txBody>
        </p:sp>
      </p:grpSp>
      <p:grpSp>
        <p:nvGrpSpPr>
          <p:cNvPr id="49" name="组合 48"/>
          <p:cNvGrpSpPr/>
          <p:nvPr/>
        </p:nvGrpSpPr>
        <p:grpSpPr>
          <a:xfrm>
            <a:off x="1520825" y="5285105"/>
            <a:ext cx="4470400" cy="1028700"/>
            <a:chOff x="2320" y="6763"/>
            <a:chExt cx="7040" cy="1620"/>
          </a:xfrm>
        </p:grpSpPr>
        <p:sp>
          <p:nvSpPr>
            <p:cNvPr id="50" name="文本框 49"/>
            <p:cNvSpPr txBox="1"/>
            <p:nvPr/>
          </p:nvSpPr>
          <p:spPr>
            <a:xfrm>
              <a:off x="2395" y="6763"/>
              <a:ext cx="5603" cy="690"/>
            </a:xfrm>
            <a:prstGeom prst="rect">
              <a:avLst/>
            </a:prstGeom>
            <a:noFill/>
          </p:spPr>
          <p:txBody>
            <a:bodyPr wrap="square" rtlCol="0">
              <a:noAutofit/>
            </a:bodyPr>
            <a:p>
              <a:r>
                <a:rPr sz="1000">
                  <a:latin typeface="微软雅黑" panose="020B0503020204020204" charset="-122"/>
                  <a:ea typeface="微软雅黑" panose="020B0503020204020204" charset="-122"/>
                  <a:cs typeface="微软雅黑" panose="020B0503020204020204" charset="-122"/>
                </a:rPr>
                <a:t>6.41 Error code: P2188 Idle speed mixture is too rich</a:t>
              </a:r>
              <a:endParaRPr sz="1000">
                <a:latin typeface="微软雅黑" panose="020B0503020204020204" charset="-122"/>
                <a:ea typeface="微软雅黑" panose="020B0503020204020204" charset="-122"/>
                <a:cs typeface="微软雅黑" panose="020B0503020204020204" charset="-122"/>
              </a:endParaRPr>
            </a:p>
          </p:txBody>
        </p:sp>
        <p:sp>
          <p:nvSpPr>
            <p:cNvPr id="51" name="文本框 50"/>
            <p:cNvSpPr txBox="1"/>
            <p:nvPr/>
          </p:nvSpPr>
          <p:spPr>
            <a:xfrm>
              <a:off x="2320" y="7249"/>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oil supply pressure is high.</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2" name="文本框 51"/>
            <p:cNvSpPr txBox="1"/>
            <p:nvPr/>
          </p:nvSpPr>
          <p:spPr>
            <a:xfrm>
              <a:off x="5845" y="7249"/>
              <a:ext cx="3515" cy="1134"/>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Is the fuel pressure regulating valve (3.5 bar) normal.</a:t>
              </a:r>
              <a:endParaRPr lang="zh-CN" altLang="en-US" sz="800">
                <a:latin typeface="微软雅黑" panose="020B0503020204020204" charset="-122"/>
                <a:ea typeface="微软雅黑" panose="020B0503020204020204" charset="-122"/>
                <a:cs typeface="微软雅黑" panose="020B0503020204020204" charset="-122"/>
              </a:endParaRPr>
            </a:p>
          </p:txBody>
        </p:sp>
      </p:grpSp>
      <p:grpSp>
        <p:nvGrpSpPr>
          <p:cNvPr id="53" name="组合 52"/>
          <p:cNvGrpSpPr/>
          <p:nvPr/>
        </p:nvGrpSpPr>
        <p:grpSpPr>
          <a:xfrm>
            <a:off x="1520825" y="6400800"/>
            <a:ext cx="4461510" cy="1530985"/>
            <a:chOff x="2320" y="9075"/>
            <a:chExt cx="7026" cy="2411"/>
          </a:xfrm>
        </p:grpSpPr>
        <p:sp>
          <p:nvSpPr>
            <p:cNvPr id="54" name="文本框 53"/>
            <p:cNvSpPr txBox="1"/>
            <p:nvPr/>
          </p:nvSpPr>
          <p:spPr>
            <a:xfrm>
              <a:off x="2320" y="9075"/>
              <a:ext cx="5054" cy="386"/>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rPr>
                <a:t>6.42 error code: P0501 speed signal break</a:t>
              </a:r>
              <a:endParaRPr sz="1000">
                <a:latin typeface="微软雅黑" panose="020B0503020204020204" charset="-122"/>
                <a:ea typeface="微软雅黑" panose="020B0503020204020204" charset="-122"/>
                <a:cs typeface="微软雅黑" panose="020B0503020204020204" charset="-122"/>
              </a:endParaRPr>
            </a:p>
          </p:txBody>
        </p:sp>
        <p:sp>
          <p:nvSpPr>
            <p:cNvPr id="55" name="文本框 54"/>
            <p:cNvSpPr txBox="1"/>
            <p:nvPr/>
          </p:nvSpPr>
          <p:spPr>
            <a:xfrm>
              <a:off x="2320" y="9499"/>
              <a:ext cx="3515" cy="1982"/>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The fault has been identified as possibly having the following problems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The vehicle is coasting, the speed signal is less than 5km/h, and the duration is greater than 10s.</a:t>
              </a:r>
              <a:endParaRPr lang="zh-CN" altLang="en-US" sz="800">
                <a:latin typeface="微软雅黑" panose="020B0503020204020204" charset="-122"/>
                <a:ea typeface="微软雅黑" panose="020B0503020204020204" charset="-122"/>
                <a:cs typeface="微软雅黑" panose="020B0503020204020204" charset="-122"/>
              </a:endParaRPr>
            </a:p>
          </p:txBody>
        </p:sp>
        <p:sp>
          <p:nvSpPr>
            <p:cNvPr id="56" name="文本框 55"/>
            <p:cNvSpPr txBox="1"/>
            <p:nvPr/>
          </p:nvSpPr>
          <p:spPr>
            <a:xfrm>
              <a:off x="5831" y="9504"/>
              <a:ext cx="3515" cy="1982"/>
            </a:xfrm>
            <a:prstGeom prst="rect">
              <a:avLst/>
            </a:prstGeom>
            <a:noFill/>
            <a:ln>
              <a:solidFill>
                <a:schemeClr val="tx1"/>
              </a:solidFill>
            </a:ln>
          </p:spPr>
          <p:txBody>
            <a:bodyPr wrap="square" rtlCol="0">
              <a:noAutofit/>
            </a:bodyPr>
            <a:p>
              <a:r>
                <a:rPr lang="zh-CN" altLang="en-US" sz="800">
                  <a:latin typeface="微软雅黑" panose="020B0503020204020204" charset="-122"/>
                  <a:ea typeface="微软雅黑" panose="020B0503020204020204" charset="-122"/>
                  <a:cs typeface="微软雅黑" panose="020B0503020204020204" charset="-122"/>
                </a:rPr>
                <a:t>Repair Tip.</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Check the following items</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(1) Check whether the speed sensor connector is loose and</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whether the sensor installation position is facing the signal plate.</a:t>
              </a:r>
              <a:endParaRPr lang="zh-CN" altLang="en-US" sz="800">
                <a:latin typeface="微软雅黑" panose="020B0503020204020204" charset="-122"/>
                <a:ea typeface="微软雅黑" panose="020B0503020204020204" charset="-122"/>
                <a:cs typeface="微软雅黑" panose="020B0503020204020204" charset="-122"/>
              </a:endParaRPr>
            </a:p>
            <a:p>
              <a:r>
                <a:rPr lang="zh-CN" altLang="en-US" sz="800">
                  <a:latin typeface="微软雅黑" panose="020B0503020204020204" charset="-122"/>
                  <a:ea typeface="微软雅黑" panose="020B0503020204020204" charset="-122"/>
                  <a:cs typeface="微软雅黑" panose="020B0503020204020204" charset="-122"/>
                </a:rPr>
                <a:t>(2) The distance between the sensing part of the speed sensor and the signal plate is less than 1.8mm.</a:t>
              </a:r>
              <a:endParaRPr lang="zh-CN" altLang="en-US" sz="800">
                <a:latin typeface="微软雅黑" panose="020B0503020204020204" charset="-122"/>
                <a:ea typeface="微软雅黑" panose="020B0503020204020204" charset="-122"/>
                <a:cs typeface="微软雅黑" panose="020B0503020204020204" charset="-122"/>
              </a:endParaRPr>
            </a:p>
          </p:txBody>
        </p:sp>
      </p:grpSp>
      <p:sp>
        <p:nvSpPr>
          <p:cNvPr id="3" name="object 13"/>
          <p:cNvSpPr txBox="1"/>
          <p:nvPr>
            <p:custDataLst>
              <p:tags r:id="rId2"/>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58233" name="矩形 1073758232"/>
          <p:cNvSpPr/>
          <p:nvPr/>
        </p:nvSpPr>
        <p:spPr>
          <a:xfrm>
            <a:off x="1308735" y="1628140"/>
            <a:ext cx="4826635" cy="7419340"/>
          </a:xfrm>
          <a:prstGeom prst="rect">
            <a:avLst/>
          </a:prstGeom>
          <a:solidFill>
            <a:srgbClr val="FFFFFF"/>
          </a:solidFill>
          <a:ln w="9525">
            <a:noFill/>
          </a:ln>
        </p:spPr>
        <p:txBody>
          <a:bodyPr/>
          <a:p>
            <a:endParaRPr lang="zh-CN" altLang="en-US"/>
          </a:p>
        </p:txBody>
      </p:sp>
      <p:pic>
        <p:nvPicPr>
          <p:cNvPr id="2" name="图片 1" descr="图片4"/>
          <p:cNvPicPr>
            <a:picLocks noChangeAspect="1"/>
          </p:cNvPicPr>
          <p:nvPr/>
        </p:nvPicPr>
        <p:blipFill>
          <a:blip r:embed="rId1"/>
          <a:stretch>
            <a:fillRect/>
          </a:stretch>
        </p:blipFill>
        <p:spPr>
          <a:xfrm>
            <a:off x="1456690" y="1450975"/>
            <a:ext cx="1080000" cy="168108"/>
          </a:xfrm>
          <a:prstGeom prst="rect">
            <a:avLst/>
          </a:prstGeom>
        </p:spPr>
      </p:pic>
      <p:sp>
        <p:nvSpPr>
          <p:cNvPr id="102" name="文本框 101"/>
          <p:cNvSpPr txBox="1"/>
          <p:nvPr/>
        </p:nvSpPr>
        <p:spPr>
          <a:xfrm>
            <a:off x="1462405" y="1720850"/>
            <a:ext cx="1846580" cy="245110"/>
          </a:xfrm>
          <a:prstGeom prst="rect">
            <a:avLst/>
          </a:prstGeom>
          <a:noFill/>
          <a:ln w="9525">
            <a:noFill/>
          </a:ln>
        </p:spPr>
        <p:txBody>
          <a:bodyPr wrap="square">
            <a:spAutoFit/>
          </a:bodyPr>
          <a:p>
            <a:pPr indent="0"/>
            <a:r>
              <a:rPr sz="1000" b="1">
                <a:latin typeface="微软雅黑" panose="020B0503020204020204" charset="-122"/>
                <a:ea typeface="微软雅黑" panose="020B0503020204020204" charset="-122"/>
              </a:rPr>
              <a:t>2. System location</a:t>
            </a:r>
            <a:endParaRPr sz="1000" b="1">
              <a:latin typeface="微软雅黑" panose="020B0503020204020204" charset="-122"/>
              <a:ea typeface="微软雅黑" panose="020B0503020204020204" charset="-122"/>
            </a:endParaRPr>
          </a:p>
        </p:txBody>
      </p:sp>
      <p:pic>
        <p:nvPicPr>
          <p:cNvPr id="5" name="图片 4" descr="E:\450rally实拍图\车辆三维数据截图\整车右侧.jpg整车右侧"/>
          <p:cNvPicPr>
            <a:picLocks noChangeAspect="1"/>
          </p:cNvPicPr>
          <p:nvPr/>
        </p:nvPicPr>
        <p:blipFill>
          <a:blip r:embed="rId2"/>
          <a:srcRect/>
          <a:stretch>
            <a:fillRect/>
          </a:stretch>
        </p:blipFill>
        <p:spPr>
          <a:xfrm>
            <a:off x="1461770" y="2063115"/>
            <a:ext cx="4533265" cy="2920365"/>
          </a:xfrm>
          <a:prstGeom prst="rect">
            <a:avLst/>
          </a:prstGeom>
          <a:ln>
            <a:noFill/>
          </a:ln>
        </p:spPr>
      </p:pic>
      <p:sp>
        <p:nvSpPr>
          <p:cNvPr id="3" name="文本框 2"/>
          <p:cNvSpPr txBox="1"/>
          <p:nvPr/>
        </p:nvSpPr>
        <p:spPr>
          <a:xfrm>
            <a:off x="1458595" y="2076450"/>
            <a:ext cx="1701800" cy="245110"/>
          </a:xfrm>
          <a:prstGeom prst="rect">
            <a:avLst/>
          </a:prstGeom>
          <a:noFill/>
        </p:spPr>
        <p:txBody>
          <a:bodyPr wrap="square" rtlCol="0">
            <a:spAutoFit/>
          </a:bodyPr>
          <a:p>
            <a:r>
              <a:rPr lang="en-US" altLang="zh-CN" sz="1000" b="1">
                <a:latin typeface="微软雅黑" panose="020B0503020204020204" charset="-122"/>
                <a:ea typeface="微软雅黑" panose="020B0503020204020204" charset="-122"/>
              </a:rPr>
              <a:t>Racing</a:t>
            </a:r>
            <a:r>
              <a:rPr lang="zh-CN" altLang="en-US" sz="1000" b="1">
                <a:latin typeface="微软雅黑" panose="020B0503020204020204" charset="-122"/>
                <a:ea typeface="微软雅黑" panose="020B0503020204020204" charset="-122"/>
              </a:rPr>
              <a:t> version</a:t>
            </a:r>
            <a:endParaRPr lang="zh-CN" altLang="en-US" sz="1000" b="1">
              <a:latin typeface="微软雅黑" panose="020B0503020204020204" charset="-122"/>
              <a:ea typeface="微软雅黑" panose="020B0503020204020204" charset="-122"/>
            </a:endParaRPr>
          </a:p>
        </p:txBody>
      </p:sp>
      <p:sp>
        <p:nvSpPr>
          <p:cNvPr id="4" name="椭圆 3"/>
          <p:cNvSpPr/>
          <p:nvPr/>
        </p:nvSpPr>
        <p:spPr>
          <a:xfrm>
            <a:off x="2617470" y="3053080"/>
            <a:ext cx="222885" cy="213995"/>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3823970" y="3342640"/>
            <a:ext cx="222885" cy="213995"/>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119245" y="3545205"/>
            <a:ext cx="222885" cy="213995"/>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连接符 14"/>
          <p:cNvCxnSpPr>
            <a:stCxn id="8" idx="4"/>
            <a:endCxn id="49" idx="0"/>
          </p:cNvCxnSpPr>
          <p:nvPr/>
        </p:nvCxnSpPr>
        <p:spPr>
          <a:xfrm>
            <a:off x="4231005" y="3759200"/>
            <a:ext cx="87630" cy="900430"/>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6" idx="0"/>
            <a:endCxn id="45" idx="2"/>
          </p:cNvCxnSpPr>
          <p:nvPr/>
        </p:nvCxnSpPr>
        <p:spPr>
          <a:xfrm flipH="1" flipV="1">
            <a:off x="3672205" y="2473325"/>
            <a:ext cx="263525" cy="869315"/>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4" idx="0"/>
          </p:cNvCxnSpPr>
          <p:nvPr/>
        </p:nvCxnSpPr>
        <p:spPr>
          <a:xfrm flipH="1" flipV="1">
            <a:off x="2728595" y="2704465"/>
            <a:ext cx="635" cy="348615"/>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568065" y="3409315"/>
            <a:ext cx="222885" cy="213995"/>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1989455" y="2480310"/>
            <a:ext cx="1150620" cy="189865"/>
          </a:xfrm>
          <a:prstGeom prst="rect">
            <a:avLst/>
          </a:prstGeom>
          <a:noFill/>
          <a:ln w="9525">
            <a:noFill/>
          </a:ln>
        </p:spPr>
        <p:txBody>
          <a:bodyPr wrap="square" lIns="0" tIns="0" rIns="0" bIns="0" anchor="ctr" anchorCtr="0">
            <a:noAutofit/>
          </a:bodyPr>
          <a:p>
            <a:pPr indent="0" algn="ctr" fontAlgn="auto"/>
            <a:r>
              <a:rPr sz="900" b="1">
                <a:latin typeface="微软雅黑" panose="020B0503020204020204" charset="-122"/>
                <a:ea typeface="微软雅黑" panose="020B0503020204020204" charset="-122"/>
              </a:rPr>
              <a:t>ECU </a:t>
            </a:r>
            <a:endParaRPr sz="900" b="1">
              <a:latin typeface="微软雅黑" panose="020B0503020204020204" charset="-122"/>
              <a:ea typeface="微软雅黑" panose="020B0503020204020204" charset="-122"/>
            </a:endParaRPr>
          </a:p>
        </p:txBody>
      </p:sp>
      <p:cxnSp>
        <p:nvCxnSpPr>
          <p:cNvPr id="29" name="直接连接符 28"/>
          <p:cNvCxnSpPr>
            <a:stCxn id="27" idx="4"/>
            <a:endCxn id="36" idx="0"/>
          </p:cNvCxnSpPr>
          <p:nvPr/>
        </p:nvCxnSpPr>
        <p:spPr>
          <a:xfrm>
            <a:off x="3679825" y="3623310"/>
            <a:ext cx="31750" cy="1033145"/>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30" name="图片 29" descr="C:\Users\as\Desktop\450Rally民用版仪表\外观\450B.tif450B"/>
          <p:cNvPicPr>
            <a:picLocks noChangeAspect="1"/>
          </p:cNvPicPr>
          <p:nvPr/>
        </p:nvPicPr>
        <p:blipFill>
          <a:blip r:embed="rId3"/>
          <a:srcRect/>
          <a:stretch>
            <a:fillRect/>
          </a:stretch>
        </p:blipFill>
        <p:spPr>
          <a:xfrm>
            <a:off x="1463675" y="5436870"/>
            <a:ext cx="4526915" cy="2973070"/>
          </a:xfrm>
          <a:prstGeom prst="rect">
            <a:avLst/>
          </a:prstGeom>
          <a:ln>
            <a:noFill/>
          </a:ln>
        </p:spPr>
      </p:pic>
      <p:sp>
        <p:nvSpPr>
          <p:cNvPr id="37" name="文本框 36"/>
          <p:cNvSpPr txBox="1"/>
          <p:nvPr/>
        </p:nvSpPr>
        <p:spPr>
          <a:xfrm>
            <a:off x="1454785" y="5431790"/>
            <a:ext cx="1249045" cy="188595"/>
          </a:xfrm>
          <a:prstGeom prst="rect">
            <a:avLst/>
          </a:prstGeom>
          <a:noFill/>
        </p:spPr>
        <p:txBody>
          <a:bodyPr wrap="square" rtlCol="0">
            <a:noAutofit/>
          </a:bodyPr>
          <a:p>
            <a:r>
              <a:rPr lang="zh-CN" altLang="en-US" sz="1000" b="1">
                <a:latin typeface="微软雅黑" panose="020B0503020204020204" charset="-122"/>
                <a:ea typeface="微软雅黑" panose="020B0503020204020204" charset="-122"/>
              </a:rPr>
              <a:t>Civilian version</a:t>
            </a:r>
            <a:endParaRPr lang="zh-CN" altLang="en-US" sz="1000" b="1">
              <a:latin typeface="微软雅黑" panose="020B0503020204020204" charset="-122"/>
              <a:ea typeface="微软雅黑" panose="020B0503020204020204" charset="-122"/>
            </a:endParaRPr>
          </a:p>
        </p:txBody>
      </p:sp>
      <p:sp>
        <p:nvSpPr>
          <p:cNvPr id="38" name="椭圆 37"/>
          <p:cNvSpPr/>
          <p:nvPr/>
        </p:nvSpPr>
        <p:spPr>
          <a:xfrm>
            <a:off x="2781935" y="6429375"/>
            <a:ext cx="222250" cy="21336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椭圆 38"/>
          <p:cNvSpPr/>
          <p:nvPr/>
        </p:nvSpPr>
        <p:spPr>
          <a:xfrm>
            <a:off x="3948430" y="6709410"/>
            <a:ext cx="222250" cy="21336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4281805" y="6920865"/>
            <a:ext cx="222250" cy="21336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1" name="直接连接符 40"/>
          <p:cNvCxnSpPr>
            <a:stCxn id="40" idx="4"/>
            <a:endCxn id="47" idx="0"/>
          </p:cNvCxnSpPr>
          <p:nvPr/>
        </p:nvCxnSpPr>
        <p:spPr>
          <a:xfrm flipH="1">
            <a:off x="4372610" y="7134225"/>
            <a:ext cx="20320" cy="970280"/>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9" idx="0"/>
            <a:endCxn id="46" idx="2"/>
          </p:cNvCxnSpPr>
          <p:nvPr/>
        </p:nvCxnSpPr>
        <p:spPr>
          <a:xfrm flipH="1" flipV="1">
            <a:off x="3723005" y="5876925"/>
            <a:ext cx="336550" cy="832485"/>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8" idx="0"/>
          </p:cNvCxnSpPr>
          <p:nvPr/>
        </p:nvCxnSpPr>
        <p:spPr>
          <a:xfrm flipH="1" flipV="1">
            <a:off x="2892425" y="6033135"/>
            <a:ext cx="635" cy="395605"/>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3654425" y="6804660"/>
            <a:ext cx="222250" cy="21336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8" name="直接连接符 47"/>
          <p:cNvCxnSpPr>
            <a:stCxn id="44" idx="4"/>
            <a:endCxn id="35" idx="0"/>
          </p:cNvCxnSpPr>
          <p:nvPr/>
        </p:nvCxnSpPr>
        <p:spPr>
          <a:xfrm flipH="1">
            <a:off x="3756025" y="7018020"/>
            <a:ext cx="9525" cy="1102360"/>
          </a:xfrm>
          <a:prstGeom prst="line">
            <a:avLst/>
          </a:prstGeom>
          <a:ln w="158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1" name="object 5"/>
          <p:cNvSpPr/>
          <p:nvPr/>
        </p:nvSpPr>
        <p:spPr>
          <a:xfrm>
            <a:off x="709421" y="804799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33" name="文本框 32"/>
          <p:cNvSpPr txBox="1"/>
          <p:nvPr/>
        </p:nvSpPr>
        <p:spPr>
          <a:xfrm>
            <a:off x="718185" y="876490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91</a:t>
            </a:r>
            <a:endParaRPr lang="en-US" altLang="zh-CN" sz="1000">
              <a:solidFill>
                <a:schemeClr val="bg1"/>
              </a:solidFill>
              <a:latin typeface="黑体" panose="02010609060101010101" charset="-122"/>
              <a:ea typeface="黑体" panose="02010609060101010101" charset="-122"/>
            </a:endParaRPr>
          </a:p>
        </p:txBody>
      </p:sp>
      <p:sp>
        <p:nvSpPr>
          <p:cNvPr id="34" name="文本框 33"/>
          <p:cNvSpPr txBox="1"/>
          <p:nvPr/>
        </p:nvSpPr>
        <p:spPr>
          <a:xfrm>
            <a:off x="2028190" y="5878830"/>
            <a:ext cx="1286510" cy="160020"/>
          </a:xfrm>
          <a:prstGeom prst="rect">
            <a:avLst/>
          </a:prstGeom>
          <a:noFill/>
          <a:ln w="9525">
            <a:noFill/>
          </a:ln>
        </p:spPr>
        <p:txBody>
          <a:bodyPr wrap="square" lIns="0" tIns="0" rIns="0" bIns="0" anchor="ctr" anchorCtr="0">
            <a:noAutofit/>
          </a:bodyPr>
          <a:p>
            <a:pPr indent="0" algn="ctr" fontAlgn="auto"/>
            <a:r>
              <a:rPr sz="900" b="1">
                <a:latin typeface="微软雅黑" panose="020B0503020204020204" charset="-122"/>
                <a:ea typeface="微软雅黑" panose="020B0503020204020204" charset="-122"/>
                <a:sym typeface="+mn-ea"/>
              </a:rPr>
              <a:t>ECU Control Unit</a:t>
            </a:r>
            <a:endParaRPr lang="zh-CN" altLang="en-US" sz="900" b="1">
              <a:latin typeface="微软雅黑" panose="020B0503020204020204" charset="-122"/>
              <a:ea typeface="微软雅黑" panose="020B0503020204020204" charset="-122"/>
            </a:endParaRPr>
          </a:p>
        </p:txBody>
      </p:sp>
      <p:sp>
        <p:nvSpPr>
          <p:cNvPr id="35" name="文本框 34"/>
          <p:cNvSpPr txBox="1"/>
          <p:nvPr/>
        </p:nvSpPr>
        <p:spPr>
          <a:xfrm>
            <a:off x="3413760" y="8120380"/>
            <a:ext cx="684000" cy="128270"/>
          </a:xfrm>
          <a:prstGeom prst="rect">
            <a:avLst/>
          </a:prstGeom>
          <a:noFill/>
          <a:ln w="9525">
            <a:noFill/>
          </a:ln>
        </p:spPr>
        <p:txBody>
          <a:bodyPr wrap="square" lIns="0" tIns="0" rIns="0" bIns="0" anchor="ctr" anchorCtr="0">
            <a:noAutofit/>
          </a:bodyPr>
          <a:p>
            <a:pPr indent="0" algn="ctr" fontAlgn="auto"/>
            <a:r>
              <a:rPr lang="zh-CN" altLang="en-US" sz="900" b="1">
                <a:latin typeface="微软雅黑" panose="020B0503020204020204" charset="-122"/>
                <a:ea typeface="微软雅黑" panose="020B0503020204020204" charset="-122"/>
                <a:sym typeface="+mn-ea"/>
              </a:rPr>
              <a:t>Throttle Assembly</a:t>
            </a:r>
            <a:endParaRPr lang="zh-CN" altLang="en-US" sz="900" b="1">
              <a:latin typeface="微软雅黑" panose="020B0503020204020204" charset="-122"/>
              <a:ea typeface="微软雅黑" panose="020B0503020204020204" charset="-122"/>
            </a:endParaRPr>
          </a:p>
        </p:txBody>
      </p:sp>
      <p:sp>
        <p:nvSpPr>
          <p:cNvPr id="36" name="文本框 35"/>
          <p:cNvSpPr txBox="1"/>
          <p:nvPr/>
        </p:nvSpPr>
        <p:spPr>
          <a:xfrm>
            <a:off x="3369310" y="4656455"/>
            <a:ext cx="684000" cy="128270"/>
          </a:xfrm>
          <a:prstGeom prst="rect">
            <a:avLst/>
          </a:prstGeom>
          <a:noFill/>
          <a:ln w="9525">
            <a:noFill/>
          </a:ln>
        </p:spPr>
        <p:txBody>
          <a:bodyPr wrap="square" lIns="0" tIns="0" rIns="0" bIns="0" anchor="ctr" anchorCtr="0">
            <a:noAutofit/>
          </a:bodyPr>
          <a:p>
            <a:pPr indent="0" algn="ctr" fontAlgn="auto"/>
            <a:r>
              <a:rPr lang="zh-CN" altLang="en-US" sz="900" b="1">
                <a:latin typeface="微软雅黑" panose="020B0503020204020204" charset="-122"/>
                <a:ea typeface="微软雅黑" panose="020B0503020204020204" charset="-122"/>
              </a:rPr>
              <a:t>Throttle Assembly</a:t>
            </a:r>
            <a:endParaRPr lang="zh-CN" altLang="en-US" sz="900" b="1">
              <a:latin typeface="微软雅黑" panose="020B0503020204020204" charset="-122"/>
              <a:ea typeface="微软雅黑" panose="020B0503020204020204" charset="-122"/>
            </a:endParaRPr>
          </a:p>
        </p:txBody>
      </p:sp>
      <p:sp>
        <p:nvSpPr>
          <p:cNvPr id="45" name="文本框 44"/>
          <p:cNvSpPr txBox="1"/>
          <p:nvPr/>
        </p:nvSpPr>
        <p:spPr>
          <a:xfrm>
            <a:off x="3258185" y="2345055"/>
            <a:ext cx="828000" cy="128270"/>
          </a:xfrm>
          <a:prstGeom prst="rect">
            <a:avLst/>
          </a:prstGeom>
          <a:noFill/>
          <a:ln w="9525">
            <a:noFill/>
          </a:ln>
        </p:spPr>
        <p:txBody>
          <a:bodyPr wrap="square" lIns="0" tIns="0" rIns="0" bIns="0" anchor="ctr" anchorCtr="0">
            <a:noAutofit/>
          </a:bodyPr>
          <a:p>
            <a:pPr indent="0" algn="ctr" fontAlgn="auto"/>
            <a:r>
              <a:rPr lang="zh-CN" altLang="en-US" sz="900" b="1">
                <a:latin typeface="微软雅黑" panose="020B0503020204020204" charset="-122"/>
                <a:ea typeface="微软雅黑" panose="020B0503020204020204" charset="-122"/>
              </a:rPr>
              <a:t>Ignition coil spark plug</a:t>
            </a:r>
            <a:endParaRPr lang="zh-CN" altLang="en-US" sz="900" b="1">
              <a:latin typeface="微软雅黑" panose="020B0503020204020204" charset="-122"/>
              <a:ea typeface="微软雅黑" panose="020B0503020204020204" charset="-122"/>
            </a:endParaRPr>
          </a:p>
        </p:txBody>
      </p:sp>
      <p:sp>
        <p:nvSpPr>
          <p:cNvPr id="46" name="文本框 45"/>
          <p:cNvSpPr txBox="1"/>
          <p:nvPr/>
        </p:nvSpPr>
        <p:spPr>
          <a:xfrm>
            <a:off x="3308985" y="5748655"/>
            <a:ext cx="828000" cy="128270"/>
          </a:xfrm>
          <a:prstGeom prst="rect">
            <a:avLst/>
          </a:prstGeom>
          <a:noFill/>
          <a:ln w="9525">
            <a:noFill/>
          </a:ln>
        </p:spPr>
        <p:txBody>
          <a:bodyPr wrap="square" lIns="0" tIns="0" rIns="0" bIns="0" anchor="ctr" anchorCtr="0">
            <a:noAutofit/>
          </a:bodyPr>
          <a:p>
            <a:pPr indent="0" algn="ctr" fontAlgn="auto"/>
            <a:r>
              <a:rPr lang="zh-CN" altLang="en-US" sz="900" b="1">
                <a:latin typeface="微软雅黑" panose="020B0503020204020204" charset="-122"/>
                <a:ea typeface="微软雅黑" panose="020B0503020204020204" charset="-122"/>
                <a:sym typeface="+mn-ea"/>
              </a:rPr>
              <a:t>Ignition coil spark plug</a:t>
            </a:r>
            <a:endParaRPr lang="zh-CN" altLang="en-US" sz="900" b="1">
              <a:latin typeface="微软雅黑" panose="020B0503020204020204" charset="-122"/>
              <a:ea typeface="微软雅黑" panose="020B0503020204020204" charset="-122"/>
            </a:endParaRPr>
          </a:p>
        </p:txBody>
      </p:sp>
      <p:sp>
        <p:nvSpPr>
          <p:cNvPr id="47" name="文本框 46"/>
          <p:cNvSpPr txBox="1"/>
          <p:nvPr/>
        </p:nvSpPr>
        <p:spPr>
          <a:xfrm>
            <a:off x="4102735" y="8104505"/>
            <a:ext cx="540000" cy="128270"/>
          </a:xfrm>
          <a:prstGeom prst="rect">
            <a:avLst/>
          </a:prstGeom>
          <a:noFill/>
          <a:ln w="9525">
            <a:noFill/>
          </a:ln>
        </p:spPr>
        <p:txBody>
          <a:bodyPr wrap="square" lIns="0" tIns="0" rIns="0" bIns="0" anchor="ctr" anchorCtr="0">
            <a:noAutofit/>
          </a:bodyPr>
          <a:p>
            <a:pPr indent="0" algn="ctr" fontAlgn="auto"/>
            <a:r>
              <a:rPr lang="zh-CN" altLang="en-US" sz="900" b="1">
                <a:latin typeface="微软雅黑" panose="020B0503020204020204" charset="-122"/>
                <a:ea typeface="微软雅黑" panose="020B0503020204020204" charset="-122"/>
                <a:sym typeface="+mn-ea"/>
              </a:rPr>
              <a:t>Oxygen Sensor</a:t>
            </a:r>
            <a:endParaRPr lang="zh-CN" altLang="en-US" sz="900" b="1">
              <a:latin typeface="微软雅黑" panose="020B0503020204020204" charset="-122"/>
              <a:ea typeface="微软雅黑" panose="020B0503020204020204" charset="-122"/>
            </a:endParaRPr>
          </a:p>
        </p:txBody>
      </p:sp>
      <p:sp>
        <p:nvSpPr>
          <p:cNvPr id="49" name="文本框 48"/>
          <p:cNvSpPr txBox="1"/>
          <p:nvPr/>
        </p:nvSpPr>
        <p:spPr>
          <a:xfrm>
            <a:off x="4048760" y="4659630"/>
            <a:ext cx="540000" cy="128270"/>
          </a:xfrm>
          <a:prstGeom prst="rect">
            <a:avLst/>
          </a:prstGeom>
          <a:noFill/>
          <a:ln w="9525">
            <a:noFill/>
          </a:ln>
        </p:spPr>
        <p:txBody>
          <a:bodyPr wrap="square" lIns="0" tIns="0" rIns="0" bIns="0" anchor="ctr" anchorCtr="0">
            <a:noAutofit/>
          </a:bodyPr>
          <a:p>
            <a:pPr indent="0" algn="ctr" fontAlgn="auto"/>
            <a:r>
              <a:rPr lang="zh-CN" altLang="en-US" sz="900" b="1">
                <a:latin typeface="微软雅黑" panose="020B0503020204020204" charset="-122"/>
                <a:ea typeface="微软雅黑" panose="020B0503020204020204" charset="-122"/>
              </a:rPr>
              <a:t>Oxygen Sensor</a:t>
            </a:r>
            <a:endParaRPr lang="zh-CN" altLang="en-US" sz="900" b="1">
              <a:latin typeface="微软雅黑" panose="020B0503020204020204" charset="-122"/>
              <a:ea typeface="微软雅黑" panose="020B0503020204020204" charset="-122"/>
            </a:endParaRPr>
          </a:p>
        </p:txBody>
      </p:sp>
      <p:sp>
        <p:nvSpPr>
          <p:cNvPr id="7" name="object 13"/>
          <p:cNvSpPr txBox="1"/>
          <p:nvPr>
            <p:custDataLst>
              <p:tags r:id="rId4"/>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2749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696086"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30070"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21" name="图片 20" descr="图片4"/>
          <p:cNvPicPr>
            <a:picLocks noChangeAspect="1"/>
          </p:cNvPicPr>
          <p:nvPr/>
        </p:nvPicPr>
        <p:blipFill>
          <a:blip r:embed="rId1"/>
          <a:stretch>
            <a:fillRect/>
          </a:stretch>
        </p:blipFill>
        <p:spPr>
          <a:xfrm>
            <a:off x="4906010" y="1456055"/>
            <a:ext cx="1080000" cy="168108"/>
          </a:xfrm>
          <a:prstGeom prst="rect">
            <a:avLst/>
          </a:prstGeom>
        </p:spPr>
      </p:pic>
      <p:sp>
        <p:nvSpPr>
          <p:cNvPr id="16" name="object 5"/>
          <p:cNvSpPr/>
          <p:nvPr/>
        </p:nvSpPr>
        <p:spPr>
          <a:xfrm>
            <a:off x="6256146" y="80695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6264910" y="87864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118</a:t>
            </a:r>
            <a:endParaRPr lang="en-US" altLang="zh-CN" sz="1000">
              <a:solidFill>
                <a:schemeClr val="bg1"/>
              </a:solidFill>
              <a:latin typeface="黑体" panose="02010609060101010101" charset="-122"/>
              <a:ea typeface="黑体" panose="02010609060101010101" charset="-122"/>
            </a:endParaRPr>
          </a:p>
        </p:txBody>
      </p:sp>
      <p:sp>
        <p:nvSpPr>
          <p:cNvPr id="47" name="文本框 46"/>
          <p:cNvSpPr txBox="1"/>
          <p:nvPr/>
        </p:nvSpPr>
        <p:spPr>
          <a:xfrm>
            <a:off x="1409065" y="1638935"/>
            <a:ext cx="4787900" cy="706755"/>
          </a:xfrm>
          <a:prstGeom prst="rect">
            <a:avLst/>
          </a:prstGeom>
          <a:noFill/>
        </p:spPr>
        <p:txBody>
          <a:bodyPr wrap="square" lIns="36195" tIns="0" rIns="36195" bIns="0" rtlCol="0">
            <a:noAutofit/>
          </a:bodyPr>
          <a:p>
            <a:pPr marR="5080" algn="ctr">
              <a:lnSpc>
                <a:spcPct val="100000"/>
              </a:lnSpc>
            </a:pPr>
            <a:r>
              <a:rPr sz="1000" b="1">
                <a:solidFill>
                  <a:schemeClr val="tx1"/>
                </a:solidFill>
                <a:latin typeface="微软雅黑" panose="020B0503020204020204" charset="-122"/>
                <a:ea typeface="微软雅黑" panose="020B0503020204020204" charset="-122"/>
                <a:cs typeface="微软雅黑" panose="020B0503020204020204" charset="-122"/>
                <a:sym typeface="+mn-ea"/>
              </a:rPr>
              <a:t>7. Troubleshooting according to the fault phenomenon</a:t>
            </a:r>
            <a:endParaRPr sz="1000"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R="5080">
              <a:lnSpc>
                <a:spcPct val="100000"/>
              </a:lnSpc>
            </a:pPr>
            <a:r>
              <a:rPr lang="en-US" altLang="zh-CN" sz="1000" b="1" dirty="0">
                <a:latin typeface="微软雅黑" panose="020B0503020204020204" charset="-122"/>
                <a:ea typeface="微软雅黑" panose="020B0503020204020204" charset="-122"/>
                <a:cs typeface="微软雅黑" panose="020B0503020204020204" charset="-122"/>
                <a:sym typeface="+mn-ea"/>
              </a:rPr>
              <a:t>   </a:t>
            </a:r>
            <a:r>
              <a:rPr sz="1000" dirty="0">
                <a:latin typeface="微软雅黑" panose="020B0503020204020204" charset="-122"/>
                <a:ea typeface="微软雅黑" panose="020B0503020204020204" charset="-122"/>
                <a:cs typeface="微软雅黑" panose="020B0503020204020204" charset="-122"/>
                <a:sym typeface="+mn-ea"/>
              </a:rPr>
              <a:t>This section introduces the meaning of the current fault phenomenon, the corresponding diagnosis strategy and possible causes of the fault, as well as the treatment strategy of the fault, which can be referred to during the vehicle maintenance.</a:t>
            </a:r>
            <a:endParaRPr sz="1000"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409065" y="2374900"/>
            <a:ext cx="4536000" cy="460375"/>
          </a:xfrm>
          <a:prstGeom prst="rect">
            <a:avLst/>
          </a:prstGeom>
          <a:noFill/>
        </p:spPr>
        <p:txBody>
          <a:bodyPr wrap="square" rtlCol="0">
            <a:spAutoFit/>
          </a:bodyPr>
          <a:p>
            <a:r>
              <a:rPr sz="800">
                <a:latin typeface="微软雅黑" panose="020B0503020204020204" charset="-122"/>
                <a:ea typeface="微软雅黑" panose="020B0503020204020204" charset="-122"/>
                <a:cs typeface="微软雅黑" panose="020B0503020204020204" charset="-122"/>
                <a:sym typeface="+mn-ea"/>
              </a:rPr>
              <a:t>7.1 When starting, the engine does not turn or turns slowly.</a:t>
            </a:r>
            <a:endParaRPr sz="800">
              <a:latin typeface="微软雅黑" panose="020B0503020204020204" charset="-122"/>
              <a:ea typeface="微软雅黑" panose="020B0503020204020204" charset="-122"/>
              <a:cs typeface="微软雅黑" panose="020B0503020204020204" charset="-122"/>
              <a:sym typeface="+mn-ea"/>
            </a:endParaRPr>
          </a:p>
          <a:p>
            <a:r>
              <a:rPr sz="800">
                <a:latin typeface="微软雅黑" panose="020B0503020204020204" charset="-122"/>
                <a:ea typeface="微软雅黑" panose="020B0503020204020204" charset="-122"/>
                <a:cs typeface="微软雅黑" panose="020B0503020204020204" charset="-122"/>
                <a:sym typeface="+mn-ea"/>
              </a:rPr>
              <a:t>General fault parts: 1, battery; 2, starter motor; 3, wiring harness or ignition switch; 4, engine mechanical parts.</a:t>
            </a:r>
            <a:endParaRPr sz="80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8" name="object 19"/>
          <p:cNvGraphicFramePr>
            <a:graphicFrameLocks noGrp="1"/>
          </p:cNvGraphicFramePr>
          <p:nvPr>
            <p:custDataLst>
              <p:tags r:id="rId2"/>
            </p:custDataLst>
          </p:nvPr>
        </p:nvGraphicFramePr>
        <p:xfrm>
          <a:off x="1438910" y="2950210"/>
          <a:ext cx="4526915" cy="2683510"/>
        </p:xfrm>
        <a:graphic>
          <a:graphicData uri="http://schemas.openxmlformats.org/drawingml/2006/table">
            <a:tbl>
              <a:tblPr firstRow="1" bandRow="1">
                <a:tableStyleId>{2D5ABB26-0587-4C30-8999-92F81FD0307C}</a:tableStyleId>
              </a:tblPr>
              <a:tblGrid>
                <a:gridCol w="384175"/>
                <a:gridCol w="2249805"/>
                <a:gridCol w="635000"/>
                <a:gridCol w="1257935"/>
              </a:tblGrid>
              <a:tr h="245110">
                <a:tc>
                  <a:txBody>
                    <a:bodyPr/>
                    <a:p>
                      <a:pPr marL="90170">
                        <a:lnSpc>
                          <a:spcPts val="945"/>
                        </a:lnSpc>
                        <a:spcBef>
                          <a:spcPts val="40"/>
                        </a:spcBef>
                      </a:pPr>
                      <a:r>
                        <a:rPr sz="800" b="1" dirty="0">
                          <a:latin typeface="微软雅黑" panose="020B0503020204020204" charset="-122"/>
                          <a:ea typeface="微软雅黑" panose="020B0503020204020204" charset="-122"/>
                          <a:cs typeface="宋体" panose="02010600030101010101" pitchFamily="2" charset="-122"/>
                        </a:rPr>
                        <a:t>No.</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5"/>
                        </a:lnSpc>
                        <a:spcBef>
                          <a:spcPts val="40"/>
                        </a:spcBef>
                      </a:pPr>
                      <a:r>
                        <a:rPr sz="800" b="1" dirty="0">
                          <a:latin typeface="微软雅黑" panose="020B0503020204020204" charset="-122"/>
                          <a:ea typeface="微软雅黑" panose="020B0503020204020204" charset="-122"/>
                          <a:cs typeface="宋体" panose="02010600030101010101" pitchFamily="2" charset="-122"/>
                        </a:rPr>
                        <a:t>Procedure</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5"/>
                        </a:lnSpc>
                        <a:spcBef>
                          <a:spcPts val="40"/>
                        </a:spcBef>
                      </a:pPr>
                      <a:r>
                        <a:rPr sz="800" b="1" dirty="0">
                          <a:latin typeface="微软雅黑" panose="020B0503020204020204" charset="-122"/>
                          <a:ea typeface="微软雅黑" panose="020B0503020204020204" charset="-122"/>
                          <a:cs typeface="宋体" panose="02010600030101010101" pitchFamily="2" charset="-122"/>
                        </a:rPr>
                        <a:t>Testing results</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Follow</a:t>
                      </a:r>
                      <a:r>
                        <a:rPr lang="en-US" sz="800" b="1" dirty="0">
                          <a:latin typeface="微软雅黑" panose="020B0503020204020204" charset="-122"/>
                          <a:ea typeface="微软雅黑" panose="020B0503020204020204" charset="-122"/>
                          <a:cs typeface="宋体" panose="02010600030101010101" pitchFamily="2" charset="-122"/>
                          <a:sym typeface="+mn-ea"/>
                        </a:rPr>
                        <a:t>ing</a:t>
                      </a:r>
                      <a:r>
                        <a:rPr sz="800" b="1" dirty="0">
                          <a:latin typeface="微软雅黑" panose="020B0503020204020204" charset="-122"/>
                          <a:ea typeface="微软雅黑" panose="020B0503020204020204" charset="-122"/>
                          <a:cs typeface="宋体" panose="02010600030101010101" pitchFamily="2" charset="-122"/>
                          <a:sym typeface="+mn-ea"/>
                        </a:rPr>
                        <a:t> Steps</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1455">
                <a:tc rowSpan="2">
                  <a:txBody>
                    <a:bodyPr/>
                    <a:p>
                      <a:pPr>
                        <a:lnSpc>
                          <a:spcPct val="100000"/>
                        </a:lnSpc>
                        <a:spcBef>
                          <a:spcPts val="15"/>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1</a:t>
                      </a:r>
                      <a:endParaRPr sz="800">
                        <a:latin typeface="微软雅黑" panose="020B0503020204020204" charset="-122"/>
                        <a:ea typeface="微软雅黑" panose="020B0503020204020204" charset="-122"/>
                        <a:cs typeface="宋体" panose="02010600030101010101" pitchFamily="2" charset="-122"/>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35"/>
                        </a:spcBef>
                      </a:pPr>
                      <a:r>
                        <a:rPr sz="750">
                          <a:latin typeface="微软雅黑" panose="020B0503020204020204" charset="-122"/>
                          <a:ea typeface="微软雅黑" panose="020B0503020204020204" charset="-122"/>
                          <a:cs typeface="宋体" panose="02010600030101010101" pitchFamily="2" charset="-122"/>
                        </a:rPr>
                        <a:t>Use a multimeter to check the voltage between the two terminals of the battery when the engine is started whether</a:t>
                      </a:r>
                      <a:endParaRPr sz="750">
                        <a:latin typeface="微软雅黑" panose="020B0503020204020204" charset="-122"/>
                        <a:ea typeface="微软雅黑" panose="020B0503020204020204" charset="-122"/>
                        <a:cs typeface="宋体" panose="02010600030101010101" pitchFamily="2" charset="-122"/>
                      </a:endParaRPr>
                    </a:p>
                    <a:p>
                      <a:pPr marL="19050" marR="8890" algn="just">
                        <a:lnSpc>
                          <a:spcPct val="100000"/>
                        </a:lnSpc>
                        <a:spcBef>
                          <a:spcPts val="35"/>
                        </a:spcBef>
                      </a:pPr>
                      <a:r>
                        <a:rPr sz="750">
                          <a:latin typeface="微软雅黑" panose="020B0503020204020204" charset="-122"/>
                          <a:ea typeface="微软雅黑" panose="020B0503020204020204" charset="-122"/>
                          <a:cs typeface="宋体" panose="02010600030101010101" pitchFamily="2" charset="-122"/>
                        </a:rPr>
                        <a:t>around 8-12V.</a:t>
                      </a:r>
                      <a:endParaRPr sz="75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Next setp</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54635">
                <a:tc vMerge="1">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Battery replacement</a:t>
                      </a:r>
                      <a:endParaRPr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4305">
                <a:tc rowSpan="2">
                  <a:txBody>
                    <a:bodyPr/>
                    <a:p>
                      <a:pPr>
                        <a:lnSpc>
                          <a:spcPct val="100000"/>
                        </a:lnSpc>
                        <a:spcBef>
                          <a:spcPts val="1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2</a:t>
                      </a:r>
                      <a:endParaRPr sz="800">
                        <a:latin typeface="微软雅黑" panose="020B0503020204020204" charset="-122"/>
                        <a:ea typeface="微软雅黑" panose="020B0503020204020204" charset="-122"/>
                        <a:cs typeface="宋体" panose="02010600030101010101" pitchFamily="2" charset="-122"/>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750">
                          <a:latin typeface="微软雅黑" panose="020B0503020204020204" charset="-122"/>
                          <a:ea typeface="微软雅黑" panose="020B0503020204020204" charset="-122"/>
                          <a:cs typeface="宋体" panose="02010600030101010101" pitchFamily="2" charset="-122"/>
                        </a:rPr>
                        <a:t>Keep the ignition switch in the starting position and use a multimeter to check if the positive terminal of the starter motor has a voltage of 8V or more.</a:t>
                      </a:r>
                      <a:endParaRPr sz="75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0607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60"/>
                        </a:spcBef>
                      </a:pPr>
                      <a:r>
                        <a:rPr sz="800" dirty="0">
                          <a:latin typeface="微软雅黑" panose="020B0503020204020204" charset="-122"/>
                          <a:ea typeface="微软雅黑" panose="020B0503020204020204" charset="-122"/>
                          <a:cs typeface="宋体" panose="02010600030101010101" pitchFamily="2" charset="-122"/>
                        </a:rPr>
                        <a:t>Repair or replace wiring harnesses</a:t>
                      </a:r>
                      <a:endParaRPr sz="800" dirty="0">
                        <a:latin typeface="微软雅黑" panose="020B0503020204020204" charset="-122"/>
                        <a:ea typeface="微软雅黑" panose="020B0503020204020204" charset="-122"/>
                        <a:cs typeface="宋体" panose="02010600030101010101" pitchFamily="2" charset="-122"/>
                      </a:endParaRPr>
                    </a:p>
                  </a:txBody>
                  <a:tcPr marL="0" marR="0" marT="58419"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43840">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3</a:t>
                      </a:r>
                      <a:endParaRPr sz="800">
                        <a:latin typeface="微软雅黑" panose="020B0503020204020204" charset="-122"/>
                        <a:ea typeface="微软雅黑" panose="020B0503020204020204" charset="-122"/>
                        <a:cs typeface="宋体" panose="02010600030101010101" pitchFamily="2" charset="-122"/>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750">
                          <a:latin typeface="微软雅黑" panose="020B0503020204020204" charset="-122"/>
                          <a:ea typeface="微软雅黑" panose="020B0503020204020204" charset="-122"/>
                          <a:cs typeface="宋体" panose="02010600030101010101" pitchFamily="2" charset="-122"/>
                        </a:rPr>
                        <a:t>Disassemble the starter motor and check the working condition of the starter motor. Focus on checking if it has a broken circuit or is stuck due to poor lubrication.</a:t>
                      </a:r>
                      <a:endParaRPr sz="75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Repair or replace starter motor</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35585">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58419"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46380">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4</a:t>
                      </a:r>
                      <a:endParaRPr sz="800">
                        <a:latin typeface="微软雅黑" panose="020B0503020204020204" charset="-122"/>
                        <a:ea typeface="微软雅黑" panose="020B0503020204020204" charset="-122"/>
                        <a:cs typeface="宋体" panose="02010600030101010101" pitchFamily="2" charset="-122"/>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750">
                          <a:latin typeface="微软雅黑" panose="020B0503020204020204" charset="-122"/>
                          <a:ea typeface="微软雅黑" panose="020B0503020204020204" charset="-122"/>
                          <a:cs typeface="宋体" panose="02010600030101010101" pitchFamily="2" charset="-122"/>
                        </a:rPr>
                        <a:t>If the fault occurs only in winter, check whether the resistance of the starter motor is too high due to improper selection of engine lubricant。</a:t>
                      </a:r>
                      <a:endParaRPr sz="75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sz="800" dirty="0">
                          <a:latin typeface="微软雅黑" panose="020B0503020204020204" charset="-122"/>
                          <a:ea typeface="微软雅黑" panose="020B0503020204020204" charset="-122"/>
                          <a:cs typeface="宋体" panose="02010600030101010101" pitchFamily="2" charset="-122"/>
                        </a:rPr>
                        <a:t>Change the appropriate grade of lubricant</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8435">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44475">
                <a:tc rowSpan="2">
                  <a:txBody>
                    <a:bodyPr/>
                    <a:p>
                      <a:pPr marL="635" algn="ctr">
                        <a:lnSpc>
                          <a:spcPct val="100000"/>
                        </a:lnSpc>
                        <a:spcBef>
                          <a:spcPts val="565"/>
                        </a:spcBef>
                      </a:pPr>
                      <a:r>
                        <a:rPr sz="800" dirty="0">
                          <a:latin typeface="微软雅黑" panose="020B0503020204020204" charset="-122"/>
                          <a:ea typeface="微软雅黑" panose="020B0503020204020204" charset="-122"/>
                          <a:cs typeface="宋体" panose="02010600030101010101" pitchFamily="2" charset="-122"/>
                        </a:rPr>
                        <a:t>5</a:t>
                      </a:r>
                      <a:endParaRPr sz="800" dirty="0">
                        <a:latin typeface="微软雅黑" panose="020B0503020204020204" charset="-122"/>
                        <a:ea typeface="微软雅黑" panose="020B0503020204020204" charset="-122"/>
                        <a:cs typeface="宋体" panose="02010600030101010101" pitchFamily="2" charset="-122"/>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85"/>
                        </a:spcBef>
                      </a:pPr>
                      <a:r>
                        <a:rPr sz="750">
                          <a:latin typeface="微软雅黑" panose="020B0503020204020204" charset="-122"/>
                          <a:ea typeface="微软雅黑" panose="020B0503020204020204" charset="-122"/>
                          <a:cs typeface="宋体" panose="02010600030101010101" pitchFamily="2" charset="-122"/>
                        </a:rPr>
                        <a:t>Check if the internal mechanical resistance of the engine is too large, resulting in the starter motor not turning or turning slowly.</a:t>
                      </a:r>
                      <a:endParaRPr sz="750">
                        <a:latin typeface="微软雅黑" panose="020B0503020204020204" charset="-122"/>
                        <a:ea typeface="微软雅黑" panose="020B0503020204020204" charset="-122"/>
                        <a:cs typeface="宋体" panose="02010600030101010101" pitchFamily="2" charset="-122"/>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Checking internal engine resistance</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63220">
                <a:tc vMerge="1">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Repeat the above stepsRepeat the above steps</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graphicFrame>
        <p:nvGraphicFramePr>
          <p:cNvPr id="9" name="object 20"/>
          <p:cNvGraphicFramePr>
            <a:graphicFrameLocks noGrp="1"/>
          </p:cNvGraphicFramePr>
          <p:nvPr>
            <p:custDataLst>
              <p:tags r:id="rId3"/>
            </p:custDataLst>
          </p:nvPr>
        </p:nvGraphicFramePr>
        <p:xfrm>
          <a:off x="1417700" y="6246241"/>
          <a:ext cx="4526915" cy="2433320"/>
        </p:xfrm>
        <a:graphic>
          <a:graphicData uri="http://schemas.openxmlformats.org/drawingml/2006/table">
            <a:tbl>
              <a:tblPr firstRow="1" bandRow="1">
                <a:tableStyleId>{2D5ABB26-0587-4C30-8999-92F81FD0307C}</a:tableStyleId>
              </a:tblPr>
              <a:tblGrid>
                <a:gridCol w="384175"/>
                <a:gridCol w="2273300"/>
                <a:gridCol w="611504"/>
                <a:gridCol w="1257935"/>
              </a:tblGrid>
              <a:tr h="206375">
                <a:tc>
                  <a:txBody>
                    <a:bodyPr/>
                    <a:p>
                      <a:pPr marL="90170">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rPr>
                        <a:t>No.</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5"/>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Procedure</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rPr>
                        <a:t>Testing results</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Follow</a:t>
                      </a:r>
                      <a:r>
                        <a:rPr lang="en-US" sz="800" b="1" dirty="0">
                          <a:latin typeface="微软雅黑" panose="020B0503020204020204" charset="-122"/>
                          <a:ea typeface="微软雅黑" panose="020B0503020204020204" charset="-122"/>
                          <a:cs typeface="宋体" panose="02010600030101010101" pitchFamily="2" charset="-122"/>
                          <a:sym typeface="+mn-ea"/>
                        </a:rPr>
                        <a:t>ing</a:t>
                      </a:r>
                      <a:r>
                        <a:rPr sz="800" b="1" dirty="0">
                          <a:latin typeface="微软雅黑" panose="020B0503020204020204" charset="-122"/>
                          <a:ea typeface="微软雅黑" panose="020B0503020204020204" charset="-122"/>
                          <a:cs typeface="宋体" panose="02010600030101010101" pitchFamily="2" charset="-122"/>
                          <a:sym typeface="+mn-ea"/>
                        </a:rPr>
                        <a:t> Steps</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684">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1</a:t>
                      </a:r>
                      <a:endParaRPr sz="800">
                        <a:latin typeface="微软雅黑" panose="020B0503020204020204" charset="-122"/>
                        <a:ea typeface="微软雅黑" panose="020B0503020204020204" charset="-122"/>
                        <a:cs typeface="宋体" panose="02010600030101010101" pitchFamily="2" charset="-122"/>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750">
                          <a:latin typeface="微软雅黑" panose="020B0503020204020204" charset="-122"/>
                          <a:ea typeface="微软雅黑" panose="020B0503020204020204" charset="-122"/>
                          <a:cs typeface="宋体" panose="02010600030101010101" pitchFamily="2" charset="-122"/>
                        </a:rPr>
                        <a:t>Connect the fuel pressure gauge (access point injector inlet pipe front), turn on the ignition switch, repeat several times if necessary, or start the engine and check whether the fuel pressure is around 300kPa.</a:t>
                      </a:r>
                      <a:endParaRPr sz="75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76250">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Inspection and repair of the oil supply system</a:t>
                      </a:r>
                      <a:endParaRPr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rowSpan="2">
                  <a:txBody>
                    <a:bodyPr/>
                    <a:p>
                      <a:pPr>
                        <a:lnSpc>
                          <a:spcPct val="100000"/>
                        </a:lnSpc>
                        <a:spcBef>
                          <a:spcPts val="1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2</a:t>
                      </a:r>
                      <a:endParaRPr sz="800">
                        <a:latin typeface="微软雅黑" panose="020B0503020204020204" charset="-122"/>
                        <a:ea typeface="微软雅黑" panose="020B0503020204020204" charset="-122"/>
                        <a:cs typeface="宋体" panose="02010600030101010101" pitchFamily="2" charset="-122"/>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750">
                          <a:latin typeface="微软雅黑" panose="020B0503020204020204" charset="-122"/>
                          <a:ea typeface="微软雅黑" panose="020B0503020204020204" charset="-122"/>
                          <a:cs typeface="宋体" panose="02010600030101010101" pitchFamily="2" charset="-122"/>
                        </a:rPr>
                        <a:t>Connect the EFI system diagnostic instrument, observe the "engine speed" data item, start the engine, and observe whether there is a speed signal output.</a:t>
                      </a:r>
                      <a:endParaRPr sz="75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2098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Repair of speed sensor wiring</a:t>
                      </a:r>
                      <a:endParaRPr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rowSpan="2">
                  <a:txBody>
                    <a:bodyPr/>
                    <a:p>
                      <a:pPr>
                        <a:lnSpc>
                          <a:spcPct val="100000"/>
                        </a:lnSpc>
                        <a:spcBef>
                          <a:spcPts val="1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3</a:t>
                      </a:r>
                      <a:endParaRPr sz="800">
                        <a:latin typeface="微软雅黑" panose="020B0503020204020204" charset="-122"/>
                        <a:ea typeface="微软雅黑" panose="020B0503020204020204" charset="-122"/>
                        <a:cs typeface="宋体" panose="02010600030101010101" pitchFamily="2" charset="-122"/>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750">
                          <a:latin typeface="微软雅黑" panose="020B0503020204020204" charset="-122"/>
                          <a:ea typeface="微软雅黑" panose="020B0503020204020204" charset="-122"/>
                          <a:cs typeface="宋体" panose="02010600030101010101" pitchFamily="2" charset="-122"/>
                        </a:rPr>
                        <a:t>Pull out the ignition high voltage wire, connect the spark plug, make the spark plug electrode from the engine body about 5mm, start the engine, check whether there is blue and white high voltage fire.</a:t>
                      </a:r>
                      <a:endParaRPr sz="75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43839">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460"/>
                        </a:spcBef>
                      </a:pPr>
                      <a:r>
                        <a:rPr sz="800" dirty="0">
                          <a:latin typeface="微软雅黑" panose="020B0503020204020204" charset="-122"/>
                          <a:ea typeface="微软雅黑" panose="020B0503020204020204" charset="-122"/>
                          <a:cs typeface="宋体" panose="02010600030101010101" pitchFamily="2" charset="-122"/>
                        </a:rPr>
                        <a:t>Inspection of ignition system</a:t>
                      </a:r>
                      <a:endParaRPr sz="800" dirty="0">
                        <a:latin typeface="微软雅黑" panose="020B0503020204020204" charset="-122"/>
                        <a:ea typeface="微软雅黑" panose="020B0503020204020204" charset="-122"/>
                        <a:cs typeface="宋体" panose="02010600030101010101" pitchFamily="2" charset="-122"/>
                      </a:endParaRPr>
                    </a:p>
                  </a:txBody>
                  <a:tcPr marL="0" marR="0" marT="58419"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4</a:t>
                      </a:r>
                      <a:endParaRPr sz="800">
                        <a:latin typeface="微软雅黑" panose="020B0503020204020204" charset="-122"/>
                        <a:ea typeface="微软雅黑" panose="020B0503020204020204" charset="-122"/>
                        <a:cs typeface="宋体" panose="02010600030101010101" pitchFamily="2" charset="-122"/>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750">
                          <a:latin typeface="微软雅黑" panose="020B0503020204020204" charset="-122"/>
                          <a:ea typeface="微软雅黑" panose="020B0503020204020204" charset="-122"/>
                          <a:cs typeface="宋体" panose="02010600030101010101" pitchFamily="2" charset="-122"/>
                        </a:rPr>
                        <a:t>Check the pressure condition of the engine cylinder and observe whether there is insufficient pressure in the engine cylinder.</a:t>
                      </a:r>
                      <a:endParaRPr sz="75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5"/>
                        </a:lnSpc>
                        <a:spcBef>
                          <a:spcPts val="40"/>
                        </a:spcBef>
                      </a:pPr>
                      <a:r>
                        <a:rPr sz="800" dirty="0">
                          <a:latin typeface="微软雅黑" panose="020B0503020204020204" charset="-122"/>
                          <a:ea typeface="微软雅黑" panose="020B0503020204020204" charset="-122"/>
                          <a:cs typeface="宋体" panose="02010600030101010101" pitchFamily="2" charset="-122"/>
                        </a:rPr>
                        <a:t>Troubleshooting engine mechanical problems</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5778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rowSpan="2">
                  <a:txBody>
                    <a:bodyPr/>
                    <a:p>
                      <a:pPr marL="635" algn="ctr">
                        <a:lnSpc>
                          <a:spcPct val="100000"/>
                        </a:lnSpc>
                        <a:spcBef>
                          <a:spcPts val="570"/>
                        </a:spcBef>
                      </a:pPr>
                      <a:r>
                        <a:rPr sz="800" dirty="0">
                          <a:latin typeface="微软雅黑" panose="020B0503020204020204" charset="-122"/>
                          <a:ea typeface="微软雅黑" panose="020B0503020204020204" charset="-122"/>
                          <a:cs typeface="宋体" panose="02010600030101010101" pitchFamily="2" charset="-122"/>
                        </a:rPr>
                        <a:t>5</a:t>
                      </a:r>
                      <a:endParaRPr sz="800" dirty="0">
                        <a:latin typeface="微软雅黑" panose="020B0503020204020204" charset="-122"/>
                        <a:ea typeface="微软雅黑" panose="020B0503020204020204" charset="-122"/>
                        <a:cs typeface="宋体" panose="02010600030101010101" pitchFamily="2" charset="-122"/>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95"/>
                        </a:spcBef>
                      </a:pPr>
                      <a:r>
                        <a:rPr sz="750">
                          <a:latin typeface="微软雅黑" panose="020B0503020204020204" charset="-122"/>
                          <a:ea typeface="微软雅黑" panose="020B0503020204020204" charset="-122"/>
                          <a:cs typeface="宋体" panose="02010600030101010101" pitchFamily="2" charset="-122"/>
                        </a:rPr>
                        <a:t>Connect the EFI adapter, turn on the ignition switch, and check whether the power supply of pins 4# and 15# is normal; check whether the overlap of pins 7# and 10# is normal.</a:t>
                      </a:r>
                      <a:endParaRPr sz="750">
                        <a:latin typeface="微软雅黑" panose="020B0503020204020204" charset="-122"/>
                        <a:ea typeface="微软雅黑" panose="020B0503020204020204" charset="-122"/>
                        <a:cs typeface="宋体" panose="02010600030101010101" pitchFamily="2" charset="-122"/>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sz="800" dirty="0">
                          <a:latin typeface="微软雅黑" panose="020B0503020204020204" charset="-122"/>
                          <a:ea typeface="微软雅黑" panose="020B0503020204020204" charset="-122"/>
                          <a:cs typeface="宋体" panose="02010600030101010101" pitchFamily="2" charset="-122"/>
                        </a:rPr>
                        <a:t>Diagnostic Help</a:t>
                      </a:r>
                      <a:endParaRPr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59">
                <a:tc vMerge="1">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Inspection of the corresponding wiring</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10" name="文本框 9"/>
          <p:cNvSpPr txBox="1"/>
          <p:nvPr/>
        </p:nvSpPr>
        <p:spPr>
          <a:xfrm>
            <a:off x="1408430" y="5658485"/>
            <a:ext cx="4536440" cy="460375"/>
          </a:xfrm>
          <a:prstGeom prst="rect">
            <a:avLst/>
          </a:prstGeom>
          <a:noFill/>
        </p:spPr>
        <p:txBody>
          <a:bodyPr wrap="square" rtlCol="0">
            <a:spAutoFit/>
          </a:bodyPr>
          <a:p>
            <a:r>
              <a:rPr sz="800">
                <a:latin typeface="微软雅黑" panose="020B0503020204020204" charset="-122"/>
                <a:ea typeface="微软雅黑" panose="020B0503020204020204" charset="-122"/>
                <a:cs typeface="微软雅黑" panose="020B0503020204020204" charset="-122"/>
              </a:rPr>
              <a:t>7.2 When starting, the engine can be towed, but cannot be started successfully.</a:t>
            </a:r>
            <a:endParaRPr sz="800">
              <a:latin typeface="微软雅黑" panose="020B0503020204020204" charset="-122"/>
              <a:ea typeface="微软雅黑" panose="020B0503020204020204" charset="-122"/>
              <a:cs typeface="微软雅黑" panose="020B0503020204020204" charset="-122"/>
            </a:endParaRPr>
          </a:p>
          <a:p>
            <a:r>
              <a:rPr sz="800">
                <a:latin typeface="微软雅黑" panose="020B0503020204020204" charset="-122"/>
                <a:ea typeface="微软雅黑" panose="020B0503020204020204" charset="-122"/>
                <a:cs typeface="微软雅黑" panose="020B0503020204020204" charset="-122"/>
              </a:rPr>
              <a:t>General fault parts: 1, no oil in the fuel tank; 2, fuel pump; 3, speed sensor; 4, ignition coil; 5, engine mechanical parts.</a:t>
            </a:r>
            <a:endParaRPr sz="8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1416050" y="6032500"/>
            <a:ext cx="2120900" cy="213995"/>
          </a:xfrm>
          <a:prstGeom prst="rect">
            <a:avLst/>
          </a:prstGeom>
          <a:noFill/>
        </p:spPr>
        <p:txBody>
          <a:bodyPr wrap="square" rtlCol="0">
            <a:spAutoFit/>
          </a:bodyPr>
          <a:p>
            <a:r>
              <a:rPr lang="zh-CN" altLang="en-US" sz="800">
                <a:latin typeface="微软雅黑" panose="020B0503020204020204" charset="-122"/>
                <a:ea typeface="微软雅黑" panose="020B0503020204020204" charset="-122"/>
                <a:cs typeface="微软雅黑" panose="020B0503020204020204" charset="-122"/>
                <a:sym typeface="+mn-ea"/>
              </a:rPr>
              <a:t>General diagnostic process.</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1416050" y="2755900"/>
            <a:ext cx="2120900" cy="213995"/>
          </a:xfrm>
          <a:prstGeom prst="rect">
            <a:avLst/>
          </a:prstGeom>
          <a:noFill/>
        </p:spPr>
        <p:txBody>
          <a:bodyPr wrap="square" rtlCol="0">
            <a:spAutoFit/>
          </a:bodyPr>
          <a:p>
            <a:r>
              <a:rPr lang="zh-CN" altLang="en-US" sz="800">
                <a:latin typeface="微软雅黑" panose="020B0503020204020204" charset="-122"/>
                <a:ea typeface="微软雅黑" panose="020B0503020204020204" charset="-122"/>
                <a:cs typeface="微软雅黑" panose="020B0503020204020204" charset="-122"/>
                <a:sym typeface="+mn-ea"/>
              </a:rPr>
              <a:t>General diagnostic process.</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2" name="object 13"/>
          <p:cNvSpPr txBox="1"/>
          <p:nvPr>
            <p:custDataLst>
              <p:tags r:id="rId4"/>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20" name="图片 19" descr="图片4"/>
          <p:cNvPicPr>
            <a:picLocks noChangeAspect="1"/>
          </p:cNvPicPr>
          <p:nvPr/>
        </p:nvPicPr>
        <p:blipFill>
          <a:blip r:embed="rId1"/>
          <a:stretch>
            <a:fillRect/>
          </a:stretch>
        </p:blipFill>
        <p:spPr>
          <a:xfrm>
            <a:off x="4869815" y="1461135"/>
            <a:ext cx="1080000" cy="168108"/>
          </a:xfrm>
          <a:prstGeom prst="rect">
            <a:avLst/>
          </a:prstGeom>
        </p:spPr>
      </p:pic>
      <p:sp>
        <p:nvSpPr>
          <p:cNvPr id="15" name="object 5"/>
          <p:cNvSpPr/>
          <p:nvPr/>
        </p:nvSpPr>
        <p:spPr>
          <a:xfrm>
            <a:off x="705611" y="80695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7" name="文本框 16"/>
          <p:cNvSpPr txBox="1"/>
          <p:nvPr/>
        </p:nvSpPr>
        <p:spPr>
          <a:xfrm>
            <a:off x="714375" y="87864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119</a:t>
            </a:r>
            <a:endParaRPr lang="en-US" altLang="zh-CN" sz="1000">
              <a:solidFill>
                <a:schemeClr val="bg1"/>
              </a:solidFill>
              <a:latin typeface="黑体" panose="02010609060101010101" charset="-122"/>
              <a:ea typeface="黑体" panose="02010609060101010101" charset="-122"/>
            </a:endParaRPr>
          </a:p>
        </p:txBody>
      </p:sp>
      <p:sp>
        <p:nvSpPr>
          <p:cNvPr id="2" name="文本框 1"/>
          <p:cNvSpPr txBox="1"/>
          <p:nvPr/>
        </p:nvSpPr>
        <p:spPr>
          <a:xfrm>
            <a:off x="1437005" y="1835150"/>
            <a:ext cx="4527550" cy="583565"/>
          </a:xfrm>
          <a:prstGeom prst="rect">
            <a:avLst/>
          </a:prstGeom>
          <a:noFill/>
        </p:spPr>
        <p:txBody>
          <a:bodyPr wrap="square" rtlCol="0">
            <a:spAutoFit/>
          </a:bodyPr>
          <a:p>
            <a:r>
              <a:rPr sz="800">
                <a:latin typeface="微软雅黑" panose="020B0503020204020204" charset="-122"/>
                <a:ea typeface="微软雅黑" panose="020B0503020204020204" charset="-122"/>
                <a:cs typeface="微软雅黑" panose="020B0503020204020204" charset="-122"/>
              </a:rPr>
              <a:t>7.3 Difficult to start when cold and hot.</a:t>
            </a:r>
            <a:endParaRPr sz="800">
              <a:latin typeface="微软雅黑" panose="020B0503020204020204" charset="-122"/>
              <a:ea typeface="微软雅黑" panose="020B0503020204020204" charset="-122"/>
              <a:cs typeface="微软雅黑" panose="020B0503020204020204" charset="-122"/>
            </a:endParaRPr>
          </a:p>
          <a:p>
            <a:r>
              <a:rPr sz="800">
                <a:latin typeface="微软雅黑" panose="020B0503020204020204" charset="-122"/>
                <a:ea typeface="微软雅黑" panose="020B0503020204020204" charset="-122"/>
                <a:cs typeface="微软雅黑" panose="020B0503020204020204" charset="-122"/>
              </a:rPr>
              <a:t>General fault parts: 1, fuel containing water; 2, fuel pump; 3, engine temperature sensor; 4, injectors; 5, ignition coil; 6, throttle body and idle bypass airway; 7, engine mechanical parts.</a:t>
            </a:r>
            <a:endParaRPr sz="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411605" y="2451100"/>
            <a:ext cx="2120900" cy="213995"/>
          </a:xfrm>
          <a:prstGeom prst="rect">
            <a:avLst/>
          </a:prstGeom>
          <a:noFill/>
        </p:spPr>
        <p:txBody>
          <a:bodyPr wrap="square" rtlCol="0">
            <a:spAutoFit/>
          </a:bodyPr>
          <a:p>
            <a:r>
              <a:rPr lang="zh-CN" altLang="en-US" sz="800">
                <a:latin typeface="微软雅黑" panose="020B0503020204020204" charset="-122"/>
                <a:ea typeface="微软雅黑" panose="020B0503020204020204" charset="-122"/>
                <a:cs typeface="微软雅黑" panose="020B0503020204020204" charset="-122"/>
                <a:sym typeface="+mn-ea"/>
              </a:rPr>
              <a:t>General diagnostic proce</a:t>
            </a:r>
            <a:r>
              <a:rPr lang="en-US" altLang="zh-CN" sz="800">
                <a:latin typeface="微软雅黑" panose="020B0503020204020204" charset="-122"/>
                <a:ea typeface="微软雅黑" panose="020B0503020204020204" charset="-122"/>
                <a:cs typeface="微软雅黑" panose="020B0503020204020204" charset="-122"/>
                <a:sym typeface="+mn-ea"/>
              </a:rPr>
              <a:t>ss.</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7" name="object 18"/>
          <p:cNvGraphicFramePr>
            <a:graphicFrameLocks noGrp="1"/>
          </p:cNvGraphicFramePr>
          <p:nvPr>
            <p:custDataLst>
              <p:tags r:id="rId2"/>
            </p:custDataLst>
          </p:nvPr>
        </p:nvGraphicFramePr>
        <p:xfrm>
          <a:off x="1436750" y="2690241"/>
          <a:ext cx="4526915" cy="3493135"/>
        </p:xfrm>
        <a:graphic>
          <a:graphicData uri="http://schemas.openxmlformats.org/drawingml/2006/table">
            <a:tbl>
              <a:tblPr firstRow="1" bandRow="1">
                <a:tableStyleId>{2D5ABB26-0587-4C30-8999-92F81FD0307C}</a:tableStyleId>
              </a:tblPr>
              <a:tblGrid>
                <a:gridCol w="384175"/>
                <a:gridCol w="1753235"/>
                <a:gridCol w="1131569"/>
                <a:gridCol w="1257935"/>
              </a:tblGrid>
              <a:tr h="137160">
                <a:tc>
                  <a:txBody>
                    <a:bodyPr/>
                    <a:p>
                      <a:pPr marL="90170">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rPr>
                        <a:t>No.</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5"/>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Procedure</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Testing results</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Follow</a:t>
                      </a:r>
                      <a:r>
                        <a:rPr lang="en-US" sz="800" b="1" dirty="0">
                          <a:latin typeface="微软雅黑" panose="020B0503020204020204" charset="-122"/>
                          <a:ea typeface="微软雅黑" panose="020B0503020204020204" charset="-122"/>
                          <a:cs typeface="宋体" panose="02010600030101010101" pitchFamily="2" charset="-122"/>
                          <a:sym typeface="+mn-ea"/>
                        </a:rPr>
                        <a:t>ing</a:t>
                      </a:r>
                      <a:r>
                        <a:rPr sz="800" b="1" dirty="0">
                          <a:latin typeface="微软雅黑" panose="020B0503020204020204" charset="-122"/>
                          <a:ea typeface="微软雅黑" panose="020B0503020204020204" charset="-122"/>
                          <a:cs typeface="宋体" panose="02010600030101010101" pitchFamily="2" charset="-122"/>
                          <a:sym typeface="+mn-ea"/>
                        </a:rPr>
                        <a:t> Steps</a:t>
                      </a:r>
                      <a:endParaRPr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5900">
                <a:tc rowSpan="2">
                  <a:txBody>
                    <a:bodyPr/>
                    <a:p>
                      <a:pPr>
                        <a:lnSpc>
                          <a:spcPct val="100000"/>
                        </a:lnSpc>
                        <a:spcBef>
                          <a:spcPts val="35"/>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1</a:t>
                      </a:r>
                      <a:endParaRPr sz="80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590"/>
                        </a:spcBef>
                      </a:pPr>
                      <a:r>
                        <a:rPr sz="800">
                          <a:latin typeface="微软雅黑" panose="020B0503020204020204" charset="-122"/>
                          <a:ea typeface="微软雅黑" panose="020B0503020204020204" charset="-122"/>
                          <a:cs typeface="宋体" panose="02010600030101010101" pitchFamily="2" charset="-122"/>
                        </a:rPr>
                        <a:t>Connect the fuel pressure gauge (access point for the front of the injector inlet pipe), start the engine, and check whether the fuel pressure is around 300kPa.</a:t>
                      </a:r>
                      <a:endParaRPr sz="800">
                        <a:latin typeface="微软雅黑" panose="020B0503020204020204" charset="-122"/>
                        <a:ea typeface="微软雅黑" panose="020B0503020204020204" charset="-122"/>
                        <a:cs typeface="宋体" panose="02010600030101010101" pitchFamily="2" charset="-122"/>
                      </a:endParaRPr>
                    </a:p>
                  </a:txBody>
                  <a:tcPr marL="0" marR="0" marT="7493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749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6604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520"/>
                        </a:spcBef>
                      </a:pPr>
                      <a:r>
                        <a:rPr sz="800" dirty="0">
                          <a:latin typeface="微软雅黑" panose="020B0503020204020204" charset="-122"/>
                          <a:ea typeface="微软雅黑" panose="020B0503020204020204" charset="-122"/>
                          <a:cs typeface="宋体" panose="02010600030101010101" pitchFamily="2" charset="-122"/>
                        </a:rPr>
                        <a:t>Inspection and repair of oil supply system</a:t>
                      </a:r>
                      <a:endParaRPr sz="800" dirty="0">
                        <a:latin typeface="微软雅黑" panose="020B0503020204020204" charset="-122"/>
                        <a:ea typeface="微软雅黑" panose="020B0503020204020204" charset="-122"/>
                        <a:cs typeface="宋体" panose="02010600030101010101" pitchFamily="2" charset="-122"/>
                      </a:endParaRPr>
                    </a:p>
                  </a:txBody>
                  <a:tcPr marL="0" marR="0" marT="6604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6375">
                <a:tc rowSpan="2">
                  <a:txBody>
                    <a:bodyPr/>
                    <a:p>
                      <a:pPr marL="635" algn="ctr">
                        <a:lnSpc>
                          <a:spcPct val="100000"/>
                        </a:lnSpc>
                        <a:spcBef>
                          <a:spcPts val="580"/>
                        </a:spcBef>
                      </a:pPr>
                      <a:r>
                        <a:rPr sz="800" dirty="0">
                          <a:latin typeface="微软雅黑" panose="020B0503020204020204" charset="-122"/>
                          <a:ea typeface="微软雅黑" panose="020B0503020204020204" charset="-122"/>
                          <a:cs typeface="宋体" panose="02010600030101010101" pitchFamily="2" charset="-122"/>
                        </a:rPr>
                        <a:t>2</a:t>
                      </a:r>
                      <a:endParaRPr sz="800" dirty="0">
                        <a:latin typeface="微软雅黑" panose="020B0503020204020204" charset="-122"/>
                        <a:ea typeface="微软雅黑" panose="020B0503020204020204" charset="-122"/>
                        <a:cs typeface="宋体" panose="02010600030101010101" pitchFamily="2" charset="-122"/>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a:lnSpc>
                          <a:spcPct val="100000"/>
                        </a:lnSpc>
                        <a:spcBef>
                          <a:spcPts val="580"/>
                        </a:spcBef>
                      </a:pPr>
                      <a:r>
                        <a:rPr sz="800">
                          <a:latin typeface="微软雅黑" panose="020B0503020204020204" charset="-122"/>
                          <a:ea typeface="微软雅黑" panose="020B0503020204020204" charset="-122"/>
                          <a:cs typeface="宋体" panose="02010600030101010101" pitchFamily="2" charset="-122"/>
                        </a:rPr>
                        <a:t>Pull out the ignition high-voltage wire, connect the spark plug, so that the spark plug electrode is about 5mm from the engine body, start the engine, check whether there is blue and white high-voltage fire.</a:t>
                      </a:r>
                      <a:endParaRPr sz="800">
                        <a:latin typeface="微软雅黑" panose="020B0503020204020204" charset="-122"/>
                        <a:ea typeface="微软雅黑" panose="020B0503020204020204" charset="-122"/>
                        <a:cs typeface="宋体" panose="02010600030101010101" pitchFamily="2" charset="-122"/>
                      </a:endParaRPr>
                    </a:p>
                  </a:txBody>
                  <a:tcPr marL="0" marR="0" marT="7366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lang="zh-CN" sz="800" dirty="0">
                          <a:latin typeface="微软雅黑" panose="020B0503020204020204" charset="-122"/>
                          <a:ea typeface="微软雅黑" panose="020B0503020204020204" charset="-122"/>
                          <a:cs typeface="宋体" panose="02010600030101010101" pitchFamily="2" charset="-122"/>
                        </a:rPr>
                        <a:t>Inspection of ignition system</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03860">
                <a:tc rowSpan="2">
                  <a:txBody>
                    <a:bodyPr/>
                    <a:p>
                      <a:pPr marL="635" algn="ctr">
                        <a:lnSpc>
                          <a:spcPct val="100000"/>
                        </a:lnSpc>
                        <a:spcBef>
                          <a:spcPts val="565"/>
                        </a:spcBef>
                      </a:pPr>
                      <a:r>
                        <a:rPr sz="800" dirty="0">
                          <a:latin typeface="微软雅黑" panose="020B0503020204020204" charset="-122"/>
                          <a:ea typeface="微软雅黑" panose="020B0503020204020204" charset="-122"/>
                          <a:cs typeface="宋体" panose="02010600030101010101" pitchFamily="2" charset="-122"/>
                        </a:rPr>
                        <a:t>3</a:t>
                      </a:r>
                      <a:endParaRPr sz="800" dirty="0">
                        <a:latin typeface="微软雅黑" panose="020B0503020204020204" charset="-122"/>
                        <a:ea typeface="微软雅黑" panose="020B0503020204020204" charset="-122"/>
                        <a:cs typeface="宋体" panose="02010600030101010101" pitchFamily="2" charset="-122"/>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85"/>
                        </a:spcBef>
                      </a:pPr>
                      <a:r>
                        <a:rPr sz="800">
                          <a:latin typeface="微软雅黑" panose="020B0503020204020204" charset="-122"/>
                          <a:ea typeface="微软雅黑" panose="020B0503020204020204" charset="-122"/>
                          <a:cs typeface="宋体" panose="02010600030101010101" pitchFamily="2" charset="-122"/>
                        </a:rPr>
                        <a:t>Dial off the engine temperature sensor connector, start the engine, and observe whether the engine starts successfully at this time. (Or connect a 2500 ohm resistor in series with the engine temperature sensor connector instead of the engine temperature sensor, and observe whether the engine starts successfully at this time.</a:t>
                      </a:r>
                      <a:endParaRPr sz="800">
                        <a:latin typeface="微软雅黑" panose="020B0503020204020204" charset="-122"/>
                        <a:ea typeface="微软雅黑" panose="020B0503020204020204" charset="-122"/>
                        <a:cs typeface="宋体" panose="02010600030101010101" pitchFamily="2" charset="-122"/>
                      </a:endParaRPr>
                    </a:p>
                    <a:p>
                      <a:pPr marL="19050" marR="8890">
                        <a:lnSpc>
                          <a:spcPct val="100000"/>
                        </a:lnSpc>
                        <a:spcBef>
                          <a:spcPts val="85"/>
                        </a:spcBef>
                      </a:pPr>
                      <a:r>
                        <a:rPr sz="800">
                          <a:latin typeface="微软雅黑" panose="020B0503020204020204" charset="-122"/>
                          <a:ea typeface="微软雅黑" panose="020B0503020204020204" charset="-122"/>
                          <a:cs typeface="宋体" panose="02010600030101010101" pitchFamily="2" charset="-122"/>
                        </a:rPr>
                        <a:t>start.)</a:t>
                      </a:r>
                      <a:endParaRPr sz="800">
                        <a:latin typeface="微软雅黑" panose="020B0503020204020204" charset="-122"/>
                        <a:ea typeface="微软雅黑" panose="020B0503020204020204" charset="-122"/>
                        <a:cs typeface="宋体" panose="02010600030101010101" pitchFamily="2" charset="-122"/>
                      </a:endParaRPr>
                    </a:p>
                  </a:txBody>
                  <a:tcPr marL="0" marR="0" marT="1079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25"/>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Repair the wiring or replace the sensor</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683">
                <a:tc rowSpan="2">
                  <a:txBody>
                    <a:bodyPr/>
                    <a:p>
                      <a:pPr marL="635" algn="ctr">
                        <a:lnSpc>
                          <a:spcPct val="100000"/>
                        </a:lnSpc>
                        <a:spcBef>
                          <a:spcPts val="580"/>
                        </a:spcBef>
                      </a:pPr>
                      <a:r>
                        <a:rPr sz="800" dirty="0">
                          <a:latin typeface="微软雅黑" panose="020B0503020204020204" charset="-122"/>
                          <a:ea typeface="微软雅黑" panose="020B0503020204020204" charset="-122"/>
                          <a:cs typeface="宋体" panose="02010600030101010101" pitchFamily="2" charset="-122"/>
                        </a:rPr>
                        <a:t>4</a:t>
                      </a:r>
                      <a:endParaRPr sz="800" dirty="0">
                        <a:latin typeface="微软雅黑" panose="020B0503020204020204" charset="-122"/>
                        <a:ea typeface="微软雅黑" panose="020B0503020204020204" charset="-122"/>
                        <a:cs typeface="宋体" panose="02010600030101010101" pitchFamily="2" charset="-122"/>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Pull the throttle gently and observe if it starts easily.</a:t>
                      </a:r>
                      <a:endParaRPr sz="800">
                        <a:latin typeface="微软雅黑" panose="020B0503020204020204" charset="-122"/>
                        <a:ea typeface="微软雅黑" panose="020B0503020204020204" charset="-122"/>
                        <a:cs typeface="宋体" panose="02010600030101010101" pitchFamily="2" charset="-122"/>
                      </a:endParaRPr>
                    </a:p>
                  </a:txBody>
                  <a:tcPr marL="0" marR="0" marT="1270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sz="800" dirty="0">
                          <a:latin typeface="微软雅黑" panose="020B0503020204020204" charset="-122"/>
                          <a:ea typeface="微软雅黑" panose="020B0503020204020204" charset="-122"/>
                          <a:cs typeface="宋体" panose="02010600030101010101" pitchFamily="2" charset="-122"/>
                        </a:rPr>
                        <a:t>Throttle and idle airway cleaning</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25"/>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23520">
                <a:tc rowSpan="2">
                  <a:txBody>
                    <a:bodyPr/>
                    <a:p>
                      <a:pPr>
                        <a:lnSpc>
                          <a:spcPct val="100000"/>
                        </a:lnSpc>
                        <a:spcBef>
                          <a:spcPts val="1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5</a:t>
                      </a:r>
                      <a:endParaRPr sz="800">
                        <a:latin typeface="微软雅黑" panose="020B0503020204020204" charset="-122"/>
                        <a:ea typeface="微软雅黑" panose="020B0503020204020204" charset="-122"/>
                        <a:cs typeface="宋体" panose="02010600030101010101" pitchFamily="2" charset="-122"/>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800">
                          <a:latin typeface="微软雅黑" panose="020B0503020204020204" charset="-122"/>
                          <a:ea typeface="微软雅黑" panose="020B0503020204020204" charset="-122"/>
                          <a:cs typeface="宋体" panose="02010600030101010101" pitchFamily="2" charset="-122"/>
                        </a:rPr>
                        <a:t>Disassemble the injector and check whether there is leakage or blockage in the injector with the special cleaning analyzer for injectors.</a:t>
                      </a:r>
                      <a:endParaRPr sz="80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25"/>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Replacement of faults</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3835">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60"/>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8419"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8419"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rowSpan="2">
                  <a:txBody>
                    <a:bodyPr/>
                    <a:p>
                      <a:pPr marL="635" algn="ctr">
                        <a:lnSpc>
                          <a:spcPct val="100000"/>
                        </a:lnSpc>
                        <a:spcBef>
                          <a:spcPts val="580"/>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Check the fuel condition and observe whether the failure phenomenon is caused by just after refueling.</a:t>
                      </a:r>
                      <a:endParaRPr sz="800">
                        <a:latin typeface="微软雅黑" panose="020B0503020204020204" charset="-122"/>
                        <a:ea typeface="微软雅黑" panose="020B0503020204020204" charset="-122"/>
                        <a:cs typeface="宋体" panose="02010600030101010101" pitchFamily="2" charset="-122"/>
                      </a:endParaRPr>
                    </a:p>
                  </a:txBody>
                  <a:tcPr marL="0" marR="0" marT="1270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Fuel Replacement</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6322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rowSpan="2">
                  <a:txBody>
                    <a:bodyPr/>
                    <a:p>
                      <a:pPr>
                        <a:lnSpc>
                          <a:spcPct val="100000"/>
                        </a:lnSpc>
                        <a:spcBef>
                          <a:spcPts val="1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7</a:t>
                      </a:r>
                      <a:endParaRPr sz="800">
                        <a:latin typeface="微软雅黑" panose="020B0503020204020204" charset="-122"/>
                        <a:ea typeface="微软雅黑" panose="020B0503020204020204" charset="-122"/>
                        <a:cs typeface="宋体" panose="02010600030101010101" pitchFamily="2" charset="-122"/>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800">
                          <a:latin typeface="微软雅黑" panose="020B0503020204020204" charset="-122"/>
                          <a:ea typeface="微软雅黑" panose="020B0503020204020204" charset="-122"/>
                          <a:cs typeface="宋体" panose="02010600030101010101" pitchFamily="2" charset="-122"/>
                        </a:rPr>
                        <a:t>Check the pressure condition of the engine cylinder and observe whether there is insufficient pressure in the engine cylinder.</a:t>
                      </a:r>
                      <a:endParaRPr sz="80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25"/>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Troubleshooting engine mechanical problems</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3360">
                <a:tc rowSpan="2">
                  <a:txBody>
                    <a:bodyPr/>
                    <a:p>
                      <a:pPr marL="635" algn="ctr">
                        <a:lnSpc>
                          <a:spcPct val="100000"/>
                        </a:lnSpc>
                        <a:spcBef>
                          <a:spcPts val="580"/>
                        </a:spcBef>
                      </a:pPr>
                      <a:r>
                        <a:rPr sz="800" dirty="0">
                          <a:latin typeface="微软雅黑" panose="020B0503020204020204" charset="-122"/>
                          <a:ea typeface="微软雅黑" panose="020B0503020204020204" charset="-122"/>
                          <a:cs typeface="宋体" panose="02010600030101010101" pitchFamily="2" charset="-122"/>
                        </a:rPr>
                        <a:t>8</a:t>
                      </a:r>
                      <a:endParaRPr sz="800" dirty="0">
                        <a:latin typeface="微软雅黑" panose="020B0503020204020204" charset="-122"/>
                        <a:ea typeface="微软雅黑" panose="020B0503020204020204" charset="-122"/>
                        <a:cs typeface="宋体" panose="02010600030101010101" pitchFamily="2" charset="-122"/>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Connect the EFI adapter, turn on the ignition switch, and check whether the power supply of pins 4# and 15# is normal; check whether the overlap of pins 7# and 10# is normal.</a:t>
                      </a:r>
                      <a:endParaRPr sz="800">
                        <a:latin typeface="微软雅黑" panose="020B0503020204020204" charset="-122"/>
                        <a:ea typeface="微软雅黑" panose="020B0503020204020204" charset="-122"/>
                        <a:cs typeface="宋体" panose="02010600030101010101" pitchFamily="2" charset="-122"/>
                      </a:endParaRPr>
                    </a:p>
                  </a:txBody>
                  <a:tcPr marL="0" marR="0" marT="1270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Y</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Diagnosis Help</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4130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altLang="zh-CN" sz="800" dirty="0">
                          <a:latin typeface="微软雅黑" panose="020B0503020204020204" charset="-122"/>
                          <a:ea typeface="微软雅黑" panose="020B0503020204020204" charset="-122"/>
                          <a:cs typeface="宋体" panose="02010600030101010101" pitchFamily="2" charset="-122"/>
                        </a:rPr>
                        <a:t>N</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sz="800" dirty="0">
                          <a:latin typeface="微软雅黑" panose="020B0503020204020204" charset="-122"/>
                          <a:ea typeface="微软雅黑" panose="020B0503020204020204" charset="-122"/>
                          <a:cs typeface="宋体" panose="02010600030101010101" pitchFamily="2" charset="-122"/>
                        </a:rPr>
                        <a:t>Inspection of the corresponding wiring</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5" name="object 13"/>
          <p:cNvSpPr txBox="1"/>
          <p:nvPr>
            <p:custDataLst>
              <p:tags r:id="rId3"/>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2749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696086"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30070"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22" name="图片 21" descr="图片4"/>
          <p:cNvPicPr>
            <a:picLocks noChangeAspect="1"/>
          </p:cNvPicPr>
          <p:nvPr/>
        </p:nvPicPr>
        <p:blipFill>
          <a:blip r:embed="rId1"/>
          <a:stretch>
            <a:fillRect/>
          </a:stretch>
        </p:blipFill>
        <p:spPr>
          <a:xfrm>
            <a:off x="4919980" y="1450975"/>
            <a:ext cx="1080000" cy="168108"/>
          </a:xfrm>
          <a:prstGeom prst="rect">
            <a:avLst/>
          </a:prstGeom>
        </p:spPr>
      </p:pic>
      <p:sp>
        <p:nvSpPr>
          <p:cNvPr id="20" name="object 5"/>
          <p:cNvSpPr/>
          <p:nvPr/>
        </p:nvSpPr>
        <p:spPr>
          <a:xfrm>
            <a:off x="6265036"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8" name="文本框 27"/>
          <p:cNvSpPr txBox="1"/>
          <p:nvPr/>
        </p:nvSpPr>
        <p:spPr>
          <a:xfrm>
            <a:off x="6273800"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120</a:t>
            </a:r>
            <a:endParaRPr lang="en-US" altLang="zh-CN" sz="1000">
              <a:solidFill>
                <a:schemeClr val="bg1"/>
              </a:solidFill>
              <a:latin typeface="黑体" panose="02010609060101010101" charset="-122"/>
              <a:ea typeface="黑体" panose="02010609060101010101" charset="-122"/>
            </a:endParaRPr>
          </a:p>
        </p:txBody>
      </p:sp>
      <p:sp>
        <p:nvSpPr>
          <p:cNvPr id="2" name="文本框 1"/>
          <p:cNvSpPr txBox="1"/>
          <p:nvPr/>
        </p:nvSpPr>
        <p:spPr>
          <a:xfrm>
            <a:off x="1427480" y="1816735"/>
            <a:ext cx="4526915" cy="583565"/>
          </a:xfrm>
          <a:prstGeom prst="rect">
            <a:avLst/>
          </a:prstGeom>
          <a:noFill/>
        </p:spPr>
        <p:txBody>
          <a:bodyPr wrap="square" rtlCol="0">
            <a:spAutoFit/>
          </a:bodyPr>
          <a:p>
            <a:r>
              <a:rPr sz="800">
                <a:latin typeface="微软雅黑" panose="020B0503020204020204" charset="-122"/>
                <a:ea typeface="微软雅黑" panose="020B0503020204020204" charset="-122"/>
                <a:cs typeface="微软雅黑" panose="020B0503020204020204" charset="-122"/>
              </a:rPr>
              <a:t>7.4 Start normally, but idle speed is unstable at any time.</a:t>
            </a:r>
            <a:endParaRPr sz="800">
              <a:latin typeface="微软雅黑" panose="020B0503020204020204" charset="-122"/>
              <a:ea typeface="微软雅黑" panose="020B0503020204020204" charset="-122"/>
              <a:cs typeface="微软雅黑" panose="020B0503020204020204" charset="-122"/>
            </a:endParaRPr>
          </a:p>
          <a:p>
            <a:r>
              <a:rPr sz="800">
                <a:latin typeface="微软雅黑" panose="020B0503020204020204" charset="-122"/>
                <a:ea typeface="微软雅黑" panose="020B0503020204020204" charset="-122"/>
                <a:cs typeface="微软雅黑" panose="020B0503020204020204" charset="-122"/>
              </a:rPr>
              <a:t>General fault parts: 1, fuel containing water; 2, injector; 3, spark plug; 4, throttle body and idle bypass airway; 5, air intake; 6, idle speed regulator; 7, ignition timing; 8, spark plug; 9, engine mechanical parts.</a:t>
            </a:r>
            <a:endParaRPr sz="800">
              <a:latin typeface="微软雅黑" panose="020B0503020204020204" charset="-122"/>
              <a:ea typeface="微软雅黑" panose="020B0503020204020204" charset="-122"/>
              <a:cs typeface="微软雅黑" panose="020B0503020204020204" charset="-122"/>
            </a:endParaRPr>
          </a:p>
        </p:txBody>
      </p:sp>
      <p:graphicFrame>
        <p:nvGraphicFramePr>
          <p:cNvPr id="3" name="object 18"/>
          <p:cNvGraphicFramePr>
            <a:graphicFrameLocks noGrp="1"/>
          </p:cNvGraphicFramePr>
          <p:nvPr>
            <p:custDataLst>
              <p:tags r:id="rId2"/>
            </p:custDataLst>
          </p:nvPr>
        </p:nvGraphicFramePr>
        <p:xfrm>
          <a:off x="1438910" y="2757170"/>
          <a:ext cx="4526915" cy="2986405"/>
        </p:xfrm>
        <a:graphic>
          <a:graphicData uri="http://schemas.openxmlformats.org/drawingml/2006/table">
            <a:tbl>
              <a:tblPr firstRow="1" bandRow="1">
                <a:tableStyleId>{2D5ABB26-0587-4C30-8999-92F81FD0307C}</a:tableStyleId>
              </a:tblPr>
              <a:tblGrid>
                <a:gridCol w="384175"/>
                <a:gridCol w="1753235"/>
                <a:gridCol w="1131570"/>
                <a:gridCol w="1257935"/>
              </a:tblGrid>
              <a:tr h="124460">
                <a:tc>
                  <a:txBody>
                    <a:bodyPr/>
                    <a:p>
                      <a:pPr marL="90170">
                        <a:lnSpc>
                          <a:spcPts val="940"/>
                        </a:lnSpc>
                        <a:spcBef>
                          <a:spcPts val="40"/>
                        </a:spcBef>
                      </a:pPr>
                      <a:r>
                        <a:rPr lang="en-US" sz="800" b="1" dirty="0">
                          <a:latin typeface="微软雅黑" panose="020B0503020204020204" charset="-122"/>
                          <a:ea typeface="微软雅黑" panose="020B0503020204020204" charset="-122"/>
                          <a:cs typeface="宋体" panose="02010600030101010101" pitchFamily="2" charset="-122"/>
                        </a:rPr>
                        <a:t>N</a:t>
                      </a:r>
                      <a:r>
                        <a:rPr lang="en-US" sz="800" b="1" dirty="0">
                          <a:latin typeface="微软雅黑" panose="020B0503020204020204" charset="-122"/>
                          <a:ea typeface="微软雅黑" panose="020B0503020204020204" charset="-122"/>
                          <a:cs typeface="宋体" panose="02010600030101010101" pitchFamily="2" charset="-122"/>
                        </a:rPr>
                        <a:t>o.</a:t>
                      </a:r>
                      <a:endParaRPr lang="en-US" sz="800" b="1"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Procedure</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Testing results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Follow</a:t>
                      </a:r>
                      <a:r>
                        <a:rPr lang="en-US" sz="800" b="1" dirty="0">
                          <a:latin typeface="微软雅黑" panose="020B0503020204020204" charset="-122"/>
                          <a:ea typeface="微软雅黑" panose="020B0503020204020204" charset="-122"/>
                          <a:cs typeface="宋体" panose="02010600030101010101" pitchFamily="2" charset="-122"/>
                          <a:sym typeface="+mn-ea"/>
                        </a:rPr>
                        <a:t>ing</a:t>
                      </a:r>
                      <a:r>
                        <a:rPr sz="800" b="1" dirty="0">
                          <a:latin typeface="微软雅黑" panose="020B0503020204020204" charset="-122"/>
                          <a:ea typeface="微软雅黑" panose="020B0503020204020204" charset="-122"/>
                          <a:cs typeface="宋体" panose="02010600030101010101" pitchFamily="2" charset="-122"/>
                          <a:sym typeface="+mn-ea"/>
                        </a:rPr>
                        <a:t> Steps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5730">
                <a:tc rowSpan="2">
                  <a:txBody>
                    <a:bodyPr/>
                    <a:p>
                      <a:pPr algn="ctr">
                        <a:lnSpc>
                          <a:spcPct val="100000"/>
                        </a:lnSpc>
                        <a:spcBef>
                          <a:spcPts val="35"/>
                        </a:spcBef>
                      </a:pPr>
                      <a:r>
                        <a:rPr lang="en-US" sz="800">
                          <a:latin typeface="微软雅黑" panose="020B0503020204020204" charset="-122"/>
                          <a:ea typeface="微软雅黑" panose="020B0503020204020204" charset="-122"/>
                          <a:cs typeface="宋体" panose="02010600030101010101" pitchFamily="2" charset="-122"/>
                        </a:rPr>
                        <a:t>1</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590"/>
                        </a:spcBef>
                      </a:pPr>
                      <a:r>
                        <a:rPr sz="800">
                          <a:latin typeface="微软雅黑" panose="020B0503020204020204" charset="-122"/>
                          <a:ea typeface="微软雅黑" panose="020B0503020204020204" charset="-122"/>
                          <a:cs typeface="宋体" panose="02010600030101010101" pitchFamily="2" charset="-122"/>
                        </a:rPr>
                        <a:t>Check if the air filter is clogged and if there are air leaks in the air intake tract.</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sz="800">
                          <a:latin typeface="微软雅黑" panose="020B0503020204020204" charset="-122"/>
                          <a:ea typeface="微软雅黑" panose="020B0503020204020204" charset="-122"/>
                          <a:cs typeface="宋体" panose="02010600030101010101" pitchFamily="2" charset="-122"/>
                        </a:rPr>
                        <a:t>Inspection of air intake system</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4460">
                <a:tc vMerge="1">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749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19380">
                <a:tc rowSpan="2">
                  <a:txBody>
                    <a:bodyPr/>
                    <a:p>
                      <a:pPr marL="635" algn="ctr">
                        <a:lnSpc>
                          <a:spcPct val="100000"/>
                        </a:lnSpc>
                        <a:spcBef>
                          <a:spcPts val="580"/>
                        </a:spcBef>
                      </a:pPr>
                      <a:r>
                        <a:rPr lang="en-US" sz="800">
                          <a:latin typeface="微软雅黑" panose="020B0503020204020204" charset="-122"/>
                          <a:ea typeface="微软雅黑" panose="020B0503020204020204" charset="-122"/>
                          <a:cs typeface="宋体" panose="02010600030101010101" pitchFamily="2" charset="-122"/>
                        </a:rPr>
                        <a:t>2</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a:lnSpc>
                          <a:spcPct val="100000"/>
                        </a:lnSpc>
                        <a:spcBef>
                          <a:spcPts val="580"/>
                        </a:spcBef>
                      </a:pPr>
                      <a:r>
                        <a:rPr sz="800">
                          <a:latin typeface="微软雅黑" panose="020B0503020204020204" charset="-122"/>
                          <a:ea typeface="微软雅黑" panose="020B0503020204020204" charset="-122"/>
                          <a:cs typeface="宋体" panose="02010600030101010101" pitchFamily="2" charset="-122"/>
                        </a:rPr>
                        <a:t>Check if the idle speed regulator is stuck.</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Cleaning or replacement</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065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0650">
                <a:tc rowSpan="2">
                  <a:txBody>
                    <a:bodyPr/>
                    <a:p>
                      <a:pPr marL="635" algn="ctr">
                        <a:lnSpc>
                          <a:spcPct val="100000"/>
                        </a:lnSpc>
                        <a:spcBef>
                          <a:spcPts val="565"/>
                        </a:spcBef>
                      </a:pPr>
                      <a:r>
                        <a:rPr lang="en-US" sz="800">
                          <a:latin typeface="微软雅黑" panose="020B0503020204020204" charset="-122"/>
                          <a:ea typeface="微软雅黑" panose="020B0503020204020204" charset="-122"/>
                          <a:cs typeface="宋体" panose="02010600030101010101" pitchFamily="2" charset="-122"/>
                        </a:rPr>
                        <a:t>3</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85"/>
                        </a:spcBef>
                      </a:pPr>
                      <a:r>
                        <a:rPr sz="800">
                          <a:latin typeface="微软雅黑" panose="020B0503020204020204" charset="-122"/>
                          <a:ea typeface="微软雅黑" panose="020B0503020204020204" charset="-122"/>
                          <a:cs typeface="宋体" panose="02010600030101010101" pitchFamily="2" charset="-122"/>
                        </a:rPr>
                        <a:t>Check the spark plug of the cylinder and observe whether its model and gap meet the specification.</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92405">
                <a:tc vMerge="1">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Adjustment or replacement</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0650">
                <a:tc rowSpan="2">
                  <a:txBody>
                    <a:bodyPr/>
                    <a:p>
                      <a:pPr marL="635" algn="ctr">
                        <a:lnSpc>
                          <a:spcPct val="100000"/>
                        </a:lnSpc>
                        <a:spcBef>
                          <a:spcPts val="580"/>
                        </a:spcBef>
                      </a:pPr>
                      <a:r>
                        <a:rPr lang="en-US" sz="800">
                          <a:latin typeface="微软雅黑" panose="020B0503020204020204" charset="-122"/>
                          <a:ea typeface="微软雅黑" panose="020B0503020204020204" charset="-122"/>
                          <a:cs typeface="宋体" panose="02010600030101010101" pitchFamily="2" charset="-122"/>
                        </a:rPr>
                        <a:t>4</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Check the throttle body and idle bypass airway for carbon buildup.</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lang="zh-CN" sz="800">
                          <a:latin typeface="微软雅黑" panose="020B0503020204020204" charset="-122"/>
                          <a:ea typeface="微软雅黑" panose="020B0503020204020204" charset="-122"/>
                          <a:cs typeface="宋体" panose="02010600030101010101" pitchFamily="2" charset="-122"/>
                        </a:rPr>
                        <a:t>Cleaning</a:t>
                      </a: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319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87325">
                <a:tc rowSpan="2">
                  <a:txBody>
                    <a:bodyPr/>
                    <a:p>
                      <a:pPr algn="ctr">
                        <a:lnSpc>
                          <a:spcPct val="100000"/>
                        </a:lnSpc>
                        <a:spcBef>
                          <a:spcPts val="10"/>
                        </a:spcBef>
                      </a:pPr>
                      <a:r>
                        <a:rPr lang="en-US" sz="800">
                          <a:latin typeface="微软雅黑" panose="020B0503020204020204" charset="-122"/>
                          <a:ea typeface="微软雅黑" panose="020B0503020204020204" charset="-122"/>
                          <a:cs typeface="宋体" panose="02010600030101010101" pitchFamily="2" charset="-122"/>
                        </a:rPr>
                        <a:t>5</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800">
                          <a:latin typeface="微软雅黑" panose="020B0503020204020204" charset="-122"/>
                          <a:ea typeface="微软雅黑" panose="020B0503020204020204" charset="-122"/>
                          <a:cs typeface="宋体" panose="02010600030101010101" pitchFamily="2" charset="-122"/>
                        </a:rPr>
                        <a:t>Disassemble the injector and use the special cleaning analyzer for injectors to check whether there are leaks, blockage or flow rate over-performance.</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Faulty replacement</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22275">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3670">
                <a:tc rowSpan="2">
                  <a:txBody>
                    <a:bodyPr/>
                    <a:p>
                      <a:pPr marL="635" algn="ctr">
                        <a:lnSpc>
                          <a:spcPct val="100000"/>
                        </a:lnSpc>
                        <a:spcBef>
                          <a:spcPts val="580"/>
                        </a:spcBef>
                      </a:pPr>
                      <a:r>
                        <a:rPr lang="en-US" sz="800">
                          <a:latin typeface="微软雅黑" panose="020B0503020204020204" charset="-122"/>
                          <a:ea typeface="微软雅黑" panose="020B0503020204020204" charset="-122"/>
                          <a:cs typeface="宋体" panose="02010600030101010101" pitchFamily="2" charset="-122"/>
                        </a:rPr>
                        <a:t>6</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Check the fuel condition and observe whether the failure phenomenon is caused by just after refueling.</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Fuel Replacement</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065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7800">
                <a:tc rowSpan="2">
                  <a:txBody>
                    <a:bodyPr/>
                    <a:p>
                      <a:pPr algn="ctr">
                        <a:lnSpc>
                          <a:spcPct val="100000"/>
                        </a:lnSpc>
                        <a:spcBef>
                          <a:spcPts val="10"/>
                        </a:spcBef>
                      </a:pPr>
                      <a:r>
                        <a:rPr lang="en-US" sz="800">
                          <a:latin typeface="微软雅黑" panose="020B0503020204020204" charset="-122"/>
                          <a:ea typeface="微软雅黑" panose="020B0503020204020204" charset="-122"/>
                          <a:cs typeface="宋体" panose="02010600030101010101" pitchFamily="2" charset="-122"/>
                        </a:rPr>
                        <a:t>7</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800">
                          <a:latin typeface="微软雅黑" panose="020B0503020204020204" charset="-122"/>
                          <a:ea typeface="微软雅黑" panose="020B0503020204020204" charset="-122"/>
                          <a:cs typeface="宋体" panose="02010600030101010101" pitchFamily="2" charset="-122"/>
                        </a:rPr>
                        <a:t>Check the pressure of the engine cylinders and observe whether there is a large difference in the engine cylinder pressure.</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Troubleshooting engine mechanical problems</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192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19380">
                <a:tc rowSpan="2">
                  <a:txBody>
                    <a:bodyPr/>
                    <a:p>
                      <a:pPr marL="635" algn="ctr">
                        <a:lnSpc>
                          <a:spcPct val="100000"/>
                        </a:lnSpc>
                        <a:spcBef>
                          <a:spcPts val="580"/>
                        </a:spcBef>
                      </a:pPr>
                      <a:r>
                        <a:rPr lang="en-US" sz="800">
                          <a:latin typeface="微软雅黑" panose="020B0503020204020204" charset="-122"/>
                          <a:ea typeface="微软雅黑" panose="020B0503020204020204" charset="-122"/>
                          <a:cs typeface="宋体" panose="02010600030101010101" pitchFamily="2" charset="-122"/>
                        </a:rPr>
                        <a:t>8</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Check whether the mechanical ignition timing of the engine meets the specification.</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446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sz="800">
                          <a:latin typeface="微软雅黑" panose="020B0503020204020204" charset="-122"/>
                          <a:ea typeface="微软雅黑" panose="020B0503020204020204" charset="-122"/>
                          <a:cs typeface="宋体" panose="02010600030101010101" pitchFamily="2" charset="-122"/>
                        </a:rPr>
                        <a:t>Checking ignition timing</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2720">
                <a:tc rowSpan="2">
                  <a:txBody>
                    <a:bodyPr/>
                    <a:p>
                      <a:pPr algn="ctr">
                        <a:lnSpc>
                          <a:spcPct val="100000"/>
                        </a:lnSpc>
                        <a:spcBef>
                          <a:spcPts val="10"/>
                        </a:spcBef>
                      </a:pPr>
                      <a:r>
                        <a:rPr lang="en-US" sz="800">
                          <a:latin typeface="微软雅黑" panose="020B0503020204020204" charset="-122"/>
                          <a:ea typeface="微软雅黑" panose="020B0503020204020204" charset="-122"/>
                          <a:cs typeface="宋体" panose="02010600030101010101" pitchFamily="2" charset="-122"/>
                        </a:rPr>
                        <a:t>9</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800">
                          <a:latin typeface="微软雅黑" panose="020B0503020204020204" charset="-122"/>
                          <a:ea typeface="微软雅黑" panose="020B0503020204020204" charset="-122"/>
                          <a:cs typeface="微软雅黑" panose="020B0503020204020204" charset="-122"/>
                        </a:rPr>
                        <a:t>Connect the EFI adapter, turn on the ignition switch, and check whether the power supply of pins 4# and 15# is normal; check whether the overlap of pins 7# and 10# is normal.</a:t>
                      </a:r>
                      <a:endParaRPr sz="80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Diagnostic Help</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463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sz="800">
                          <a:latin typeface="微软雅黑" panose="020B0503020204020204" charset="-122"/>
                          <a:ea typeface="微软雅黑" panose="020B0503020204020204" charset="-122"/>
                          <a:cs typeface="宋体" panose="02010600030101010101" pitchFamily="2" charset="-122"/>
                        </a:rPr>
                        <a:t>Inspection of the corresponding wiring</a:t>
                      </a: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23" name="文本框 22"/>
          <p:cNvSpPr txBox="1"/>
          <p:nvPr/>
        </p:nvSpPr>
        <p:spPr>
          <a:xfrm>
            <a:off x="1448435" y="2529840"/>
            <a:ext cx="2120900" cy="213995"/>
          </a:xfrm>
          <a:prstGeom prst="rect">
            <a:avLst/>
          </a:prstGeom>
          <a:noFill/>
        </p:spPr>
        <p:txBody>
          <a:bodyPr wrap="square" rtlCol="0">
            <a:spAutoFit/>
          </a:bodyPr>
          <a:p>
            <a:r>
              <a:rPr lang="zh-CN" altLang="en-US" sz="800">
                <a:latin typeface="微软雅黑" panose="020B0503020204020204" charset="-122"/>
                <a:ea typeface="微软雅黑" panose="020B0503020204020204" charset="-122"/>
                <a:cs typeface="微软雅黑" panose="020B0503020204020204" charset="-122"/>
                <a:sym typeface="+mn-ea"/>
              </a:rPr>
              <a:t>General diagnostic process.</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7" name="object 13"/>
          <p:cNvSpPr txBox="1"/>
          <p:nvPr>
            <p:custDataLst>
              <p:tags r:id="rId3"/>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28473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20" name="图片 19" descr="图片4"/>
          <p:cNvPicPr>
            <a:picLocks noChangeAspect="1"/>
          </p:cNvPicPr>
          <p:nvPr/>
        </p:nvPicPr>
        <p:blipFill>
          <a:blip r:embed="rId1"/>
          <a:stretch>
            <a:fillRect/>
          </a:stretch>
        </p:blipFill>
        <p:spPr>
          <a:xfrm>
            <a:off x="1434465" y="1461135"/>
            <a:ext cx="1080000" cy="168108"/>
          </a:xfrm>
          <a:prstGeom prst="rect">
            <a:avLst/>
          </a:prstGeom>
        </p:spPr>
      </p:pic>
      <p:sp>
        <p:nvSpPr>
          <p:cNvPr id="15" name="object 5"/>
          <p:cNvSpPr/>
          <p:nvPr/>
        </p:nvSpPr>
        <p:spPr>
          <a:xfrm>
            <a:off x="715771" y="806958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7" name="文本框 16"/>
          <p:cNvSpPr txBox="1"/>
          <p:nvPr/>
        </p:nvSpPr>
        <p:spPr>
          <a:xfrm>
            <a:off x="724535" y="878649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121</a:t>
            </a:r>
            <a:endParaRPr lang="en-US" altLang="zh-CN" sz="1000">
              <a:solidFill>
                <a:schemeClr val="bg1"/>
              </a:solidFill>
              <a:latin typeface="黑体" panose="02010609060101010101" charset="-122"/>
              <a:ea typeface="黑体" panose="02010609060101010101" charset="-122"/>
            </a:endParaRPr>
          </a:p>
        </p:txBody>
      </p:sp>
      <p:sp>
        <p:nvSpPr>
          <p:cNvPr id="2" name="文本框 1"/>
          <p:cNvSpPr txBox="1"/>
          <p:nvPr/>
        </p:nvSpPr>
        <p:spPr>
          <a:xfrm>
            <a:off x="1443355" y="1713230"/>
            <a:ext cx="4528185" cy="583565"/>
          </a:xfrm>
          <a:prstGeom prst="rect">
            <a:avLst/>
          </a:prstGeom>
          <a:noFill/>
        </p:spPr>
        <p:txBody>
          <a:bodyPr wrap="square" rtlCol="0">
            <a:spAutoFit/>
          </a:bodyPr>
          <a:p>
            <a:r>
              <a:rPr sz="800">
                <a:latin typeface="微软雅黑" panose="020B0503020204020204" charset="-122"/>
                <a:ea typeface="微软雅黑" panose="020B0503020204020204" charset="-122"/>
                <a:cs typeface="微软雅黑" panose="020B0503020204020204" charset="-122"/>
              </a:rPr>
              <a:t>7.5 The speed does not go up or stalls when accelerating.</a:t>
            </a:r>
            <a:endParaRPr sz="800">
              <a:latin typeface="微软雅黑" panose="020B0503020204020204" charset="-122"/>
              <a:ea typeface="微软雅黑" panose="020B0503020204020204" charset="-122"/>
              <a:cs typeface="微软雅黑" panose="020B0503020204020204" charset="-122"/>
            </a:endParaRPr>
          </a:p>
          <a:p>
            <a:r>
              <a:rPr sz="800">
                <a:latin typeface="微软雅黑" panose="020B0503020204020204" charset="-122"/>
                <a:ea typeface="微软雅黑" panose="020B0503020204020204" charset="-122"/>
                <a:cs typeface="微软雅黑" panose="020B0503020204020204" charset="-122"/>
              </a:rPr>
              <a:t>General fault parts: 1, fuel containing water; 2, intake pressure sensor and throttle position sensor; 3, spark plug; 4, throttle body and idle bypass airway; 5, intake airway; 6, idle speed regulator; 7, injector; 8, ignition timing; 9, exhaust pipe.</a:t>
            </a:r>
            <a:endParaRPr sz="800">
              <a:latin typeface="微软雅黑" panose="020B0503020204020204" charset="-122"/>
              <a:ea typeface="微软雅黑" panose="020B0503020204020204" charset="-122"/>
              <a:cs typeface="微软雅黑" panose="020B0503020204020204" charset="-122"/>
            </a:endParaRPr>
          </a:p>
        </p:txBody>
      </p:sp>
      <p:graphicFrame>
        <p:nvGraphicFramePr>
          <p:cNvPr id="6" name="object 18"/>
          <p:cNvGraphicFramePr>
            <a:graphicFrameLocks noGrp="1"/>
          </p:cNvGraphicFramePr>
          <p:nvPr>
            <p:custDataLst>
              <p:tags r:id="rId2"/>
            </p:custDataLst>
          </p:nvPr>
        </p:nvGraphicFramePr>
        <p:xfrm>
          <a:off x="1437513" y="2467356"/>
          <a:ext cx="4527550" cy="3269615"/>
        </p:xfrm>
        <a:graphic>
          <a:graphicData uri="http://schemas.openxmlformats.org/drawingml/2006/table">
            <a:tbl>
              <a:tblPr firstRow="1" bandRow="1">
                <a:tableStyleId>{2D5ABB26-0587-4C30-8999-92F81FD0307C}</a:tableStyleId>
              </a:tblPr>
              <a:tblGrid>
                <a:gridCol w="336550"/>
                <a:gridCol w="2239010"/>
                <a:gridCol w="694054"/>
                <a:gridCol w="1257935"/>
              </a:tblGrid>
              <a:tr h="137160">
                <a:tc>
                  <a:txBody>
                    <a:bodyPr/>
                    <a:p>
                      <a:pPr marL="91440">
                        <a:lnSpc>
                          <a:spcPts val="940"/>
                        </a:lnSpc>
                        <a:spcBef>
                          <a:spcPts val="40"/>
                        </a:spcBef>
                      </a:pPr>
                      <a:r>
                        <a:rPr lang="en-US" sz="800" b="1" dirty="0">
                          <a:latin typeface="微软雅黑" panose="020B0503020204020204" charset="-122"/>
                          <a:ea typeface="微软雅黑" panose="020B0503020204020204" charset="-122"/>
                          <a:cs typeface="宋体" panose="02010600030101010101" pitchFamily="2" charset="-122"/>
                        </a:rPr>
                        <a:t>No.</a:t>
                      </a:r>
                      <a:endParaRPr lang="en-US" sz="800" b="1"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Procedure</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Testing results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Follow</a:t>
                      </a:r>
                      <a:r>
                        <a:rPr lang="en-US" sz="800" b="1" dirty="0">
                          <a:latin typeface="微软雅黑" panose="020B0503020204020204" charset="-122"/>
                          <a:ea typeface="微软雅黑" panose="020B0503020204020204" charset="-122"/>
                          <a:cs typeface="宋体" panose="02010600030101010101" pitchFamily="2" charset="-122"/>
                          <a:sym typeface="+mn-ea"/>
                        </a:rPr>
                        <a:t>ing</a:t>
                      </a:r>
                      <a:r>
                        <a:rPr sz="800" b="1" dirty="0">
                          <a:latin typeface="微软雅黑" panose="020B0503020204020204" charset="-122"/>
                          <a:ea typeface="微软雅黑" panose="020B0503020204020204" charset="-122"/>
                          <a:cs typeface="宋体" panose="02010600030101010101" pitchFamily="2" charset="-122"/>
                          <a:sym typeface="+mn-ea"/>
                        </a:rPr>
                        <a:t> Steps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545">
                <a:tc rowSpan="2">
                  <a:txBody>
                    <a:bodyPr/>
                    <a:p>
                      <a:pPr algn="ctr">
                        <a:lnSpc>
                          <a:spcPct val="100000"/>
                        </a:lnSpc>
                        <a:spcBef>
                          <a:spcPts val="35"/>
                        </a:spcBef>
                      </a:pPr>
                      <a:r>
                        <a:rPr lang="en-US" sz="800">
                          <a:latin typeface="微软雅黑" panose="020B0503020204020204" charset="-122"/>
                          <a:ea typeface="微软雅黑" panose="020B0503020204020204" charset="-122"/>
                          <a:cs typeface="宋体" panose="02010600030101010101" pitchFamily="2" charset="-122"/>
                        </a:rPr>
                        <a:t>1</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a:lnSpc>
                          <a:spcPct val="100000"/>
                        </a:lnSpc>
                        <a:spcBef>
                          <a:spcPts val="35"/>
                        </a:spcBef>
                      </a:pPr>
                      <a:r>
                        <a:rPr sz="800">
                          <a:latin typeface="微软雅黑" panose="020B0503020204020204" charset="-122"/>
                          <a:ea typeface="微软雅黑" panose="020B0503020204020204" charset="-122"/>
                          <a:cs typeface="宋体" panose="02010600030101010101" pitchFamily="2" charset="-122"/>
                        </a:rPr>
                        <a:t>Check the air filter for blockage。</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5"/>
                        </a:lnSpc>
                        <a:spcBef>
                          <a:spcPts val="40"/>
                        </a:spcBef>
                      </a:pPr>
                      <a:r>
                        <a:rPr sz="800">
                          <a:latin typeface="微软雅黑" panose="020B0503020204020204" charset="-122"/>
                          <a:ea typeface="微软雅黑" panose="020B0503020204020204" charset="-122"/>
                          <a:cs typeface="宋体" panose="02010600030101010101" pitchFamily="2" charset="-122"/>
                        </a:rPr>
                        <a:t>Inspection of air intake system</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95910">
                <a:tc rowSpan="2">
                  <a:txBody>
                    <a:bodyPr/>
                    <a:p>
                      <a:pPr algn="ctr">
                        <a:lnSpc>
                          <a:spcPct val="100000"/>
                        </a:lnSpc>
                      </a:pPr>
                      <a:r>
                        <a:rPr lang="en-US" sz="800">
                          <a:latin typeface="微软雅黑" panose="020B0503020204020204" charset="-122"/>
                          <a:ea typeface="微软雅黑" panose="020B0503020204020204" charset="-122"/>
                          <a:cs typeface="宋体" panose="02010600030101010101" pitchFamily="2" charset="-122"/>
                        </a:rPr>
                        <a:t>2</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gn="l">
                        <a:lnSpc>
                          <a:spcPct val="100000"/>
                        </a:lnSpc>
                        <a:spcBef>
                          <a:spcPts val="40"/>
                        </a:spcBef>
                      </a:pPr>
                      <a:r>
                        <a:rPr sz="800">
                          <a:latin typeface="微软雅黑" panose="020B0503020204020204" charset="-122"/>
                          <a:ea typeface="微软雅黑" panose="020B0503020204020204" charset="-122"/>
                          <a:cs typeface="微软雅黑" panose="020B0503020204020204" charset="-122"/>
                        </a:rPr>
                        <a:t>Connect the fuel pressure gauge (access point for the front of the injector inlet pipe), start the engine, check the fuel pressure at idle speed in about 350kPa.</a:t>
                      </a:r>
                      <a:endParaRPr sz="80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9431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gn="ctr">
                        <a:lnSpc>
                          <a:spcPct val="100000"/>
                        </a:lnSpc>
                        <a:spcBef>
                          <a:spcPts val="20"/>
                        </a:spcBef>
                      </a:pPr>
                      <a:r>
                        <a:rPr sz="800">
                          <a:latin typeface="微软雅黑" panose="020B0503020204020204" charset="-122"/>
                          <a:ea typeface="微软雅黑" panose="020B0503020204020204" charset="-122"/>
                          <a:cs typeface="宋体" panose="02010600030101010101" pitchFamily="2" charset="-122"/>
                        </a:rPr>
                        <a:t>Inspection and repair of oil supply system</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683">
                <a:tc rowSpan="2">
                  <a:txBody>
                    <a:bodyPr/>
                    <a:p>
                      <a:pPr marL="1905" algn="ctr">
                        <a:lnSpc>
                          <a:spcPct val="100000"/>
                        </a:lnSpc>
                        <a:spcBef>
                          <a:spcPts val="580"/>
                        </a:spcBef>
                      </a:pPr>
                      <a:r>
                        <a:rPr lang="en-US" sz="800">
                          <a:latin typeface="微软雅黑" panose="020B0503020204020204" charset="-122"/>
                          <a:ea typeface="微软雅黑" panose="020B0503020204020204" charset="-122"/>
                          <a:cs typeface="宋体" panose="02010600030101010101" pitchFamily="2" charset="-122"/>
                        </a:rPr>
                        <a:t>3</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Check the spark plug of the cylinder and observe whether its model and gap meet the specification.</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59">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381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Adjustment or replacement</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1290">
                <a:tc rowSpan="2">
                  <a:txBody>
                    <a:bodyPr/>
                    <a:p>
                      <a:pPr algn="ctr">
                        <a:lnSpc>
                          <a:spcPct val="100000"/>
                        </a:lnSpc>
                        <a:spcBef>
                          <a:spcPts val="10"/>
                        </a:spcBef>
                      </a:pPr>
                      <a:r>
                        <a:rPr lang="en-US" sz="800">
                          <a:latin typeface="微软雅黑" panose="020B0503020204020204" charset="-122"/>
                          <a:ea typeface="微软雅黑" panose="020B0503020204020204" charset="-122"/>
                          <a:cs typeface="宋体" panose="02010600030101010101" pitchFamily="2" charset="-122"/>
                        </a:rPr>
                        <a:t>4</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gn="just">
                        <a:lnSpc>
                          <a:spcPct val="100000"/>
                        </a:lnSpc>
                        <a:spcBef>
                          <a:spcPts val="25"/>
                        </a:spcBef>
                      </a:pPr>
                      <a:r>
                        <a:rPr sz="800">
                          <a:latin typeface="微软雅黑" panose="020B0503020204020204" charset="-122"/>
                          <a:ea typeface="微软雅黑" panose="020B0503020204020204" charset="-122"/>
                          <a:cs typeface="宋体" panose="02010600030101010101" pitchFamily="2" charset="-122"/>
                        </a:rPr>
                        <a:t>4 Remove the idle speed regulator, check the throttle body, idle speed regulator and idle speed bypass airway for carbon accumulation.</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381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Cleaning of related parts</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9431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6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rowSpan="2">
                  <a:txBody>
                    <a:bodyPr/>
                    <a:p>
                      <a:pPr marL="1905" algn="ctr">
                        <a:lnSpc>
                          <a:spcPct val="100000"/>
                        </a:lnSpc>
                        <a:spcBef>
                          <a:spcPts val="580"/>
                        </a:spcBef>
                      </a:pPr>
                      <a:r>
                        <a:rPr lang="en-US" sz="800">
                          <a:latin typeface="微软雅黑" panose="020B0503020204020204" charset="-122"/>
                          <a:ea typeface="微软雅黑" panose="020B0503020204020204" charset="-122"/>
                          <a:cs typeface="宋体" panose="02010600030101010101" pitchFamily="2" charset="-122"/>
                        </a:rPr>
                        <a:t>5</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Check whether the intake pressure sensor, throttle position sensor and its wiring are normal.</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sz="800">
                          <a:latin typeface="微软雅黑" panose="020B0503020204020204" charset="-122"/>
                          <a:ea typeface="微软雅黑" panose="020B0503020204020204" charset="-122"/>
                          <a:cs typeface="宋体" panose="02010600030101010101" pitchFamily="2" charset="-122"/>
                        </a:rPr>
                        <a:t>Repair the wiring or replace the sensor</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8910">
                <a:tc rowSpan="2">
                  <a:txBody>
                    <a:bodyPr/>
                    <a:p>
                      <a:pPr algn="ctr">
                        <a:lnSpc>
                          <a:spcPct val="100000"/>
                        </a:lnSpc>
                        <a:spcBef>
                          <a:spcPts val="10"/>
                        </a:spcBef>
                      </a:pPr>
                      <a:r>
                        <a:rPr lang="en-US" sz="800">
                          <a:latin typeface="微软雅黑" panose="020B0503020204020204" charset="-122"/>
                          <a:ea typeface="微软雅黑" panose="020B0503020204020204" charset="-122"/>
                          <a:cs typeface="宋体" panose="02010600030101010101" pitchFamily="2" charset="-122"/>
                        </a:rPr>
                        <a:t>6</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gn="just">
                        <a:lnSpc>
                          <a:spcPct val="100000"/>
                        </a:lnSpc>
                        <a:spcBef>
                          <a:spcPts val="25"/>
                        </a:spcBef>
                      </a:pPr>
                      <a:r>
                        <a:rPr sz="800">
                          <a:latin typeface="微软雅黑" panose="020B0503020204020204" charset="-122"/>
                          <a:ea typeface="微软雅黑" panose="020B0503020204020204" charset="-122"/>
                          <a:cs typeface="宋体" panose="02010600030101010101" pitchFamily="2" charset="-122"/>
                        </a:rPr>
                        <a:t>Disassemble the injector and check whether there is leakage or blockage in the injector with the special cleaning analyzer for injectors.</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381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Faulty replacement</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4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rowSpan="2">
                  <a:txBody>
                    <a:bodyPr/>
                    <a:p>
                      <a:pPr marL="1905" algn="ctr">
                        <a:lnSpc>
                          <a:spcPct val="100000"/>
                        </a:lnSpc>
                        <a:spcBef>
                          <a:spcPts val="580"/>
                        </a:spcBef>
                      </a:pPr>
                      <a:r>
                        <a:rPr lang="en-US" sz="800">
                          <a:latin typeface="微软雅黑" panose="020B0503020204020204" charset="-122"/>
                          <a:ea typeface="微软雅黑" panose="020B0503020204020204" charset="-122"/>
                          <a:cs typeface="宋体" panose="02010600030101010101" pitchFamily="2" charset="-122"/>
                        </a:rPr>
                        <a:t>7</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nSpc>
                          <a:spcPct val="100000"/>
                        </a:lnSpc>
                        <a:spcBef>
                          <a:spcPts val="100"/>
                        </a:spcBef>
                      </a:pPr>
                      <a:r>
                        <a:rPr sz="800">
                          <a:latin typeface="微软雅黑" panose="020B0503020204020204" charset="-122"/>
                          <a:ea typeface="微软雅黑" panose="020B0503020204020204" charset="-122"/>
                          <a:cs typeface="宋体" panose="02010600030101010101" pitchFamily="2" charset="-122"/>
                        </a:rPr>
                        <a:t>Check the fuel condition and observe whether the failure phenomenon is caused by just after refueling.</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Fuel Replacement</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684">
                <a:tc vMerge="1">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59">
                <a:tc rowSpan="2">
                  <a:txBody>
                    <a:bodyPr/>
                    <a:p>
                      <a:pPr marL="1905" algn="ctr">
                        <a:lnSpc>
                          <a:spcPct val="100000"/>
                        </a:lnSpc>
                        <a:spcBef>
                          <a:spcPts val="565"/>
                        </a:spcBef>
                      </a:pPr>
                      <a:r>
                        <a:rPr lang="en-US" sz="800">
                          <a:latin typeface="微软雅黑" panose="020B0503020204020204" charset="-122"/>
                          <a:ea typeface="微软雅黑" panose="020B0503020204020204" charset="-122"/>
                          <a:cs typeface="宋体" panose="02010600030101010101" pitchFamily="2" charset="-122"/>
                        </a:rPr>
                        <a:t>8</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nSpc>
                          <a:spcPct val="100000"/>
                        </a:lnSpc>
                        <a:spcBef>
                          <a:spcPts val="85"/>
                        </a:spcBef>
                      </a:pPr>
                      <a:r>
                        <a:rPr sz="800">
                          <a:latin typeface="微软雅黑" panose="020B0503020204020204" charset="-122"/>
                          <a:ea typeface="微软雅黑" panose="020B0503020204020204" charset="-122"/>
                          <a:cs typeface="宋体" panose="02010600030101010101" pitchFamily="2" charset="-122"/>
                        </a:rPr>
                        <a:t>Check whether the engine ignition sequence and ignition timing meet the specifications</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25"/>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vMerge="1">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Checking ignition timing</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1">
                <a:tc rowSpan="2">
                  <a:txBody>
                    <a:bodyPr/>
                    <a:p>
                      <a:pPr algn="ctr">
                        <a:lnSpc>
                          <a:spcPct val="100000"/>
                        </a:lnSpc>
                        <a:spcBef>
                          <a:spcPts val="30"/>
                        </a:spcBef>
                      </a:pPr>
                      <a:r>
                        <a:rPr lang="en-US" sz="800">
                          <a:latin typeface="微软雅黑" panose="020B0503020204020204" charset="-122"/>
                          <a:ea typeface="微软雅黑" panose="020B0503020204020204" charset="-122"/>
                          <a:cs typeface="宋体" panose="02010600030101010101" pitchFamily="2" charset="-122"/>
                        </a:rPr>
                        <a:t>9</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a:lnSpc>
                          <a:spcPct val="100000"/>
                        </a:lnSpc>
                        <a:spcBef>
                          <a:spcPts val="30"/>
                        </a:spcBef>
                      </a:pPr>
                      <a:r>
                        <a:rPr sz="800">
                          <a:latin typeface="微软雅黑" panose="020B0503020204020204" charset="-122"/>
                          <a:ea typeface="微软雅黑" panose="020B0503020204020204" charset="-122"/>
                          <a:cs typeface="宋体" panose="02010600030101010101" pitchFamily="2" charset="-122"/>
                        </a:rPr>
                        <a:t>Check the exhaust pipe for smooth exhaust.</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5"/>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3810" algn="ctr">
                        <a:lnSpc>
                          <a:spcPct val="100000"/>
                        </a:lnSpc>
                        <a:spcBef>
                          <a:spcPts val="405"/>
                        </a:spcBef>
                      </a:pPr>
                      <a:r>
                        <a:rPr sz="800">
                          <a:latin typeface="微软雅黑" panose="020B0503020204020204" charset="-122"/>
                          <a:ea typeface="微软雅黑" panose="020B0503020204020204" charset="-122"/>
                          <a:cs typeface="宋体" panose="02010600030101010101" pitchFamily="2" charset="-122"/>
                        </a:rPr>
                        <a:t>Repair or replace exhaust pipes</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47320">
                <a:tc rowSpan="2">
                  <a:txBody>
                    <a:bodyPr/>
                    <a:p>
                      <a:pPr algn="ctr">
                        <a:lnSpc>
                          <a:spcPct val="100000"/>
                        </a:lnSpc>
                        <a:spcBef>
                          <a:spcPts val="10"/>
                        </a:spcBef>
                      </a:pPr>
                      <a:r>
                        <a:rPr lang="en-US" sz="800">
                          <a:latin typeface="微软雅黑" panose="020B0503020204020204" charset="-122"/>
                          <a:ea typeface="微软雅黑" panose="020B0503020204020204" charset="-122"/>
                          <a:cs typeface="宋体" panose="02010600030101010101" pitchFamily="2" charset="-122"/>
                        </a:rPr>
                        <a:t>10</a:t>
                      </a:r>
                      <a:endParaRPr lang="en-US"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685" marR="8890" algn="just">
                        <a:lnSpc>
                          <a:spcPct val="100000"/>
                        </a:lnSpc>
                        <a:spcBef>
                          <a:spcPts val="375"/>
                        </a:spcBef>
                      </a:pPr>
                      <a:r>
                        <a:rPr sz="800">
                          <a:latin typeface="微软雅黑" panose="020B0503020204020204" charset="-122"/>
                          <a:ea typeface="微软雅黑" panose="020B0503020204020204" charset="-122"/>
                          <a:cs typeface="微软雅黑" panose="020B0503020204020204" charset="-122"/>
                        </a:rPr>
                        <a:t>Connect the EFI adapter, turn on the ignition switch, and check whether the power supply of pins 4# and 15# is normal; check whether the overlap of pins 7# and 10# is normal.</a:t>
                      </a:r>
                      <a:endParaRPr sz="80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410"/>
                        </a:spcBef>
                      </a:pPr>
                      <a:r>
                        <a:rPr sz="800">
                          <a:latin typeface="微软雅黑" panose="020B0503020204020204" charset="-122"/>
                          <a:ea typeface="微软雅黑" panose="020B0503020204020204" charset="-122"/>
                          <a:cs typeface="宋体" panose="02010600030101010101" pitchFamily="2" charset="-122"/>
                        </a:rPr>
                        <a:t>Diagnostic Help</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5095">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476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410"/>
                        </a:spcBef>
                      </a:pPr>
                      <a:r>
                        <a:rPr sz="800">
                          <a:latin typeface="微软雅黑" panose="020B0503020204020204" charset="-122"/>
                          <a:ea typeface="微软雅黑" panose="020B0503020204020204" charset="-122"/>
                          <a:cs typeface="宋体" panose="02010600030101010101" pitchFamily="2" charset="-122"/>
                        </a:rPr>
                        <a:t>Inspection of the corresponding wiring</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7" name="文本框 6"/>
          <p:cNvSpPr txBox="1"/>
          <p:nvPr/>
        </p:nvSpPr>
        <p:spPr>
          <a:xfrm>
            <a:off x="1438275" y="2238375"/>
            <a:ext cx="2120900" cy="213995"/>
          </a:xfrm>
          <a:prstGeom prst="rect">
            <a:avLst/>
          </a:prstGeom>
          <a:noFill/>
        </p:spPr>
        <p:txBody>
          <a:bodyPr wrap="square" rtlCol="0">
            <a:spAutoFit/>
          </a:bodyPr>
          <a:p>
            <a:r>
              <a:rPr lang="zh-CN" altLang="en-US" sz="800">
                <a:latin typeface="微软雅黑" panose="020B0503020204020204" charset="-122"/>
                <a:ea typeface="微软雅黑" panose="020B0503020204020204" charset="-122"/>
                <a:cs typeface="微软雅黑" panose="020B0503020204020204" charset="-122"/>
                <a:sym typeface="+mn-ea"/>
              </a:rPr>
              <a:t>General diagnostic process.</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3" name="object 13"/>
          <p:cNvSpPr txBox="1"/>
          <p:nvPr>
            <p:custDataLst>
              <p:tags r:id="rId3"/>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6627495"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p/>
        </p:txBody>
      </p:sp>
      <p:sp>
        <p:nvSpPr>
          <p:cNvPr id="5" name="object 3"/>
          <p:cNvSpPr/>
          <p:nvPr/>
        </p:nvSpPr>
        <p:spPr>
          <a:xfrm>
            <a:off x="696086"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p/>
        </p:txBody>
      </p:sp>
      <p:sp>
        <p:nvSpPr>
          <p:cNvPr id="6" name="object 4"/>
          <p:cNvSpPr/>
          <p:nvPr/>
        </p:nvSpPr>
        <p:spPr>
          <a:xfrm>
            <a:off x="1330070"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20" name="图片 19" descr="图片4"/>
          <p:cNvPicPr>
            <a:picLocks noChangeAspect="1"/>
          </p:cNvPicPr>
          <p:nvPr/>
        </p:nvPicPr>
        <p:blipFill>
          <a:blip r:embed="rId1"/>
          <a:stretch>
            <a:fillRect/>
          </a:stretch>
        </p:blipFill>
        <p:spPr>
          <a:xfrm>
            <a:off x="4906010" y="1466215"/>
            <a:ext cx="1080000" cy="168108"/>
          </a:xfrm>
          <a:prstGeom prst="rect">
            <a:avLst/>
          </a:prstGeom>
        </p:spPr>
      </p:pic>
      <p:sp>
        <p:nvSpPr>
          <p:cNvPr id="17" name="object 5"/>
          <p:cNvSpPr/>
          <p:nvPr/>
        </p:nvSpPr>
        <p:spPr>
          <a:xfrm>
            <a:off x="6254876"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9" name="文本框 18"/>
          <p:cNvSpPr txBox="1"/>
          <p:nvPr/>
        </p:nvSpPr>
        <p:spPr>
          <a:xfrm>
            <a:off x="6263640"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122</a:t>
            </a:r>
            <a:endParaRPr lang="en-US" altLang="zh-CN" sz="1000">
              <a:solidFill>
                <a:schemeClr val="bg1"/>
              </a:solidFill>
              <a:latin typeface="黑体" panose="02010609060101010101" charset="-122"/>
              <a:ea typeface="黑体" panose="02010609060101010101" charset="-122"/>
            </a:endParaRPr>
          </a:p>
        </p:txBody>
      </p:sp>
      <p:sp>
        <p:nvSpPr>
          <p:cNvPr id="2" name="文本框 1"/>
          <p:cNvSpPr txBox="1"/>
          <p:nvPr/>
        </p:nvSpPr>
        <p:spPr>
          <a:xfrm>
            <a:off x="1443990" y="1714500"/>
            <a:ext cx="4527550" cy="829945"/>
          </a:xfrm>
          <a:prstGeom prst="rect">
            <a:avLst/>
          </a:prstGeom>
          <a:noFill/>
        </p:spPr>
        <p:txBody>
          <a:bodyPr wrap="square" rtlCol="0">
            <a:spAutoFit/>
          </a:bodyPr>
          <a:p>
            <a:r>
              <a:rPr sz="800">
                <a:latin typeface="微软雅黑" panose="020B0503020204020204" charset="-122"/>
                <a:ea typeface="微软雅黑" panose="020B0503020204020204" charset="-122"/>
                <a:cs typeface="微软雅黑" panose="020B0503020204020204" charset="-122"/>
              </a:rPr>
              <a:t>7.6 Slow response during acceleration.</a:t>
            </a:r>
            <a:endParaRPr sz="800">
              <a:latin typeface="微软雅黑" panose="020B0503020204020204" charset="-122"/>
              <a:ea typeface="微软雅黑" panose="020B0503020204020204" charset="-122"/>
              <a:cs typeface="微软雅黑" panose="020B0503020204020204" charset="-122"/>
            </a:endParaRPr>
          </a:p>
          <a:p>
            <a:r>
              <a:rPr sz="800">
                <a:latin typeface="微软雅黑" panose="020B0503020204020204" charset="-122"/>
                <a:ea typeface="微软雅黑" panose="020B0503020204020204" charset="-122"/>
                <a:cs typeface="微软雅黑" panose="020B0503020204020204" charset="-122"/>
              </a:rPr>
              <a:t>General fault parts: 1, fuel containing water; 2, intake pressure sensor and throttle position sensor; 3, spark</a:t>
            </a:r>
            <a:endParaRPr sz="800">
              <a:latin typeface="微软雅黑" panose="020B0503020204020204" charset="-122"/>
              <a:ea typeface="微软雅黑" panose="020B0503020204020204" charset="-122"/>
              <a:cs typeface="微软雅黑" panose="020B0503020204020204" charset="-122"/>
            </a:endParaRPr>
          </a:p>
          <a:p>
            <a:r>
              <a:rPr sz="800">
                <a:latin typeface="微软雅黑" panose="020B0503020204020204" charset="-122"/>
                <a:ea typeface="微软雅黑" panose="020B0503020204020204" charset="-122"/>
                <a:cs typeface="微软雅黑" panose="020B0503020204020204" charset="-122"/>
              </a:rPr>
              <a:t>plug; 4, throttle body and idle bypass airway; 5, air intake; 6, idle speed regulator; 7, fuel injector; 8.</a:t>
            </a:r>
            <a:endParaRPr sz="800">
              <a:latin typeface="微软雅黑" panose="020B0503020204020204" charset="-122"/>
              <a:ea typeface="微软雅黑" panose="020B0503020204020204" charset="-122"/>
              <a:cs typeface="微软雅黑" panose="020B0503020204020204" charset="-122"/>
            </a:endParaRPr>
          </a:p>
          <a:p>
            <a:r>
              <a:rPr sz="800">
                <a:latin typeface="微软雅黑" panose="020B0503020204020204" charset="-122"/>
                <a:ea typeface="微软雅黑" panose="020B0503020204020204" charset="-122"/>
                <a:cs typeface="微软雅黑" panose="020B0503020204020204" charset="-122"/>
              </a:rPr>
              <a:t>Ignition timing; 9, exhaust pipe.</a:t>
            </a:r>
            <a:endParaRPr sz="800">
              <a:latin typeface="微软雅黑" panose="020B0503020204020204" charset="-122"/>
              <a:ea typeface="微软雅黑" panose="020B0503020204020204" charset="-122"/>
              <a:cs typeface="微软雅黑" panose="020B0503020204020204" charset="-122"/>
            </a:endParaRPr>
          </a:p>
        </p:txBody>
      </p:sp>
      <p:graphicFrame>
        <p:nvGraphicFramePr>
          <p:cNvPr id="3" name="object 19"/>
          <p:cNvGraphicFramePr>
            <a:graphicFrameLocks noGrp="1"/>
          </p:cNvGraphicFramePr>
          <p:nvPr>
            <p:custDataLst>
              <p:tags r:id="rId2"/>
            </p:custDataLst>
          </p:nvPr>
        </p:nvGraphicFramePr>
        <p:xfrm>
          <a:off x="1438910" y="2797810"/>
          <a:ext cx="4526915" cy="2204720"/>
        </p:xfrm>
        <a:graphic>
          <a:graphicData uri="http://schemas.openxmlformats.org/drawingml/2006/table">
            <a:tbl>
              <a:tblPr firstRow="1" bandRow="1">
                <a:tableStyleId>{2D5ABB26-0587-4C30-8999-92F81FD0307C}</a:tableStyleId>
              </a:tblPr>
              <a:tblGrid>
                <a:gridCol w="384175"/>
                <a:gridCol w="1753235"/>
                <a:gridCol w="1131570"/>
                <a:gridCol w="1257935"/>
              </a:tblGrid>
              <a:tr h="137795">
                <a:tc>
                  <a:txBody>
                    <a:bodyPr/>
                    <a:p>
                      <a:pPr marL="91440">
                        <a:lnSpc>
                          <a:spcPts val="940"/>
                        </a:lnSpc>
                        <a:spcBef>
                          <a:spcPts val="40"/>
                        </a:spcBef>
                      </a:pPr>
                      <a:r>
                        <a:rPr lang="en-US" sz="800" b="1" dirty="0">
                          <a:latin typeface="微软雅黑" panose="020B0503020204020204" charset="-122"/>
                          <a:ea typeface="微软雅黑" panose="020B0503020204020204" charset="-122"/>
                          <a:cs typeface="宋体" panose="02010600030101010101" pitchFamily="2" charset="-122"/>
                        </a:rPr>
                        <a:t>No.</a:t>
                      </a:r>
                      <a:endParaRPr lang="en-US" sz="800" b="1"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Procedure</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Testing results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Follow</a:t>
                      </a:r>
                      <a:r>
                        <a:rPr lang="en-US" sz="800" b="1" dirty="0">
                          <a:latin typeface="微软雅黑" panose="020B0503020204020204" charset="-122"/>
                          <a:ea typeface="微软雅黑" panose="020B0503020204020204" charset="-122"/>
                          <a:cs typeface="宋体" panose="02010600030101010101" pitchFamily="2" charset="-122"/>
                          <a:sym typeface="+mn-ea"/>
                        </a:rPr>
                        <a:t>ing</a:t>
                      </a:r>
                      <a:r>
                        <a:rPr sz="800" b="1" dirty="0">
                          <a:latin typeface="微软雅黑" panose="020B0503020204020204" charset="-122"/>
                          <a:ea typeface="微软雅黑" panose="020B0503020204020204" charset="-122"/>
                          <a:cs typeface="宋体" panose="02010600030101010101" pitchFamily="2" charset="-122"/>
                          <a:sym typeface="+mn-ea"/>
                        </a:rPr>
                        <a:t> Steps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1925">
                <a:tc rowSpan="2">
                  <a:txBody>
                    <a:bodyPr/>
                    <a:p>
                      <a:pPr>
                        <a:lnSpc>
                          <a:spcPct val="100000"/>
                        </a:lnSpc>
                        <a:spcBef>
                          <a:spcPts val="15"/>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1</a:t>
                      </a:r>
                      <a:endParaRPr sz="800">
                        <a:latin typeface="微软雅黑" panose="020B0503020204020204" charset="-122"/>
                        <a:ea typeface="微软雅黑" panose="020B0503020204020204" charset="-122"/>
                        <a:cs typeface="宋体" panose="02010600030101010101" pitchFamily="2" charset="-122"/>
                      </a:endParaRPr>
                    </a:p>
                  </a:txBody>
                  <a:tcPr marL="0" marR="0" marT="190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35"/>
                        </a:spcBef>
                      </a:pPr>
                      <a:r>
                        <a:rPr sz="750">
                          <a:latin typeface="微软雅黑" panose="020B0503020204020204" charset="-122"/>
                          <a:ea typeface="微软雅黑" panose="020B0503020204020204" charset="-122"/>
                          <a:cs typeface="宋体" panose="02010600030101010101" pitchFamily="2" charset="-122"/>
                        </a:rPr>
                        <a:t>Check the air filter for clogging.</a:t>
                      </a:r>
                      <a:endParaRPr sz="75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sz="800" dirty="0">
                          <a:latin typeface="微软雅黑" panose="020B0503020204020204" charset="-122"/>
                          <a:ea typeface="微软雅黑" panose="020B0503020204020204" charset="-122"/>
                          <a:cs typeface="宋体" panose="02010600030101010101" pitchFamily="2" charset="-122"/>
                        </a:rPr>
                        <a:t>Inspection of air intake system</a:t>
                      </a:r>
                      <a:endParaRPr sz="800" dirty="0">
                        <a:latin typeface="微软雅黑" panose="020B0503020204020204" charset="-122"/>
                        <a:ea typeface="微软雅黑" panose="020B0503020204020204" charset="-122"/>
                        <a:cs typeface="宋体" panose="02010600030101010101" pitchFamily="2" charset="-122"/>
                      </a:endParaRPr>
                    </a:p>
                  </a:txBody>
                  <a:tcPr marL="0" marR="0" marT="444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82575">
                <a:tc rowSpan="2">
                  <a:txBody>
                    <a:bodyPr/>
                    <a:p>
                      <a:pPr>
                        <a:lnSpc>
                          <a:spcPct val="100000"/>
                        </a:lnSpc>
                        <a:spcBef>
                          <a:spcPts val="1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2</a:t>
                      </a:r>
                      <a:endParaRPr sz="800">
                        <a:latin typeface="微软雅黑" panose="020B0503020204020204" charset="-122"/>
                        <a:ea typeface="微软雅黑" panose="020B0503020204020204" charset="-122"/>
                        <a:cs typeface="宋体" panose="02010600030101010101" pitchFamily="2" charset="-122"/>
                      </a:endParaRPr>
                    </a:p>
                  </a:txBody>
                  <a:tcPr marL="0" marR="0" marT="127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750">
                          <a:latin typeface="微软雅黑" panose="020B0503020204020204" charset="-122"/>
                          <a:ea typeface="微软雅黑" panose="020B0503020204020204" charset="-122"/>
                          <a:cs typeface="微软雅黑" panose="020B0503020204020204" charset="-122"/>
                        </a:rPr>
                        <a:t>Connect the fuel pressure gauge (access point for the front of the injector inlet pipe), start the engine and check whether the fuel pressure is around 350kPa at idle speed.</a:t>
                      </a:r>
                      <a:endParaRPr sz="75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460"/>
                        </a:spcBef>
                      </a:pPr>
                      <a:r>
                        <a:rPr sz="800" dirty="0">
                          <a:latin typeface="微软雅黑" panose="020B0503020204020204" charset="-122"/>
                          <a:ea typeface="微软雅黑" panose="020B0503020204020204" charset="-122"/>
                          <a:cs typeface="宋体" panose="02010600030101010101" pitchFamily="2" charset="-122"/>
                        </a:rPr>
                        <a:t>Inspection and repair of oil supply system</a:t>
                      </a:r>
                      <a:endParaRPr sz="800" dirty="0">
                        <a:latin typeface="微软雅黑" panose="020B0503020204020204" charset="-122"/>
                        <a:ea typeface="微软雅黑" panose="020B0503020204020204" charset="-122"/>
                        <a:cs typeface="宋体" panose="02010600030101010101" pitchFamily="2" charset="-122"/>
                      </a:endParaRPr>
                    </a:p>
                  </a:txBody>
                  <a:tcPr marL="0" marR="0" marT="58419"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31775">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3</a:t>
                      </a:r>
                      <a:endParaRPr sz="80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750">
                          <a:latin typeface="微软雅黑" panose="020B0503020204020204" charset="-122"/>
                          <a:ea typeface="微软雅黑" panose="020B0503020204020204" charset="-122"/>
                          <a:cs typeface="宋体" panose="02010600030101010101" pitchFamily="2" charset="-122"/>
                        </a:rPr>
                        <a:t>Check the spark plug of the cylinder and observe whether its model and gap meet the specification.</a:t>
                      </a:r>
                      <a:endParaRPr sz="75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381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sym typeface="+mn-ea"/>
                        </a:rPr>
                        <a:t>Adjustment or replacement</a:t>
                      </a:r>
                      <a:endParaRPr sz="800" dirty="0">
                        <a:latin typeface="微软雅黑" panose="020B0503020204020204" charset="-122"/>
                        <a:ea typeface="微软雅黑" panose="020B0503020204020204" charset="-122"/>
                        <a:cs typeface="宋体" panose="02010600030101010101" pitchFamily="2" charset="-122"/>
                      </a:endParaRPr>
                    </a:p>
                  </a:txBody>
                  <a:tcPr marL="0" marR="0" marT="58419"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34315">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sz="800" dirty="0">
                          <a:latin typeface="微软雅黑" panose="020B0503020204020204" charset="-122"/>
                          <a:ea typeface="微软雅黑" panose="020B0503020204020204" charset="-122"/>
                          <a:cs typeface="宋体" panose="02010600030101010101" pitchFamily="2" charset="-122"/>
                        </a:rPr>
                        <a:t>4</a:t>
                      </a:r>
                      <a:endParaRPr sz="80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750">
                          <a:latin typeface="微软雅黑" panose="020B0503020204020204" charset="-122"/>
                          <a:ea typeface="微软雅黑" panose="020B0503020204020204" charset="-122"/>
                          <a:cs typeface="宋体" panose="02010600030101010101" pitchFamily="2" charset="-122"/>
                        </a:rPr>
                        <a:t>Remove the idle speed regulator, check the throttle body, idle speed regulator and idle speed bypass airway for carbon accumulation。</a:t>
                      </a:r>
                      <a:endParaRPr sz="75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40"/>
                        </a:spcBef>
                      </a:pPr>
                      <a:r>
                        <a:rPr sz="800" dirty="0">
                          <a:latin typeface="微软雅黑" panose="020B0503020204020204" charset="-122"/>
                          <a:ea typeface="微软雅黑" panose="020B0503020204020204" charset="-122"/>
                          <a:cs typeface="宋体" panose="02010600030101010101" pitchFamily="2" charset="-122"/>
                        </a:rPr>
                        <a:t>Cleaning of related parts</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5651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44780">
                <a:tc rowSpan="2">
                  <a:txBody>
                    <a:bodyPr/>
                    <a:p>
                      <a:pPr marL="635" algn="ctr">
                        <a:lnSpc>
                          <a:spcPct val="100000"/>
                        </a:lnSpc>
                        <a:spcBef>
                          <a:spcPts val="565"/>
                        </a:spcBef>
                      </a:pPr>
                      <a:r>
                        <a:rPr sz="800" dirty="0">
                          <a:latin typeface="微软雅黑" panose="020B0503020204020204" charset="-122"/>
                          <a:ea typeface="微软雅黑" panose="020B0503020204020204" charset="-122"/>
                          <a:cs typeface="宋体" panose="02010600030101010101" pitchFamily="2" charset="-122"/>
                        </a:rPr>
                        <a:t>5</a:t>
                      </a:r>
                      <a:endParaRPr sz="800" dirty="0">
                        <a:latin typeface="微软雅黑" panose="020B0503020204020204" charset="-122"/>
                        <a:ea typeface="微软雅黑" panose="020B0503020204020204" charset="-122"/>
                        <a:cs typeface="宋体" panose="02010600030101010101" pitchFamily="2" charset="-122"/>
                      </a:endParaRPr>
                    </a:p>
                  </a:txBody>
                  <a:tcPr marL="0" marR="0" marT="7175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85"/>
                        </a:spcBef>
                      </a:pPr>
                      <a:r>
                        <a:rPr sz="750">
                          <a:latin typeface="微软雅黑" panose="020B0503020204020204" charset="-122"/>
                          <a:ea typeface="微软雅黑" panose="020B0503020204020204" charset="-122"/>
                          <a:cs typeface="宋体" panose="02010600030101010101" pitchFamily="2" charset="-122"/>
                        </a:rPr>
                        <a:t>Check whether the intake pressure sensor, throttle position sensor and its wiring are normal.</a:t>
                      </a:r>
                      <a:endParaRPr sz="75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0" marR="0" marT="317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1450">
                <a:tc vMerge="1">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Repair the wiring or replace the sensor</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9" name="文本框 8"/>
          <p:cNvSpPr txBox="1"/>
          <p:nvPr/>
        </p:nvSpPr>
        <p:spPr>
          <a:xfrm>
            <a:off x="1438910" y="2573020"/>
            <a:ext cx="2120900" cy="213995"/>
          </a:xfrm>
          <a:prstGeom prst="rect">
            <a:avLst/>
          </a:prstGeom>
          <a:noFill/>
        </p:spPr>
        <p:txBody>
          <a:bodyPr wrap="square" rtlCol="0">
            <a:spAutoFit/>
          </a:bodyPr>
          <a:p>
            <a:r>
              <a:rPr lang="zh-CN" altLang="en-US" sz="800">
                <a:latin typeface="微软雅黑" panose="020B0503020204020204" charset="-122"/>
                <a:ea typeface="微软雅黑" panose="020B0503020204020204" charset="-122"/>
                <a:cs typeface="微软雅黑" panose="020B0503020204020204" charset="-122"/>
                <a:sym typeface="+mn-ea"/>
              </a:rPr>
              <a:t>General diagnostic process.</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0" name="object 19"/>
          <p:cNvGraphicFramePr>
            <a:graphicFrameLocks noGrp="1"/>
          </p:cNvGraphicFramePr>
          <p:nvPr>
            <p:custDataLst>
              <p:tags r:id="rId3"/>
            </p:custDataLst>
          </p:nvPr>
        </p:nvGraphicFramePr>
        <p:xfrm>
          <a:off x="1438910" y="5693410"/>
          <a:ext cx="4526915" cy="2174875"/>
        </p:xfrm>
        <a:graphic>
          <a:graphicData uri="http://schemas.openxmlformats.org/drawingml/2006/table">
            <a:tbl>
              <a:tblPr firstRow="1" bandRow="1">
                <a:tableStyleId>{2D5ABB26-0587-4C30-8999-92F81FD0307C}</a:tableStyleId>
              </a:tblPr>
              <a:tblGrid>
                <a:gridCol w="384175"/>
                <a:gridCol w="1753235"/>
                <a:gridCol w="1131570"/>
                <a:gridCol w="1257935"/>
              </a:tblGrid>
              <a:tr h="137795">
                <a:tc>
                  <a:txBody>
                    <a:bodyPr/>
                    <a:p>
                      <a:pPr marL="91440">
                        <a:lnSpc>
                          <a:spcPts val="940"/>
                        </a:lnSpc>
                        <a:spcBef>
                          <a:spcPts val="40"/>
                        </a:spcBef>
                      </a:pPr>
                      <a:r>
                        <a:rPr lang="en-US" sz="800" b="1" dirty="0">
                          <a:latin typeface="微软雅黑" panose="020B0503020204020204" charset="-122"/>
                          <a:ea typeface="微软雅黑" panose="020B0503020204020204" charset="-122"/>
                          <a:cs typeface="宋体" panose="02010600030101010101" pitchFamily="2" charset="-122"/>
                        </a:rPr>
                        <a:t>No.</a:t>
                      </a:r>
                      <a:endParaRPr lang="en-US" sz="800" b="1" dirty="0">
                        <a:latin typeface="微软雅黑" panose="020B0503020204020204" charset="-122"/>
                        <a:ea typeface="微软雅黑" panose="020B0503020204020204" charset="-122"/>
                        <a:cs typeface="宋体" panose="02010600030101010101" pitchFamily="2" charset="-122"/>
                      </a:endParaRPr>
                    </a:p>
                  </a:txBody>
                  <a:tcPr marL="0" marR="0" marT="508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Procedure</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Testing results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sz="800" b="1" dirty="0">
                          <a:latin typeface="微软雅黑" panose="020B0503020204020204" charset="-122"/>
                          <a:ea typeface="微软雅黑" panose="020B0503020204020204" charset="-122"/>
                          <a:cs typeface="宋体" panose="02010600030101010101" pitchFamily="2" charset="-122"/>
                          <a:sym typeface="+mn-ea"/>
                        </a:rPr>
                        <a:t>Follow</a:t>
                      </a:r>
                      <a:r>
                        <a:rPr lang="en-US" sz="800" b="1" dirty="0">
                          <a:latin typeface="微软雅黑" panose="020B0503020204020204" charset="-122"/>
                          <a:ea typeface="微软雅黑" panose="020B0503020204020204" charset="-122"/>
                          <a:cs typeface="宋体" panose="02010600030101010101" pitchFamily="2" charset="-122"/>
                          <a:sym typeface="+mn-ea"/>
                        </a:rPr>
                        <a:t>ing</a:t>
                      </a:r>
                      <a:r>
                        <a:rPr sz="800" b="1" dirty="0">
                          <a:latin typeface="微软雅黑" panose="020B0503020204020204" charset="-122"/>
                          <a:ea typeface="微软雅黑" panose="020B0503020204020204" charset="-122"/>
                          <a:cs typeface="宋体" panose="02010600030101010101" pitchFamily="2" charset="-122"/>
                          <a:sym typeface="+mn-ea"/>
                        </a:rPr>
                        <a:t> Steps</a:t>
                      </a:r>
                      <a:endParaRPr sz="800" b="1">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545">
                <a:tc rowSpan="2">
                  <a:txBody>
                    <a:bodyPr/>
                    <a:p>
                      <a:pPr>
                        <a:lnSpc>
                          <a:spcPct val="100000"/>
                        </a:lnSpc>
                        <a:spcBef>
                          <a:spcPts val="15"/>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lang="en-US" sz="800">
                          <a:latin typeface="微软雅黑" panose="020B0503020204020204" charset="-122"/>
                          <a:ea typeface="微软雅黑" panose="020B0503020204020204" charset="-122"/>
                          <a:cs typeface="宋体" panose="02010600030101010101" pitchFamily="2" charset="-122"/>
                        </a:rPr>
                        <a:t>6</a:t>
                      </a:r>
                      <a:endParaRPr lang="en-US" sz="800">
                        <a:latin typeface="微软雅黑" panose="020B0503020204020204" charset="-122"/>
                        <a:ea typeface="微软雅黑" panose="020B0503020204020204" charset="-122"/>
                        <a:cs typeface="宋体" panose="02010600030101010101" pitchFamily="2" charset="-122"/>
                      </a:endParaRPr>
                    </a:p>
                  </a:txBody>
                  <a:tcPr marL="0" marR="0" marT="190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35"/>
                        </a:spcBef>
                      </a:pPr>
                      <a:r>
                        <a:rPr sz="800">
                          <a:latin typeface="微软雅黑" panose="020B0503020204020204" charset="-122"/>
                          <a:ea typeface="微软雅黑" panose="020B0503020204020204" charset="-122"/>
                          <a:cs typeface="宋体" panose="02010600030101010101" pitchFamily="2" charset="-122"/>
                        </a:rPr>
                        <a:t>Disassemble the injector and check whether there is leakage or blockage in the injector with the special cleaning analyzer for injectors.</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35"/>
                        </a:spcBef>
                      </a:pPr>
                      <a:r>
                        <a:rPr sz="800" dirty="0">
                          <a:latin typeface="微软雅黑" panose="020B0503020204020204" charset="-122"/>
                          <a:ea typeface="微软雅黑" panose="020B0503020204020204" charset="-122"/>
                          <a:cs typeface="宋体" panose="02010600030101010101" pitchFamily="2" charset="-122"/>
                        </a:rPr>
                        <a:t>Faulty replacement</a:t>
                      </a:r>
                      <a:endParaRPr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45110">
                <a:tc vMerge="1">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rowSpan="2">
                  <a:txBody>
                    <a:bodyPr/>
                    <a:p>
                      <a:pPr>
                        <a:lnSpc>
                          <a:spcPct val="100000"/>
                        </a:lnSpc>
                        <a:spcBef>
                          <a:spcPts val="1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lang="en-US" sz="800">
                          <a:latin typeface="微软雅黑" panose="020B0503020204020204" charset="-122"/>
                          <a:ea typeface="微软雅黑" panose="020B0503020204020204" charset="-122"/>
                          <a:cs typeface="宋体" panose="02010600030101010101" pitchFamily="2" charset="-122"/>
                        </a:rPr>
                        <a:t>7</a:t>
                      </a:r>
                      <a:endParaRPr lang="en-US" sz="800">
                        <a:latin typeface="微软雅黑" panose="020B0503020204020204" charset="-122"/>
                        <a:ea typeface="微软雅黑" panose="020B0503020204020204" charset="-122"/>
                        <a:cs typeface="宋体" panose="02010600030101010101" pitchFamily="2" charset="-122"/>
                      </a:endParaRPr>
                    </a:p>
                  </a:txBody>
                  <a:tcPr marL="0" marR="0" marT="127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25"/>
                        </a:spcBef>
                      </a:pPr>
                      <a:r>
                        <a:rPr sz="800">
                          <a:latin typeface="微软雅黑" panose="020B0503020204020204" charset="-122"/>
                          <a:ea typeface="微软雅黑" panose="020B0503020204020204" charset="-122"/>
                          <a:cs typeface="宋体" panose="02010600030101010101" pitchFamily="2" charset="-122"/>
                        </a:rPr>
                        <a:t>Check the fuel condition and observe whether the failure phenomenon is caused by just after refueling.</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sym typeface="+mn-ea"/>
                        </a:rPr>
                        <a:t>Fuel Replacement</a:t>
                      </a:r>
                      <a:endParaRPr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6525">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lang="en-US" sz="800">
                          <a:latin typeface="微软雅黑" panose="020B0503020204020204" charset="-122"/>
                          <a:ea typeface="微软雅黑" panose="020B0503020204020204" charset="-122"/>
                          <a:cs typeface="宋体" panose="02010600030101010101" pitchFamily="2" charset="-122"/>
                        </a:rPr>
                        <a:t>8</a:t>
                      </a:r>
                      <a:endParaRPr lang="en-US" sz="80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800">
                          <a:latin typeface="微软雅黑" panose="020B0503020204020204" charset="-122"/>
                          <a:ea typeface="微软雅黑" panose="020B0503020204020204" charset="-122"/>
                          <a:cs typeface="宋体" panose="02010600030101010101" pitchFamily="2" charset="-122"/>
                        </a:rPr>
                        <a:t>Check whether the ignition sequence and ignition timing of the engine meet the specification.</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460"/>
                        </a:spcBef>
                      </a:pPr>
                      <a:r>
                        <a:rPr sz="800" dirty="0">
                          <a:latin typeface="微软雅黑" panose="020B0503020204020204" charset="-122"/>
                          <a:ea typeface="微软雅黑" panose="020B0503020204020204" charset="-122"/>
                          <a:cs typeface="宋体" panose="02010600030101010101" pitchFamily="2" charset="-122"/>
                        </a:rPr>
                        <a:t>Checking ignition timing</a:t>
                      </a:r>
                      <a:endParaRPr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9065">
                <a:tc rowSpan="2">
                  <a:txBody>
                    <a:bodyPr/>
                    <a:p>
                      <a:pPr>
                        <a:lnSpc>
                          <a:spcPct val="100000"/>
                        </a:lnSpc>
                        <a:spcBef>
                          <a:spcPts val="20"/>
                        </a:spcBef>
                      </a:pPr>
                      <a:endParaRPr sz="800">
                        <a:latin typeface="微软雅黑" panose="020B0503020204020204" charset="-122"/>
                        <a:ea typeface="微软雅黑" panose="020B0503020204020204" charset="-122"/>
                        <a:cs typeface="Times New Roman" panose="02020603050405020304"/>
                      </a:endParaRPr>
                    </a:p>
                    <a:p>
                      <a:pPr marL="635" algn="ctr">
                        <a:lnSpc>
                          <a:spcPct val="100000"/>
                        </a:lnSpc>
                      </a:pPr>
                      <a:r>
                        <a:rPr lang="en-US" sz="800">
                          <a:latin typeface="微软雅黑" panose="020B0503020204020204" charset="-122"/>
                          <a:ea typeface="微软雅黑" panose="020B0503020204020204" charset="-122"/>
                          <a:cs typeface="宋体" panose="02010600030101010101" pitchFamily="2" charset="-122"/>
                        </a:rPr>
                        <a:t>9</a:t>
                      </a:r>
                      <a:endParaRPr lang="en-US" sz="800">
                        <a:latin typeface="微软雅黑" panose="020B0503020204020204" charset="-122"/>
                        <a:ea typeface="微软雅黑" panose="020B0503020204020204" charset="-122"/>
                        <a:cs typeface="宋体" panose="02010600030101010101" pitchFamily="2" charset="-122"/>
                      </a:endParaRPr>
                    </a:p>
                  </a:txBody>
                  <a:tcPr marL="0" marR="0" marT="254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gn="just">
                        <a:lnSpc>
                          <a:spcPct val="100000"/>
                        </a:lnSpc>
                        <a:spcBef>
                          <a:spcPts val="40"/>
                        </a:spcBef>
                      </a:pPr>
                      <a:r>
                        <a:rPr sz="800">
                          <a:latin typeface="微软雅黑" panose="020B0503020204020204" charset="-122"/>
                          <a:ea typeface="微软雅黑" panose="020B0503020204020204" charset="-122"/>
                          <a:cs typeface="宋体" panose="02010600030101010101" pitchFamily="2" charset="-122"/>
                        </a:rPr>
                        <a:t>Check the exhaust pipe for smooth exhaust.</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40"/>
                        </a:lnSpc>
                        <a:spcBef>
                          <a:spcPts val="40"/>
                        </a:spcBef>
                      </a:pPr>
                      <a:r>
                        <a:rPr lang="en-US" sz="800" dirty="0">
                          <a:latin typeface="微软雅黑" panose="020B0503020204020204" charset="-122"/>
                          <a:ea typeface="微软雅黑" panose="020B0503020204020204" charset="-122"/>
                          <a:cs typeface="宋体" panose="02010600030101010101" pitchFamily="2" charset="-122"/>
                          <a:sym typeface="+mn-ea"/>
                        </a:rPr>
                        <a:t>Next setp</a:t>
                      </a:r>
                      <a:endParaRPr lang="zh-CN"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0">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Repair or replace exhaust pipes</a:t>
                      </a:r>
                      <a:endParaRPr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62255">
                <a:tc rowSpan="2">
                  <a:txBody>
                    <a:bodyPr/>
                    <a:p>
                      <a:pPr marL="635" algn="ctr">
                        <a:lnSpc>
                          <a:spcPct val="100000"/>
                        </a:lnSpc>
                        <a:spcBef>
                          <a:spcPts val="565"/>
                        </a:spcBef>
                      </a:pPr>
                      <a:r>
                        <a:rPr lang="en-US" sz="800" dirty="0">
                          <a:latin typeface="微软雅黑" panose="020B0503020204020204" charset="-122"/>
                          <a:ea typeface="微软雅黑" panose="020B0503020204020204" charset="-122"/>
                          <a:cs typeface="宋体" panose="02010600030101010101" pitchFamily="2" charset="-122"/>
                        </a:rPr>
                        <a:t>10</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71755"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
                  <a:txBody>
                    <a:bodyPr/>
                    <a:p>
                      <a:pPr marL="19050" marR="8890">
                        <a:lnSpc>
                          <a:spcPct val="100000"/>
                        </a:lnSpc>
                        <a:spcBef>
                          <a:spcPts val="85"/>
                        </a:spcBef>
                      </a:pPr>
                      <a:r>
                        <a:rPr sz="800">
                          <a:latin typeface="微软雅黑" panose="020B0503020204020204" charset="-122"/>
                          <a:ea typeface="微软雅黑" panose="020B0503020204020204" charset="-122"/>
                          <a:cs typeface="宋体" panose="02010600030101010101" pitchFamily="2" charset="-122"/>
                        </a:rPr>
                        <a:t>Connect the EFI adapter, turn on the ignition switch, and check whether the power supply of pins 4# and 15# is normal; check whether the overlap of pins 7# and 10# is normal.</a:t>
                      </a:r>
                      <a:endParaRPr sz="80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ts val="950"/>
                        </a:lnSpc>
                        <a:spcBef>
                          <a:spcPts val="40"/>
                        </a:spcBef>
                      </a:pPr>
                      <a:r>
                        <a:rPr lang="en-US" sz="800" dirty="0">
                          <a:latin typeface="微软雅黑" panose="020B0503020204020204" charset="-122"/>
                          <a:ea typeface="微软雅黑" panose="020B0503020204020204" charset="-122"/>
                          <a:cs typeface="宋体" panose="02010600030101010101" pitchFamily="2" charset="-122"/>
                        </a:rPr>
                        <a: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Diagnostic Help</a:t>
                      </a:r>
                      <a:endParaRPr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45110">
                <a:tc vMerge="1">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635" algn="ctr">
                        <a:lnSpc>
                          <a:spcPct val="100000"/>
                        </a:lnSpc>
                        <a:spcBef>
                          <a:spcPts val="520"/>
                        </a:spcBef>
                      </a:pPr>
                      <a:r>
                        <a:rPr lang="en-US" sz="800" dirty="0">
                          <a:latin typeface="微软雅黑" panose="020B0503020204020204" charset="-122"/>
                          <a:ea typeface="微软雅黑" panose="020B0503020204020204" charset="-122"/>
                          <a:cs typeface="宋体" panose="02010600030101010101" pitchFamily="2" charset="-122"/>
                        </a:rPr>
                        <a:t>N</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05"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Inspection of the corresponding wiring</a:t>
                      </a:r>
                      <a:endParaRPr sz="800" dirty="0">
                        <a:latin typeface="微软雅黑" panose="020B0503020204020204" charset="-122"/>
                        <a:ea typeface="微软雅黑" panose="020B0503020204020204" charset="-122"/>
                        <a:cs typeface="宋体" panose="02010600030101010101" pitchFamily="2" charset="-122"/>
                      </a:endParaRPr>
                    </a:p>
                  </a:txBody>
                  <a:tcPr marL="36195" marR="36195" marT="36195" marB="36195"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7" name="object 13"/>
          <p:cNvSpPr txBox="1"/>
          <p:nvPr>
            <p:custDataLst>
              <p:tags r:id="rId4"/>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297940" y="1628140"/>
            <a:ext cx="4826635" cy="7429500"/>
          </a:xfrm>
          <a:prstGeom prst="rect">
            <a:avLst/>
          </a:prstGeom>
          <a:solidFill>
            <a:srgbClr val="FFFFFF"/>
          </a:solidFill>
          <a:ln w="9525">
            <a:noFill/>
          </a:ln>
        </p:spPr>
        <p:txBody>
          <a:bodyPr/>
          <a:p>
            <a:endParaRPr lang="zh-CN" altLang="en-US"/>
          </a:p>
        </p:txBody>
      </p:sp>
      <p:graphicFrame>
        <p:nvGraphicFramePr>
          <p:cNvPr id="18" name="object 18"/>
          <p:cNvGraphicFramePr>
            <a:graphicFrameLocks noGrp="1"/>
          </p:cNvGraphicFramePr>
          <p:nvPr>
            <p:custDataLst>
              <p:tags r:id="rId1"/>
            </p:custDataLst>
          </p:nvPr>
        </p:nvGraphicFramePr>
        <p:xfrm>
          <a:off x="1456435" y="2087372"/>
          <a:ext cx="4526915" cy="6986270"/>
        </p:xfrm>
        <a:graphic>
          <a:graphicData uri="http://schemas.openxmlformats.org/drawingml/2006/table">
            <a:tbl>
              <a:tblPr firstRow="1" bandRow="1">
                <a:tableStyleId>{2D5ABB26-0587-4C30-8999-92F81FD0307C}</a:tableStyleId>
              </a:tblPr>
              <a:tblGrid>
                <a:gridCol w="381635"/>
                <a:gridCol w="693420"/>
                <a:gridCol w="3451860"/>
              </a:tblGrid>
              <a:tr h="137159">
                <a:tc>
                  <a:txBody>
                    <a:bodyPr/>
                    <a:p>
                      <a:pPr marL="3810" algn="ctr">
                        <a:lnSpc>
                          <a:spcPts val="940"/>
                        </a:lnSpc>
                        <a:spcBef>
                          <a:spcPts val="40"/>
                        </a:spcBef>
                      </a:pPr>
                      <a:r>
                        <a:rPr lang="en-US" sz="800" b="1" dirty="0">
                          <a:latin typeface="微软雅黑" panose="020B0503020204020204" charset="-122"/>
                          <a:ea typeface="微软雅黑" panose="020B0503020204020204" charset="-122"/>
                          <a:cs typeface="宋体" panose="02010600030101010101" pitchFamily="2" charset="-122"/>
                        </a:rPr>
                        <a:t>No.</a:t>
                      </a:r>
                      <a:endParaRPr lang="en-US" sz="800" b="1"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4945">
                        <a:lnSpc>
                          <a:spcPts val="940"/>
                        </a:lnSpc>
                        <a:spcBef>
                          <a:spcPts val="40"/>
                        </a:spcBef>
                      </a:pPr>
                      <a:r>
                        <a:rPr lang="en-US" sz="800" b="1" dirty="0">
                          <a:latin typeface="微软雅黑" panose="020B0503020204020204" charset="-122"/>
                          <a:ea typeface="微软雅黑" panose="020B0503020204020204" charset="-122"/>
                          <a:cs typeface="宋体" panose="02010600030101010101" pitchFamily="2" charset="-122"/>
                        </a:rPr>
                        <a:t>Error Code</a:t>
                      </a:r>
                      <a:endParaRPr lang="en-US" sz="800" b="1">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40"/>
                        </a:lnSpc>
                        <a:spcBef>
                          <a:spcPts val="40"/>
                        </a:spcBef>
                      </a:pPr>
                      <a:r>
                        <a:rPr sz="800" b="1" dirty="0">
                          <a:latin typeface="微软雅黑" panose="020B0503020204020204" charset="-122"/>
                          <a:ea typeface="微软雅黑" panose="020B0503020204020204" charset="-122"/>
                          <a:cs typeface="微软雅黑" panose="020B0503020204020204" charset="-122"/>
                        </a:rPr>
                        <a:t>Instructions（</a:t>
                      </a:r>
                      <a:r>
                        <a:rPr sz="800" b="1" spc="-15" dirty="0">
                          <a:latin typeface="微软雅黑" panose="020B0503020204020204" charset="-122"/>
                          <a:ea typeface="微软雅黑" panose="020B0503020204020204" charset="-122"/>
                          <a:cs typeface="微软雅黑" panose="020B0503020204020204" charset="-122"/>
                        </a:rPr>
                        <a:t> </a:t>
                      </a:r>
                      <a:r>
                        <a:rPr sz="800" b="1" dirty="0">
                          <a:latin typeface="微软雅黑" panose="020B0503020204020204" charset="-122"/>
                          <a:ea typeface="微软雅黑" panose="020B0503020204020204" charset="-122"/>
                          <a:cs typeface="微软雅黑" panose="020B0503020204020204" charset="-122"/>
                        </a:rPr>
                        <a:t>UAES）</a:t>
                      </a:r>
                      <a:endParaRPr sz="800" b="1">
                        <a:latin typeface="微软雅黑" panose="020B0503020204020204" charset="-122"/>
                        <a:ea typeface="微软雅黑" panose="020B0503020204020204" charset="-122"/>
                        <a:cs typeface="微软雅黑" panose="020B0503020204020204"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2540" algn="ctr">
                        <a:lnSpc>
                          <a:spcPts val="945"/>
                        </a:lnSpc>
                        <a:spcBef>
                          <a:spcPts val="40"/>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45"/>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P0030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45"/>
                        </a:lnSpc>
                        <a:spcBef>
                          <a:spcPts val="40"/>
                        </a:spcBef>
                      </a:pPr>
                      <a:r>
                        <a:rPr sz="800">
                          <a:latin typeface="微软雅黑" panose="020B0503020204020204" charset="-122"/>
                          <a:ea typeface="微软雅黑" panose="020B0503020204020204" charset="-122"/>
                          <a:cs typeface="宋体" panose="02010600030101010101" pitchFamily="2" charset="-122"/>
                        </a:rPr>
                        <a:t>Oxygen sensor heating control circuit open circuit</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2540" algn="ctr">
                        <a:lnSpc>
                          <a:spcPts val="950"/>
                        </a:lnSpc>
                        <a:spcBef>
                          <a:spcPts val="35"/>
                        </a:spcBef>
                      </a:pPr>
                      <a:r>
                        <a:rPr sz="800" dirty="0">
                          <a:latin typeface="微软雅黑" panose="020B0503020204020204" charset="-122"/>
                          <a:ea typeface="微软雅黑" panose="020B0503020204020204" charset="-122"/>
                          <a:cs typeface="宋体" panose="02010600030101010101" pitchFamily="2" charset="-122"/>
                        </a:rPr>
                        <a:t>2</a:t>
                      </a:r>
                      <a:endParaRPr sz="800" dirty="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5"/>
                        </a:spcBef>
                      </a:pPr>
                      <a:r>
                        <a:rPr lang="en-US" sz="800" spc="-5" dirty="0">
                          <a:latin typeface="微软雅黑" panose="020B0503020204020204" charset="-122"/>
                          <a:ea typeface="微软雅黑" panose="020B0503020204020204" charset="-122"/>
                          <a:cs typeface="宋体" panose="02010600030101010101" pitchFamily="2" charset="-122"/>
                        </a:rPr>
                        <a:t>P0031</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5"/>
                        </a:spcBef>
                      </a:pPr>
                      <a:r>
                        <a:rPr sz="800">
                          <a:latin typeface="微软雅黑" panose="020B0503020204020204" charset="-122"/>
                          <a:ea typeface="微软雅黑" panose="020B0503020204020204" charset="-122"/>
                          <a:cs typeface="宋体" panose="02010600030101010101" pitchFamily="2" charset="-122"/>
                        </a:rPr>
                        <a:t>Oxygen sensor heating control circuit shorted to ground</a:t>
                      </a:r>
                      <a:endParaRPr sz="80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59">
                <a:tc>
                  <a:txBody>
                    <a:bodyPr/>
                    <a:p>
                      <a:pPr marL="2540"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3</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25"/>
                        </a:spcBef>
                      </a:pPr>
                      <a:r>
                        <a:rPr lang="en-US" sz="800" spc="-5" dirty="0">
                          <a:latin typeface="微软雅黑" panose="020B0503020204020204" charset="-122"/>
                          <a:ea typeface="微软雅黑" panose="020B0503020204020204" charset="-122"/>
                          <a:cs typeface="宋体" panose="02010600030101010101" pitchFamily="2" charset="-122"/>
                        </a:rPr>
                        <a:t>P0032</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Oxygen sensor heating control circuit shorted to power supply</a:t>
                      </a:r>
                      <a:endParaRPr sz="80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a:txBody>
                    <a:bodyPr/>
                    <a:p>
                      <a:pPr marL="2540"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4</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40"/>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P0053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Oxygen sensor heating unreasonable</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a:txBody>
                    <a:bodyPr/>
                    <a:p>
                      <a:pPr marL="2540" algn="ctr">
                        <a:lnSpc>
                          <a:spcPts val="950"/>
                        </a:lnSpc>
                        <a:spcBef>
                          <a:spcPts val="40"/>
                        </a:spcBef>
                      </a:pPr>
                      <a:r>
                        <a:rPr sz="800" dirty="0">
                          <a:latin typeface="微软雅黑" panose="020B0503020204020204" charset="-122"/>
                          <a:ea typeface="微软雅黑" panose="020B0503020204020204" charset="-122"/>
                          <a:cs typeface="宋体" panose="02010600030101010101" pitchFamily="2" charset="-122"/>
                        </a:rPr>
                        <a:t>5</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P0107</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540" algn="ctr">
                        <a:lnSpc>
                          <a:spcPts val="950"/>
                        </a:lnSpc>
                        <a:spcBef>
                          <a:spcPts val="40"/>
                        </a:spcBef>
                      </a:pPr>
                      <a:r>
                        <a:rPr sz="800">
                          <a:latin typeface="微软雅黑" panose="020B0503020204020204" charset="-122"/>
                          <a:ea typeface="微软雅黑" panose="020B0503020204020204" charset="-122"/>
                          <a:cs typeface="宋体" panose="02010600030101010101" pitchFamily="2" charset="-122"/>
                        </a:rPr>
                        <a:t>Intake pressure sensor shorted to ground</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a:txBody>
                    <a:bodyPr/>
                    <a:p>
                      <a:pPr marL="2540" algn="ctr">
                        <a:lnSpc>
                          <a:spcPts val="950"/>
                        </a:lnSpc>
                        <a:spcBef>
                          <a:spcPts val="25"/>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25"/>
                        </a:spcBef>
                      </a:pPr>
                      <a:r>
                        <a:rPr lang="en-US" sz="800" spc="-5" dirty="0">
                          <a:latin typeface="微软雅黑" panose="020B0503020204020204" charset="-122"/>
                          <a:ea typeface="微软雅黑" panose="020B0503020204020204" charset="-122"/>
                          <a:cs typeface="宋体" panose="02010600030101010101" pitchFamily="2" charset="-122"/>
                        </a:rPr>
                        <a:t>P0108</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54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Intake pressure sensor circuit voltage is too high</a:t>
                      </a:r>
                      <a:endParaRPr sz="80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a:txBody>
                    <a:bodyPr/>
                    <a:p>
                      <a:pPr marL="2540" algn="ctr">
                        <a:lnSpc>
                          <a:spcPts val="940"/>
                        </a:lnSpc>
                        <a:spcBef>
                          <a:spcPts val="40"/>
                        </a:spcBef>
                      </a:pPr>
                      <a:r>
                        <a:rPr sz="800" dirty="0">
                          <a:latin typeface="微软雅黑" panose="020B0503020204020204" charset="-122"/>
                          <a:ea typeface="微软雅黑" panose="020B0503020204020204" charset="-122"/>
                          <a:cs typeface="宋体" panose="02010600030101010101" pitchFamily="2" charset="-122"/>
                        </a:rPr>
                        <a:t>7</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40"/>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P0106</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Intake pressure sensor signal exceeds limit</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2540" algn="ctr">
                        <a:lnSpc>
                          <a:spcPts val="945"/>
                        </a:lnSpc>
                        <a:spcBef>
                          <a:spcPts val="40"/>
                        </a:spcBef>
                      </a:pPr>
                      <a:r>
                        <a:rPr sz="800" dirty="0">
                          <a:latin typeface="微软雅黑" panose="020B0503020204020204" charset="-122"/>
                          <a:ea typeface="微软雅黑" panose="020B0503020204020204" charset="-122"/>
                          <a:cs typeface="宋体" panose="02010600030101010101" pitchFamily="2" charset="-122"/>
                        </a:rPr>
                        <a:t>8</a:t>
                      </a:r>
                      <a:endParaRPr sz="8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45"/>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P0105</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45"/>
                        </a:lnSpc>
                        <a:spcBef>
                          <a:spcPts val="40"/>
                        </a:spcBef>
                      </a:pPr>
                      <a:r>
                        <a:rPr sz="800">
                          <a:latin typeface="微软雅黑" panose="020B0503020204020204" charset="-122"/>
                          <a:ea typeface="微软雅黑" panose="020B0503020204020204" charset="-122"/>
                          <a:cs typeface="宋体" panose="02010600030101010101" pitchFamily="2" charset="-122"/>
                        </a:rPr>
                        <a:t>Intake pressure signal stalling</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2540" algn="ctr">
                        <a:lnSpc>
                          <a:spcPts val="950"/>
                        </a:lnSpc>
                        <a:spcBef>
                          <a:spcPts val="35"/>
                        </a:spcBef>
                      </a:pPr>
                      <a:r>
                        <a:rPr sz="800" dirty="0">
                          <a:latin typeface="微软雅黑" panose="020B0503020204020204" charset="-122"/>
                          <a:ea typeface="微软雅黑" panose="020B0503020204020204" charset="-122"/>
                          <a:cs typeface="宋体" panose="02010600030101010101" pitchFamily="2" charset="-122"/>
                        </a:rPr>
                        <a:t>9</a:t>
                      </a:r>
                      <a:endParaRPr sz="800" dirty="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5"/>
                        </a:spcBef>
                      </a:pPr>
                      <a:r>
                        <a:rPr lang="en-US" sz="800" spc="-5" dirty="0">
                          <a:latin typeface="微软雅黑" panose="020B0503020204020204" charset="-122"/>
                          <a:ea typeface="微软雅黑" panose="020B0503020204020204" charset="-122"/>
                          <a:cs typeface="宋体" panose="02010600030101010101" pitchFamily="2" charset="-122"/>
                        </a:rPr>
                        <a:t>P0112</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540" algn="ctr">
                        <a:lnSpc>
                          <a:spcPts val="950"/>
                        </a:lnSpc>
                        <a:spcBef>
                          <a:spcPts val="35"/>
                        </a:spcBef>
                      </a:pPr>
                      <a:r>
                        <a:rPr sz="800">
                          <a:latin typeface="微软雅黑" panose="020B0503020204020204" charset="-122"/>
                          <a:ea typeface="微软雅黑" panose="020B0503020204020204" charset="-122"/>
                          <a:cs typeface="宋体" panose="02010600030101010101" pitchFamily="2" charset="-122"/>
                        </a:rPr>
                        <a:t>Intake air temperature sensor signal voltage is too low</a:t>
                      </a:r>
                      <a:endParaRPr sz="800">
                        <a:latin typeface="微软雅黑" panose="020B0503020204020204" charset="-122"/>
                        <a:ea typeface="微软雅黑" panose="020B0503020204020204" charset="-122"/>
                        <a:cs typeface="宋体" panose="02010600030101010101" pitchFamily="2" charset="-122"/>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a:txBody>
                    <a:bodyPr/>
                    <a:p>
                      <a:pPr marL="1270" algn="ctr">
                        <a:lnSpc>
                          <a:spcPts val="950"/>
                        </a:lnSpc>
                        <a:spcBef>
                          <a:spcPts val="25"/>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25"/>
                        </a:spcBef>
                      </a:pPr>
                      <a:r>
                        <a:rPr lang="en-US" sz="800" spc="-5" dirty="0">
                          <a:latin typeface="微软雅黑" panose="020B0503020204020204" charset="-122"/>
                          <a:ea typeface="微软雅黑" panose="020B0503020204020204" charset="-122"/>
                          <a:cs typeface="宋体" panose="02010600030101010101" pitchFamily="2" charset="-122"/>
                        </a:rPr>
                        <a:t>P0113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54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Intake air temperature sensor signal voltage is too high</a:t>
                      </a:r>
                      <a:endParaRPr sz="80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a:txBody>
                    <a:bodyPr/>
                    <a:p>
                      <a:pPr marL="1270" algn="ctr">
                        <a:lnSpc>
                          <a:spcPts val="940"/>
                        </a:lnSpc>
                        <a:spcBef>
                          <a:spcPts val="40"/>
                        </a:spcBef>
                      </a:pPr>
                      <a:r>
                        <a:rPr sz="800" spc="-5" dirty="0">
                          <a:latin typeface="微软雅黑" panose="020B0503020204020204" charset="-122"/>
                          <a:ea typeface="微软雅黑" panose="020B0503020204020204" charset="-122"/>
                          <a:cs typeface="宋体" panose="02010600030101010101" pitchFamily="2" charset="-122"/>
                        </a:rPr>
                        <a:t>11</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40"/>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P0114</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Intake air temperature signal stalling</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684">
                <a:tc>
                  <a:txBody>
                    <a:bodyPr/>
                    <a:p>
                      <a:pPr marL="1270" algn="ctr">
                        <a:lnSpc>
                          <a:spcPts val="950"/>
                        </a:lnSpc>
                        <a:spcBef>
                          <a:spcPts val="40"/>
                        </a:spcBef>
                      </a:pPr>
                      <a:r>
                        <a:rPr sz="800" spc="-5" dirty="0">
                          <a:latin typeface="微软雅黑" panose="020B0503020204020204" charset="-122"/>
                          <a:ea typeface="微软雅黑" panose="020B0503020204020204" charset="-122"/>
                          <a:cs typeface="宋体" panose="02010600030101010101" pitchFamily="2" charset="-122"/>
                        </a:rPr>
                        <a:t>12</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P0111</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40"/>
                        </a:spcBef>
                      </a:pPr>
                      <a:r>
                        <a:rPr sz="800">
                          <a:latin typeface="微软雅黑" panose="020B0503020204020204" charset="-122"/>
                          <a:ea typeface="微软雅黑" panose="020B0503020204020204" charset="-122"/>
                          <a:cs typeface="宋体" panose="02010600030101010101" pitchFamily="2" charset="-122"/>
                        </a:rPr>
                        <a:t>Intake air temperature signal exceeds limit</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60">
                <a:tc>
                  <a:txBody>
                    <a:bodyPr/>
                    <a:p>
                      <a:pPr marL="1270" algn="ctr">
                        <a:lnSpc>
                          <a:spcPts val="950"/>
                        </a:lnSpc>
                        <a:spcBef>
                          <a:spcPts val="25"/>
                        </a:spcBef>
                      </a:pPr>
                      <a:r>
                        <a:rPr sz="800" spc="-5" dirty="0">
                          <a:latin typeface="微软雅黑" panose="020B0503020204020204" charset="-122"/>
                          <a:ea typeface="微软雅黑" panose="020B0503020204020204" charset="-122"/>
                          <a:cs typeface="宋体" panose="02010600030101010101" pitchFamily="2" charset="-122"/>
                        </a:rPr>
                        <a:t>13</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25"/>
                        </a:spcBef>
                      </a:pPr>
                      <a:r>
                        <a:rPr lang="en-US" sz="800" spc="-5" dirty="0">
                          <a:latin typeface="微软雅黑" panose="020B0503020204020204" charset="-122"/>
                          <a:ea typeface="微软雅黑" panose="020B0503020204020204" charset="-122"/>
                          <a:cs typeface="宋体" panose="02010600030101010101" pitchFamily="2" charset="-122"/>
                        </a:rPr>
                        <a:t>P0117</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25"/>
                        </a:spcBef>
                      </a:pPr>
                      <a:r>
                        <a:rPr sz="800">
                          <a:latin typeface="微软雅黑" panose="020B0503020204020204" charset="-122"/>
                          <a:ea typeface="微软雅黑" panose="020B0503020204020204" charset="-122"/>
                          <a:cs typeface="宋体" panose="02010600030101010101" pitchFamily="2" charset="-122"/>
                        </a:rPr>
                        <a:t>Engine coolant temperature sensor circuit voltage is too low</a:t>
                      </a:r>
                      <a:endParaRPr sz="80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159">
                <a:tc>
                  <a:txBody>
                    <a:bodyPr/>
                    <a:p>
                      <a:pPr marL="1270" algn="ctr">
                        <a:lnSpc>
                          <a:spcPts val="940"/>
                        </a:lnSpc>
                        <a:spcBef>
                          <a:spcPts val="40"/>
                        </a:spcBef>
                      </a:pPr>
                      <a:r>
                        <a:rPr sz="800" spc="-5" dirty="0">
                          <a:latin typeface="微软雅黑" panose="020B0503020204020204" charset="-122"/>
                          <a:ea typeface="微软雅黑" panose="020B0503020204020204" charset="-122"/>
                          <a:cs typeface="宋体" panose="02010600030101010101" pitchFamily="2" charset="-122"/>
                        </a:rPr>
                        <a:t>14</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40"/>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P0118</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540" algn="ctr">
                        <a:lnSpc>
                          <a:spcPts val="940"/>
                        </a:lnSpc>
                        <a:spcBef>
                          <a:spcPts val="40"/>
                        </a:spcBef>
                      </a:pPr>
                      <a:r>
                        <a:rPr sz="800">
                          <a:latin typeface="微软雅黑" panose="020B0503020204020204" charset="-122"/>
                          <a:ea typeface="微软雅黑" panose="020B0503020204020204" charset="-122"/>
                          <a:cs typeface="宋体" panose="02010600030101010101" pitchFamily="2" charset="-122"/>
                        </a:rPr>
                        <a:t>Engine coolant temperature sensor circuit voltage is too high</a:t>
                      </a:r>
                      <a:endParaRPr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45"/>
                        </a:lnSpc>
                        <a:spcBef>
                          <a:spcPts val="40"/>
                        </a:spcBef>
                      </a:pPr>
                      <a:r>
                        <a:rPr sz="800" spc="-5" dirty="0">
                          <a:latin typeface="微软雅黑" panose="020B0503020204020204" charset="-122"/>
                          <a:ea typeface="微软雅黑" panose="020B0503020204020204" charset="-122"/>
                          <a:cs typeface="宋体" panose="02010600030101010101" pitchFamily="2" charset="-122"/>
                        </a:rPr>
                        <a:t>15</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45"/>
                        </a:lnSpc>
                        <a:spcBef>
                          <a:spcPts val="40"/>
                        </a:spcBef>
                      </a:pPr>
                      <a:r>
                        <a:rPr lang="en-US" sz="800" spc="-5" dirty="0">
                          <a:latin typeface="微软雅黑" panose="020B0503020204020204" charset="-122"/>
                          <a:ea typeface="微软雅黑" panose="020B0503020204020204" charset="-122"/>
                          <a:cs typeface="宋体" panose="02010600030101010101" pitchFamily="2" charset="-122"/>
                        </a:rPr>
                        <a:t>P0126</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540" algn="ctr">
                        <a:lnSpc>
                          <a:spcPts val="945"/>
                        </a:lnSpc>
                        <a:spcBef>
                          <a:spcPts val="40"/>
                        </a:spcBef>
                      </a:pPr>
                      <a:r>
                        <a:rPr sz="800">
                          <a:latin typeface="微软雅黑" panose="020B0503020204020204" charset="-122"/>
                          <a:ea typeface="微软雅黑" panose="020B0503020204020204" charset="-122"/>
                          <a:cs typeface="宋体" panose="02010600030101010101" pitchFamily="2" charset="-122"/>
                        </a:rPr>
                        <a:t>Engine coolant temperature sensor signal stall</a:t>
                      </a:r>
                      <a:r>
                        <a:rPr lang="en-US" sz="800">
                          <a:latin typeface="微软雅黑" panose="020B0503020204020204" charset="-122"/>
                          <a:ea typeface="微软雅黑" panose="020B0503020204020204" charset="-122"/>
                          <a:cs typeface="宋体" panose="02010600030101010101" pitchFamily="2" charset="-122"/>
                        </a:rPr>
                        <a:t>ing</a:t>
                      </a:r>
                      <a:endParaRPr lang="en-US" sz="80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pPr>
                      <a:r>
                        <a:rPr sz="800" spc="-5" dirty="0">
                          <a:latin typeface="微软雅黑" panose="020B0503020204020204" charset="-122"/>
                          <a:ea typeface="微软雅黑" panose="020B0503020204020204" charset="-122"/>
                          <a:cs typeface="宋体" panose="02010600030101010101" pitchFamily="2" charset="-122"/>
                        </a:rPr>
                        <a:t>16</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pPr>
                      <a:r>
                        <a:rPr lang="en-US" sz="800" spc="-5" dirty="0">
                          <a:latin typeface="微软雅黑" panose="020B0503020204020204" charset="-122"/>
                          <a:ea typeface="微软雅黑" panose="020B0503020204020204" charset="-122"/>
                          <a:cs typeface="宋体" panose="02010600030101010101" pitchFamily="2" charset="-122"/>
                        </a:rPr>
                        <a:t>P0116</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pPr>
                      <a:r>
                        <a:rPr sz="800">
                          <a:latin typeface="微软雅黑" panose="020B0503020204020204" charset="-122"/>
                          <a:ea typeface="微软雅黑" panose="020B0503020204020204" charset="-122"/>
                          <a:cs typeface="宋体" panose="02010600030101010101" pitchFamily="2" charset="-122"/>
                        </a:rPr>
                        <a:t>Engine coolant temperature sensor overrun</a:t>
                      </a:r>
                      <a:endParaRPr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17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P0122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Throttle position sensor circuit voltage is too low fault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18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P0123</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Throttle position sensor circuit voltage is too high fault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2636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19</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P0130</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Oxygen sensor signal unreasonable fault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20</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P0131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Oxygen sensor circuit voltage too low</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P0132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Oxygen sensor circuit voltage is too high</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P0134</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Oxygen sensor signal circuit open circuit failure</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23</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P0133</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Oxygen sensor deterioration</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24</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P0201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One-cylinder injector control circuit open circuit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25</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P0261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One-cylinder injector control circuit shorted to ground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26</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P0262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One-cylinder injector control circuit shorted to the power supply</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P0322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No speed sensor pulse signal (open circuit or short circuit)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P0444</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Carbon canister control valve control circuit open circuit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29</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P0458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Carbon tank control valve control circuit voltage is too low</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30</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P0459</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Carbon tank control valve control circuit is too high voltage</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P0508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Stepper motor drive pins shorted to ground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P0509</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Stepper motor drive pins shorted to power supply</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33</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P0511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Stepper motor drive pin open circuit or overload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34</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P0560</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System battery voltage signal is not reasonable</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35</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P0562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System battery voltage is too low</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36</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P0563</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System battery voltage is too high</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P0627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Oil pump relay control circuit open</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8430">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P0628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Oil pump relay control circuit shorted to ground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39</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P0629</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Oil pump relay control circuit shorted to the power supply</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40</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P0650</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MIL lamp driver stage circuit failure</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P0501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Speed signal disconnection fault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42</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P2300</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Ignition coil shorted to ground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43</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P0301</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Engine Misfire Failure</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44</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P0507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Engine idle speed high fault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45</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P0506</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Low engine idle speed fault</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46</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P2177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Lean mixture at non-idle speed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P2178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Thick mixture at non-idle speed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795">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P2187</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Lean mixture at idle speed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37922">
                <a:tc>
                  <a:txBody>
                    <a:bodyPr/>
                    <a:p>
                      <a:pPr marL="1270" algn="ctr">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49</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220980">
                        <a:lnSpc>
                          <a:spcPts val="950"/>
                        </a:lnSpc>
                        <a:spcBef>
                          <a:spcPts val="30"/>
                        </a:spcBef>
                        <a:buNone/>
                      </a:pPr>
                      <a:r>
                        <a:rPr lang="en-US" altLang="zh-CN" sz="800" spc="-5" dirty="0">
                          <a:latin typeface="微软雅黑" panose="020B0503020204020204" charset="-122"/>
                          <a:ea typeface="微软雅黑" panose="020B0503020204020204" charset="-122"/>
                          <a:cs typeface="宋体" panose="02010600030101010101" pitchFamily="2" charset="-122"/>
                        </a:rPr>
                        <a:t>P2188</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270" algn="ctr">
                        <a:lnSpc>
                          <a:spcPts val="950"/>
                        </a:lnSpc>
                        <a:spcBef>
                          <a:spcPts val="30"/>
                        </a:spcBef>
                        <a:buNone/>
                      </a:pPr>
                      <a:r>
                        <a:rPr lang="zh-CN" altLang="en-US" sz="800">
                          <a:latin typeface="微软雅黑" panose="020B0503020204020204" charset="-122"/>
                          <a:ea typeface="微软雅黑" panose="020B0503020204020204" charset="-122"/>
                          <a:cs typeface="宋体" panose="02010600030101010101" pitchFamily="2" charset="-122"/>
                        </a:rPr>
                        <a:t>Thick mixture at idle speed</a:t>
                      </a:r>
                      <a:endParaRPr lang="zh-CN" altLang="en-US" sz="80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pic>
        <p:nvPicPr>
          <p:cNvPr id="4" name="图片 3" descr="图片4"/>
          <p:cNvPicPr>
            <a:picLocks noChangeAspect="1"/>
          </p:cNvPicPr>
          <p:nvPr/>
        </p:nvPicPr>
        <p:blipFill>
          <a:blip r:embed="rId2"/>
          <a:stretch>
            <a:fillRect/>
          </a:stretch>
        </p:blipFill>
        <p:spPr>
          <a:xfrm>
            <a:off x="1454150" y="1448435"/>
            <a:ext cx="1134110" cy="176530"/>
          </a:xfrm>
          <a:prstGeom prst="rect">
            <a:avLst/>
          </a:prstGeom>
        </p:spPr>
      </p:pic>
      <p:sp>
        <p:nvSpPr>
          <p:cNvPr id="5" name="object 5"/>
          <p:cNvSpPr/>
          <p:nvPr/>
        </p:nvSpPr>
        <p:spPr>
          <a:xfrm>
            <a:off x="715771" y="805815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7" name="文本框 6"/>
          <p:cNvSpPr txBox="1"/>
          <p:nvPr/>
        </p:nvSpPr>
        <p:spPr>
          <a:xfrm>
            <a:off x="724535" y="877506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123</a:t>
            </a:r>
            <a:endParaRPr lang="en-US" altLang="zh-CN" sz="1000">
              <a:solidFill>
                <a:schemeClr val="bg1"/>
              </a:solidFill>
              <a:latin typeface="黑体" panose="02010609060101010101" charset="-122"/>
              <a:ea typeface="黑体" panose="02010609060101010101" charset="-122"/>
            </a:endParaRPr>
          </a:p>
        </p:txBody>
      </p:sp>
      <p:sp>
        <p:nvSpPr>
          <p:cNvPr id="2" name="object 17"/>
          <p:cNvSpPr txBox="1"/>
          <p:nvPr/>
        </p:nvSpPr>
        <p:spPr>
          <a:xfrm>
            <a:off x="1457325" y="1687830"/>
            <a:ext cx="2223770" cy="350520"/>
          </a:xfrm>
          <a:prstGeom prst="rect">
            <a:avLst/>
          </a:prstGeom>
        </p:spPr>
        <p:txBody>
          <a:bodyPr vert="horz" wrap="square" lIns="0" tIns="43180" rIns="0" bIns="0" rtlCol="0">
            <a:spAutoFit/>
          </a:bodyPr>
          <a:p>
            <a:pPr marL="12700">
              <a:lnSpc>
                <a:spcPct val="100000"/>
              </a:lnSpc>
              <a:spcBef>
                <a:spcPts val="340"/>
              </a:spcBef>
            </a:pPr>
            <a:r>
              <a:rPr lang="en-US" sz="1000" b="1" dirty="0">
                <a:latin typeface="微软雅黑" panose="020B0503020204020204" charset="-122"/>
                <a:ea typeface="微软雅黑" panose="020B0503020204020204" charset="-122"/>
                <a:cs typeface="微软雅黑" panose="020B0503020204020204" charset="-122"/>
              </a:rPr>
              <a:t>8.</a:t>
            </a:r>
            <a:r>
              <a:rPr sz="1000" b="1" dirty="0">
                <a:latin typeface="微软雅黑" panose="020B0503020204020204" charset="-122"/>
                <a:ea typeface="微软雅黑" panose="020B0503020204020204" charset="-122"/>
                <a:cs typeface="微软雅黑" panose="020B0503020204020204" charset="-122"/>
              </a:rPr>
              <a:t> </a:t>
            </a:r>
            <a:r>
              <a:rPr sz="1000" b="1" spc="-15" dirty="0">
                <a:latin typeface="微软雅黑" panose="020B0503020204020204" charset="-122"/>
                <a:ea typeface="微软雅黑" panose="020B0503020204020204" charset="-122"/>
                <a:cs typeface="微软雅黑" panose="020B0503020204020204" charset="-122"/>
              </a:rPr>
              <a:t> </a:t>
            </a:r>
            <a:r>
              <a:rPr sz="1000" b="1" dirty="0">
                <a:latin typeface="微软雅黑" panose="020B0503020204020204" charset="-122"/>
                <a:ea typeface="微软雅黑" panose="020B0503020204020204" charset="-122"/>
                <a:cs typeface="微软雅黑" panose="020B0503020204020204" charset="-122"/>
              </a:rPr>
              <a:t>Annexes</a:t>
            </a:r>
            <a:r>
              <a:rPr lang="en-US" sz="1000" b="1" dirty="0">
                <a:latin typeface="微软雅黑" panose="020B0503020204020204" charset="-122"/>
                <a:ea typeface="微软雅黑" panose="020B0503020204020204" charset="-122"/>
                <a:cs typeface="微软雅黑" panose="020B0503020204020204" charset="-122"/>
              </a:rPr>
              <a:t>:</a:t>
            </a:r>
            <a:endParaRPr sz="1000" b="1" dirty="0">
              <a:latin typeface="微软雅黑" panose="020B0503020204020204" charset="-122"/>
              <a:ea typeface="微软雅黑" panose="020B0503020204020204" charset="-122"/>
              <a:cs typeface="微软雅黑" panose="020B0503020204020204" charset="-122"/>
            </a:endParaRPr>
          </a:p>
          <a:p>
            <a:pPr marL="12700">
              <a:lnSpc>
                <a:spcPct val="100000"/>
              </a:lnSpc>
              <a:spcBef>
                <a:spcPts val="240"/>
              </a:spcBef>
            </a:pPr>
            <a:r>
              <a:rPr sz="800" dirty="0">
                <a:latin typeface="微软雅黑" panose="020B0503020204020204" charset="-122"/>
                <a:ea typeface="微软雅黑" panose="020B0503020204020204" charset="-122"/>
                <a:cs typeface="微软雅黑" panose="020B0503020204020204" charset="-122"/>
              </a:rPr>
              <a:t>•-List of </a:t>
            </a:r>
            <a:r>
              <a:rPr lang="en-US" sz="800" dirty="0">
                <a:latin typeface="微软雅黑" panose="020B0503020204020204" charset="-122"/>
                <a:ea typeface="微软雅黑" panose="020B0503020204020204" charset="-122"/>
                <a:cs typeface="微软雅黑" panose="020B0503020204020204" charset="-122"/>
              </a:rPr>
              <a:t>error</a:t>
            </a:r>
            <a:r>
              <a:rPr sz="800" dirty="0">
                <a:latin typeface="微软雅黑" panose="020B0503020204020204" charset="-122"/>
                <a:ea typeface="微软雅黑" panose="020B0503020204020204" charset="-122"/>
                <a:cs typeface="微软雅黑" panose="020B0503020204020204" charset="-122"/>
              </a:rPr>
              <a:t> codes (PCODE)</a:t>
            </a:r>
            <a:endParaRPr sz="800" dirty="0">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3"/>
            </p:custDataLst>
          </p:nvPr>
        </p:nvSpPr>
        <p:spPr>
          <a:xfrm>
            <a:off x="577850" y="820547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矩形 59"/>
          <p:cNvSpPr/>
          <p:nvPr/>
        </p:nvSpPr>
        <p:spPr>
          <a:xfrm>
            <a:off x="1290955" y="1628140"/>
            <a:ext cx="4826635" cy="7429500"/>
          </a:xfrm>
          <a:prstGeom prst="rect">
            <a:avLst/>
          </a:prstGeom>
          <a:solidFill>
            <a:srgbClr val="FFFFFF"/>
          </a:solidFill>
          <a:ln w="9525">
            <a:noFill/>
          </a:ln>
        </p:spPr>
        <p:txBody>
          <a:bodyPr/>
          <a:p>
            <a:endParaRPr lang="zh-CN" altLang="en-US"/>
          </a:p>
        </p:txBody>
      </p:sp>
      <p:pic>
        <p:nvPicPr>
          <p:cNvPr id="61" name="图片 60" descr="图片4"/>
          <p:cNvPicPr>
            <a:picLocks noChangeAspect="1"/>
          </p:cNvPicPr>
          <p:nvPr/>
        </p:nvPicPr>
        <p:blipFill>
          <a:blip r:embed="rId1"/>
          <a:stretch>
            <a:fillRect/>
          </a:stretch>
        </p:blipFill>
        <p:spPr>
          <a:xfrm>
            <a:off x="4824095" y="1448435"/>
            <a:ext cx="1134110" cy="176530"/>
          </a:xfrm>
          <a:prstGeom prst="rect">
            <a:avLst/>
          </a:prstGeom>
        </p:spPr>
      </p:pic>
      <p:sp>
        <p:nvSpPr>
          <p:cNvPr id="62" name="object 5"/>
          <p:cNvSpPr/>
          <p:nvPr/>
        </p:nvSpPr>
        <p:spPr>
          <a:xfrm>
            <a:off x="626186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64" name="文本框 63"/>
          <p:cNvSpPr txBox="1"/>
          <p:nvPr/>
        </p:nvSpPr>
        <p:spPr>
          <a:xfrm>
            <a:off x="627062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92</a:t>
            </a:r>
            <a:endParaRPr lang="en-US" altLang="zh-CN" sz="1000">
              <a:solidFill>
                <a:schemeClr val="bg1"/>
              </a:solidFill>
              <a:latin typeface="黑体" panose="02010609060101010101" charset="-122"/>
              <a:ea typeface="黑体" panose="02010609060101010101" charset="-122"/>
            </a:endParaRPr>
          </a:p>
        </p:txBody>
      </p:sp>
      <p:sp>
        <p:nvSpPr>
          <p:cNvPr id="65" name="object 9"/>
          <p:cNvSpPr>
            <a:spLocks noChangeAspect="1"/>
          </p:cNvSpPr>
          <p:nvPr/>
        </p:nvSpPr>
        <p:spPr>
          <a:xfrm>
            <a:off x="3834765" y="1662049"/>
            <a:ext cx="2160000" cy="1530035"/>
          </a:xfrm>
          <a:prstGeom prst="rect">
            <a:avLst/>
          </a:prstGeom>
          <a:blipFill>
            <a:blip r:embed="rId2" cstate="print"/>
            <a:stretch>
              <a:fillRect/>
            </a:stretch>
          </a:blipFill>
        </p:spPr>
        <p:txBody>
          <a:bodyPr wrap="square" lIns="0" tIns="0" rIns="0" bIns="0" rtlCol="0"/>
          <a:p/>
        </p:txBody>
      </p:sp>
      <p:sp>
        <p:nvSpPr>
          <p:cNvPr id="66" name="文本框 65"/>
          <p:cNvSpPr txBox="1"/>
          <p:nvPr/>
        </p:nvSpPr>
        <p:spPr>
          <a:xfrm>
            <a:off x="1276350" y="1993900"/>
            <a:ext cx="2411730" cy="153670"/>
          </a:xfrm>
          <a:prstGeom prst="rect">
            <a:avLst/>
          </a:prstGeom>
          <a:noFill/>
        </p:spPr>
        <p:txBody>
          <a:bodyPr wrap="square" lIns="36195" tIns="0" rIns="36195" bIns="0" rtlCol="0">
            <a:spAutoFit/>
          </a:bodyPr>
          <a:p>
            <a:r>
              <a:rPr sz="1000" b="1">
                <a:latin typeface="微软雅黑" panose="020B0503020204020204" charset="-122"/>
                <a:ea typeface="微软雅黑" panose="020B0503020204020204" charset="-122"/>
                <a:cs typeface="微软雅黑" panose="020B0503020204020204" charset="-122"/>
              </a:rPr>
              <a:t>3.1 ECU electronic control unit</a:t>
            </a:r>
            <a:endParaRPr sz="1000" b="1">
              <a:latin typeface="微软雅黑" panose="020B0503020204020204" charset="-122"/>
              <a:ea typeface="微软雅黑" panose="020B0503020204020204" charset="-122"/>
              <a:cs typeface="微软雅黑" panose="020B0503020204020204" charset="-122"/>
            </a:endParaRPr>
          </a:p>
        </p:txBody>
      </p:sp>
      <p:sp>
        <p:nvSpPr>
          <p:cNvPr id="67" name="文本框 66"/>
          <p:cNvSpPr txBox="1"/>
          <p:nvPr/>
        </p:nvSpPr>
        <p:spPr>
          <a:xfrm>
            <a:off x="1263650" y="2222500"/>
            <a:ext cx="2670810" cy="1322070"/>
          </a:xfrm>
          <a:prstGeom prst="rect">
            <a:avLst/>
          </a:prstGeom>
          <a:noFill/>
        </p:spPr>
        <p:txBody>
          <a:bodyPr wrap="square" rtlCol="0">
            <a:spAutoFit/>
          </a:bodyPr>
          <a:p>
            <a:r>
              <a:rPr sz="1000">
                <a:latin typeface="微软雅黑" panose="020B0503020204020204" charset="-122"/>
                <a:ea typeface="微软雅黑" panose="020B0503020204020204" charset="-122"/>
              </a:rPr>
              <a:t>The electronic control unit is the brain of the entire EFI system and electrical appliances. It analyzes and processes the various information provided by the sensors and sends the resulting conclusions in the form of commands to the actuators so that the engine runs in an optimal state.</a:t>
            </a:r>
            <a:endParaRPr sz="1000">
              <a:latin typeface="微软雅黑" panose="020B0503020204020204" charset="-122"/>
              <a:ea typeface="微软雅黑" panose="020B0503020204020204" charset="-122"/>
            </a:endParaRPr>
          </a:p>
        </p:txBody>
      </p:sp>
      <p:sp>
        <p:nvSpPr>
          <p:cNvPr id="68" name="文本框 67"/>
          <p:cNvSpPr txBox="1"/>
          <p:nvPr/>
        </p:nvSpPr>
        <p:spPr>
          <a:xfrm>
            <a:off x="1263650" y="3441700"/>
            <a:ext cx="2343785" cy="768985"/>
          </a:xfrm>
          <a:prstGeom prst="rect">
            <a:avLst/>
          </a:prstGeom>
          <a:noFill/>
          <a:ln>
            <a:noFill/>
          </a:ln>
        </p:spPr>
        <p:txBody>
          <a:bodyPr wrap="square" lIns="36195" tIns="0" rIns="71755" bIns="0" rtlCol="0">
            <a:spAutoFit/>
          </a:bodyPr>
          <a:p>
            <a:r>
              <a:rPr lang="zh-CN" altLang="en-US" sz="1000" b="1">
                <a:latin typeface="微软雅黑" panose="020B0503020204020204" charset="-122"/>
                <a:ea typeface="微软雅黑" panose="020B0503020204020204" charset="-122"/>
              </a:rPr>
              <a:t>Caution.</a:t>
            </a:r>
            <a:endParaRPr lang="zh-CN" altLang="en-US" sz="1000" b="1">
              <a:latin typeface="微软雅黑" panose="020B0503020204020204" charset="-122"/>
              <a:ea typeface="微软雅黑" panose="020B0503020204020204" charset="-122"/>
            </a:endParaRPr>
          </a:p>
          <a:p>
            <a:r>
              <a:rPr lang="zh-CN" altLang="en-US" sz="1000" b="1">
                <a:latin typeface="微软雅黑" panose="020B0503020204020204" charset="-122"/>
                <a:ea typeface="微软雅黑" panose="020B0503020204020204" charset="-122"/>
              </a:rPr>
              <a:t>   -Do not allow to add load to the housing or to the cover: take it gently and do not allow to drop it on the ground.</a:t>
            </a:r>
            <a:endParaRPr lang="zh-CN" altLang="en-US" sz="1000" b="1">
              <a:latin typeface="微软雅黑" panose="020B0503020204020204" charset="-122"/>
              <a:ea typeface="微软雅黑" panose="020B0503020204020204" charset="-122"/>
            </a:endParaRPr>
          </a:p>
        </p:txBody>
      </p:sp>
      <p:pic>
        <p:nvPicPr>
          <p:cNvPr id="69" name="图片 68"/>
          <p:cNvPicPr>
            <a:picLocks noChangeAspect="1"/>
          </p:cNvPicPr>
          <p:nvPr/>
        </p:nvPicPr>
        <p:blipFill>
          <a:blip r:embed="rId3"/>
          <a:stretch>
            <a:fillRect/>
          </a:stretch>
        </p:blipFill>
        <p:spPr>
          <a:xfrm>
            <a:off x="4006850" y="3314700"/>
            <a:ext cx="1800000" cy="1068750"/>
          </a:xfrm>
          <a:prstGeom prst="rect">
            <a:avLst/>
          </a:prstGeom>
        </p:spPr>
      </p:pic>
      <p:sp>
        <p:nvSpPr>
          <p:cNvPr id="70" name="文本框 69"/>
          <p:cNvSpPr txBox="1"/>
          <p:nvPr/>
        </p:nvSpPr>
        <p:spPr>
          <a:xfrm>
            <a:off x="3625850" y="4383405"/>
            <a:ext cx="2415540" cy="245110"/>
          </a:xfrm>
          <a:prstGeom prst="rect">
            <a:avLst/>
          </a:prstGeom>
          <a:noFill/>
        </p:spPr>
        <p:txBody>
          <a:bodyPr wrap="square" rtlCol="0">
            <a:spAutoFit/>
          </a:bodyPr>
          <a:p>
            <a:pPr algn="ctr"/>
            <a:r>
              <a:rPr lang="zh-CN" altLang="en-US" sz="1000">
                <a:latin typeface="微软雅黑" panose="020B0503020204020204" charset="-122"/>
                <a:ea typeface="微软雅黑" panose="020B0503020204020204" charset="-122"/>
                <a:cs typeface="微软雅黑" panose="020B0503020204020204" charset="-122"/>
              </a:rPr>
              <a:t>ECU Connector Outline View</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71" name="文本框 70"/>
          <p:cNvSpPr txBox="1"/>
          <p:nvPr/>
        </p:nvSpPr>
        <p:spPr>
          <a:xfrm>
            <a:off x="3702050" y="3136900"/>
            <a:ext cx="2416175" cy="245110"/>
          </a:xfrm>
          <a:prstGeom prst="rect">
            <a:avLst/>
          </a:prstGeom>
          <a:noFill/>
        </p:spPr>
        <p:txBody>
          <a:bodyPr wrap="square" rtlCol="0">
            <a:spAutoFit/>
          </a:bodyPr>
          <a:p>
            <a:pPr algn="ctr"/>
            <a:r>
              <a:rPr lang="zh-CN" altLang="en-US" sz="1000">
                <a:latin typeface="微软雅黑" panose="020B0503020204020204" charset="-122"/>
                <a:ea typeface="微软雅黑" panose="020B0503020204020204" charset="-122"/>
                <a:cs typeface="微软雅黑" panose="020B0503020204020204" charset="-122"/>
              </a:rPr>
              <a:t>ECU Form Factor</a:t>
            </a:r>
            <a:endParaRPr lang="zh-CN" altLang="en-US" sz="1000">
              <a:latin typeface="微软雅黑" panose="020B0503020204020204" charset="-122"/>
              <a:ea typeface="微软雅黑" panose="020B0503020204020204" charset="-122"/>
              <a:cs typeface="微软雅黑" panose="020B0503020204020204" charset="-122"/>
            </a:endParaRPr>
          </a:p>
        </p:txBody>
      </p:sp>
      <p:graphicFrame>
        <p:nvGraphicFramePr>
          <p:cNvPr id="72" name="表格 71"/>
          <p:cNvGraphicFramePr/>
          <p:nvPr>
            <p:custDataLst>
              <p:tags r:id="rId4"/>
            </p:custDataLst>
          </p:nvPr>
        </p:nvGraphicFramePr>
        <p:xfrm>
          <a:off x="1306830" y="4584700"/>
          <a:ext cx="4811395" cy="4433570"/>
        </p:xfrm>
        <a:graphic>
          <a:graphicData uri="http://schemas.openxmlformats.org/drawingml/2006/table">
            <a:tbl>
              <a:tblPr firstRow="1" bandRow="1">
                <a:tableStyleId>{5940675A-B579-460E-94D1-54222C63F5DA}</a:tableStyleId>
              </a:tblPr>
              <a:tblGrid>
                <a:gridCol w="448945"/>
                <a:gridCol w="651510"/>
                <a:gridCol w="1476375"/>
                <a:gridCol w="465455"/>
                <a:gridCol w="664210"/>
                <a:gridCol w="1104900"/>
              </a:tblGrid>
              <a:tr h="521335">
                <a:tc>
                  <a:txBody>
                    <a:bodyPr/>
                    <a:p>
                      <a:pPr algn="ctr">
                        <a:buNone/>
                      </a:pPr>
                      <a:endParaRPr lang="zh-CN" altLang="en-US" sz="700" b="1">
                        <a:latin typeface="微软雅黑" panose="020B0503020204020204" charset="-122"/>
                        <a:ea typeface="微软雅黑" panose="020B0503020204020204" charset="-122"/>
                        <a:cs typeface="微软雅黑" panose="020B0503020204020204" charset="-122"/>
                      </a:endParaRPr>
                    </a:p>
                    <a:p>
                      <a:pPr algn="ctr">
                        <a:buNone/>
                      </a:pPr>
                      <a:r>
                        <a:rPr lang="en-US" altLang="zh-CN" sz="700" b="1">
                          <a:latin typeface="微软雅黑" panose="020B0503020204020204" charset="-122"/>
                          <a:ea typeface="微软雅黑" panose="020B0503020204020204" charset="-122"/>
                          <a:cs typeface="微软雅黑" panose="020B0503020204020204" charset="-122"/>
                        </a:rPr>
                        <a:t>PIN-NO</a:t>
                      </a:r>
                      <a:endParaRPr lang="en-US" altLang="zh-CN" sz="700" b="1">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endParaRPr lang="zh-CN" altLang="en-US" sz="700" b="1">
                        <a:latin typeface="微软雅黑" panose="020B0503020204020204" charset="-122"/>
                        <a:ea typeface="微软雅黑" panose="020B0503020204020204" charset="-122"/>
                        <a:cs typeface="微软雅黑" panose="020B0503020204020204" charset="-122"/>
                      </a:endParaRPr>
                    </a:p>
                    <a:p>
                      <a:pPr algn="ctr">
                        <a:buNone/>
                      </a:pPr>
                      <a:r>
                        <a:rPr lang="en-US" altLang="zh-CN" sz="700" b="1">
                          <a:latin typeface="微软雅黑" panose="020B0503020204020204" charset="-122"/>
                          <a:ea typeface="微软雅黑" panose="020B0503020204020204" charset="-122"/>
                          <a:cs typeface="微软雅黑" panose="020B0503020204020204" charset="-122"/>
                        </a:rPr>
                        <a:t>SIGNAL</a:t>
                      </a:r>
                      <a:endParaRPr lang="en-US" altLang="zh-CN" sz="700" b="1">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endParaRPr lang="zh-CN" altLang="en-US" sz="700" b="1">
                        <a:latin typeface="微软雅黑" panose="020B0503020204020204" charset="-122"/>
                        <a:ea typeface="微软雅黑" panose="020B0503020204020204" charset="-122"/>
                        <a:cs typeface="微软雅黑" panose="020B0503020204020204" charset="-122"/>
                      </a:endParaRPr>
                    </a:p>
                    <a:p>
                      <a:pPr algn="ctr">
                        <a:buNone/>
                      </a:pPr>
                      <a:r>
                        <a:rPr lang="en-US" altLang="zh-CN" sz="700" b="1">
                          <a:latin typeface="微软雅黑" panose="020B0503020204020204" charset="-122"/>
                          <a:ea typeface="微软雅黑" panose="020B0503020204020204" charset="-122"/>
                          <a:cs typeface="微软雅黑" panose="020B0503020204020204" charset="-122"/>
                        </a:rPr>
                        <a:t>FUNCTION</a:t>
                      </a:r>
                      <a:endParaRPr lang="en-US" altLang="zh-CN" sz="700" b="1">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endParaRPr lang="zh-CN" altLang="en-US" sz="700" b="1">
                        <a:latin typeface="微软雅黑" panose="020B0503020204020204" charset="-122"/>
                        <a:ea typeface="微软雅黑" panose="020B0503020204020204" charset="-122"/>
                        <a:cs typeface="微软雅黑" panose="020B0503020204020204" charset="-122"/>
                        <a:sym typeface="+mn-ea"/>
                      </a:endParaRPr>
                    </a:p>
                    <a:p>
                      <a:pPr algn="ctr">
                        <a:buNone/>
                      </a:pPr>
                      <a:r>
                        <a:rPr lang="en-US" altLang="zh-CN" sz="700" b="1">
                          <a:latin typeface="微软雅黑" panose="020B0503020204020204" charset="-122"/>
                          <a:ea typeface="微软雅黑" panose="020B0503020204020204" charset="-122"/>
                          <a:cs typeface="微软雅黑" panose="020B0503020204020204" charset="-122"/>
                          <a:sym typeface="+mn-ea"/>
                        </a:rPr>
                        <a:t>PIN-NO</a:t>
                      </a:r>
                      <a:endParaRPr lang="en-US" altLang="zh-CN" sz="700" b="1">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algn="ctr">
                        <a:buNone/>
                      </a:pPr>
                      <a:endParaRPr lang="zh-CN" altLang="en-US" sz="700" b="1">
                        <a:latin typeface="微软雅黑" panose="020B0503020204020204" charset="-122"/>
                        <a:ea typeface="微软雅黑" panose="020B0503020204020204" charset="-122"/>
                        <a:cs typeface="微软雅黑" panose="020B0503020204020204" charset="-122"/>
                        <a:sym typeface="+mn-ea"/>
                      </a:endParaRPr>
                    </a:p>
                    <a:p>
                      <a:pPr algn="ctr">
                        <a:buNone/>
                      </a:pPr>
                      <a:r>
                        <a:rPr lang="en-US" altLang="zh-CN" sz="700" b="1">
                          <a:latin typeface="微软雅黑" panose="020B0503020204020204" charset="-122"/>
                          <a:ea typeface="微软雅黑" panose="020B0503020204020204" charset="-122"/>
                          <a:cs typeface="微软雅黑" panose="020B0503020204020204" charset="-122"/>
                          <a:sym typeface="+mn-ea"/>
                        </a:rPr>
                        <a:t>SIGNAL</a:t>
                      </a:r>
                      <a:endParaRPr lang="en-US" altLang="zh-CN" sz="700" b="1">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algn="ctr">
                        <a:buNone/>
                      </a:pPr>
                      <a:endParaRPr lang="zh-CN" altLang="en-US" sz="700" b="1">
                        <a:latin typeface="微软雅黑" panose="020B0503020204020204" charset="-122"/>
                        <a:ea typeface="微软雅黑" panose="020B0503020204020204" charset="-122"/>
                        <a:cs typeface="微软雅黑" panose="020B0503020204020204" charset="-122"/>
                        <a:sym typeface="+mn-ea"/>
                      </a:endParaRPr>
                    </a:p>
                    <a:p>
                      <a:pPr algn="ctr">
                        <a:buNone/>
                      </a:pPr>
                      <a:r>
                        <a:rPr lang="en-US" altLang="zh-CN" sz="700" b="1">
                          <a:latin typeface="微软雅黑" panose="020B0503020204020204" charset="-122"/>
                          <a:ea typeface="微软雅黑" panose="020B0503020204020204" charset="-122"/>
                          <a:cs typeface="微软雅黑" panose="020B0503020204020204" charset="-122"/>
                          <a:sym typeface="+mn-ea"/>
                        </a:rPr>
                        <a:t>FUNCTION</a:t>
                      </a:r>
                      <a:endParaRPr lang="en-US" altLang="zh-CN" sz="700" b="1">
                        <a:latin typeface="微软雅黑" panose="020B0503020204020204" charset="-122"/>
                        <a:ea typeface="微软雅黑" panose="020B0503020204020204" charset="-122"/>
                        <a:cs typeface="微软雅黑" panose="020B0503020204020204" charset="-122"/>
                        <a:sym typeface="+mn-ea"/>
                      </a:endParaRPr>
                    </a:p>
                  </a:txBody>
                  <a:tcPr anchor="ctr" anchorCtr="0"/>
                </a:tc>
              </a:tr>
              <a:tr h="288290">
                <a:tc>
                  <a:txBody>
                    <a:bodyPr/>
                    <a:p>
                      <a:pPr algn="ctr">
                        <a:buNone/>
                      </a:pPr>
                      <a:r>
                        <a:rPr lang="en-US" altLang="zh-CN" sz="700" b="0">
                          <a:latin typeface="微软雅黑" panose="020B0503020204020204" charset="-122"/>
                          <a:ea typeface="微软雅黑" panose="020B0503020204020204" charset="-122"/>
                        </a:rPr>
                        <a:t>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A_P_LSVK</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Upstream oxygen sensor 1 heating</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18</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A_S_MIL</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cs typeface="微软雅黑" panose="020B0503020204020204" charset="-122"/>
                        </a:rPr>
                        <a:t>MIL</a:t>
                      </a:r>
                      <a:r>
                        <a:rPr lang="zh-CN" altLang="en-US" sz="700" b="0">
                          <a:latin typeface="微软雅黑" panose="020B0503020204020204" charset="-122"/>
                          <a:ea typeface="微软雅黑" panose="020B0503020204020204" charset="-122"/>
                          <a:cs typeface="微软雅黑" panose="020B0503020204020204" charset="-122"/>
                        </a:rPr>
                        <a:t>灯</a:t>
                      </a:r>
                      <a:endParaRPr lang="zh-CN" altLang="en-US"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r>
              <a:tr h="179705">
                <a:tc>
                  <a:txBody>
                    <a:bodyPr/>
                    <a:p>
                      <a:pPr algn="ctr">
                        <a:buNone/>
                      </a:pPr>
                      <a:r>
                        <a:rPr lang="en-US" altLang="zh-CN" sz="700" b="0">
                          <a:latin typeface="微软雅黑" panose="020B0503020204020204" charset="-122"/>
                          <a:ea typeface="微软雅黑" panose="020B0503020204020204" charset="-122"/>
                        </a:rPr>
                        <a:t>2</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A_P_STPA</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Stepper motor A</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19</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A_S _IIIR</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highlight>
                            <a:srgbClr val="000000">
                              <a:alpha val="0"/>
                            </a:srgbClr>
                          </a:highlight>
                          <a:latin typeface="微软雅黑" panose="020B0503020204020204" charset="-122"/>
                          <a:ea typeface="微软雅黑" panose="020B0503020204020204" charset="-122"/>
                        </a:rPr>
                        <a:t>Headlight relay (competitive version)</a:t>
                      </a:r>
                      <a:endParaRPr sz="700" b="0">
                        <a:highlight>
                          <a:srgbClr val="000000">
                            <a:alpha val="0"/>
                          </a:srgbClr>
                        </a:highlight>
                        <a:latin typeface="微软雅黑" panose="020B0503020204020204" charset="-122"/>
                        <a:ea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3</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E_F_ VSIN</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rPr>
                        <a:t>Speed signal input (civilian version)</a:t>
                      </a:r>
                      <a:endParaRPr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20</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E_A_LSVK1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Upstream oxygen sensor 1</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4</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U_U_UBD</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UBD continuous power supply</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E_A_DKG</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Throttle position sensor</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5</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E_F_DGA</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a:latin typeface="微软雅黑" panose="020B0503020204020204" charset="-122"/>
                          <a:ea typeface="微软雅黑" panose="020B0503020204020204" charset="-122"/>
                          <a:cs typeface="微软雅黑" panose="020B0503020204020204" charset="-122"/>
                          <a:sym typeface="+mn-ea"/>
                        </a:rPr>
                        <a:t>Engine speed sensor A terminal</a:t>
                      </a:r>
                      <a:endParaRPr sz="700">
                        <a:latin typeface="微软雅黑" panose="020B0503020204020204" charset="-122"/>
                        <a:ea typeface="微软雅黑" panose="020B0503020204020204" charset="-122"/>
                        <a:cs typeface="微软雅黑" panose="020B0503020204020204" charset="-122"/>
                        <a:sym typeface="+mn-ea"/>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22</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NC</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Reserved</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285750">
                <a:tc>
                  <a:txBody>
                    <a:bodyPr/>
                    <a:p>
                      <a:pPr algn="ctr">
                        <a:buNone/>
                      </a:pPr>
                      <a:r>
                        <a:rPr lang="en-US" altLang="zh-CN" sz="700" b="0">
                          <a:latin typeface="微软雅黑" panose="020B0503020204020204" charset="-122"/>
                          <a:ea typeface="微软雅黑" panose="020B0503020204020204" charset="-122"/>
                        </a:rPr>
                        <a:t>6</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E_F_DGB</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sym typeface="+mn-ea"/>
                        </a:rPr>
                        <a:t>Engine speed sensor B terminal</a:t>
                      </a:r>
                      <a:endParaRPr sz="700" b="0">
                        <a:latin typeface="微软雅黑" panose="020B0503020204020204" charset="-122"/>
                        <a:ea typeface="微软雅黑" panose="020B0503020204020204" charset="-122"/>
                        <a:cs typeface="微软雅黑" panose="020B0503020204020204" charset="-122"/>
                        <a:sym typeface="+mn-ea"/>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23</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NC</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Reserved</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56845">
                <a:tc>
                  <a:txBody>
                    <a:bodyPr/>
                    <a:p>
                      <a:pPr algn="ctr">
                        <a:buNone/>
                      </a:pPr>
                      <a:r>
                        <a:rPr lang="en-US" altLang="zh-CN" sz="700" b="0">
                          <a:latin typeface="微软雅黑" panose="020B0503020204020204" charset="-122"/>
                          <a:ea typeface="微软雅黑" panose="020B0503020204020204" charset="-122"/>
                        </a:rPr>
                        <a:t>7</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M_M_GND1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Power ground 1</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24</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A_P_STPC</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Stepper motor C</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8</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E_A_DS</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Intake pressure sensor</a:t>
                      </a:r>
                      <a:endParaRPr lang="zh-CN" altLang="en-US"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25</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A_P_STPB</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Stepper motor </a:t>
                      </a:r>
                      <a:r>
                        <a:rPr lang="en-US" sz="700" b="0">
                          <a:latin typeface="微软雅黑" panose="020B0503020204020204" charset="-122"/>
                          <a:ea typeface="微软雅黑" panose="020B0503020204020204" charset="-122"/>
                          <a:cs typeface="微软雅黑" panose="020B0503020204020204" charset="-122"/>
                        </a:rPr>
                        <a:t>B</a:t>
                      </a:r>
                      <a:endParaRPr lang="en-US"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9</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A_P_NMOT</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Engine speed output</a:t>
                      </a:r>
                      <a:endParaRPr lang="zh-CN" altLang="en-US"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26</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E_S_KL15</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Ignition Switch</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10</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M_M_GND2</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a:latin typeface="微软雅黑" panose="020B0503020204020204" charset="-122"/>
                          <a:ea typeface="微软雅黑" panose="020B0503020204020204" charset="-122"/>
                          <a:cs typeface="微软雅黑" panose="020B0503020204020204" charset="-122"/>
                          <a:sym typeface="+mn-ea"/>
                        </a:rPr>
                        <a:t>Power ground </a:t>
                      </a:r>
                      <a:r>
                        <a:rPr lang="en-US" sz="700">
                          <a:latin typeface="微软雅黑" panose="020B0503020204020204" charset="-122"/>
                          <a:ea typeface="微软雅黑" panose="020B0503020204020204" charset="-122"/>
                          <a:cs typeface="微软雅黑" panose="020B0503020204020204" charset="-122"/>
                          <a:sym typeface="+mn-ea"/>
                        </a:rPr>
                        <a:t>2</a:t>
                      </a:r>
                      <a:endParaRPr lang="en-US" sz="700" b="0">
                        <a:latin typeface="微软雅黑" panose="020B0503020204020204" charset="-122"/>
                        <a:ea typeface="微软雅黑" panose="020B0503020204020204" charset="-122"/>
                        <a:cs typeface="微软雅黑" panose="020B0503020204020204" charset="-122"/>
                        <a:sym typeface="+mn-ea"/>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27</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M_R_SEN</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Sensor ground</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79705">
                <a:tc>
                  <a:txBody>
                    <a:bodyPr/>
                    <a:p>
                      <a:pPr algn="ctr">
                        <a:buNone/>
                      </a:pPr>
                      <a:r>
                        <a:rPr lang="en-US" altLang="zh-CN" sz="700" b="0">
                          <a:latin typeface="微软雅黑" panose="020B0503020204020204" charset="-122"/>
                          <a:ea typeface="微软雅黑" panose="020B0503020204020204" charset="-122"/>
                        </a:rPr>
                        <a:t>11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A_P_ZUE1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Ignition coil 1</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28</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A_S_REL</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Oil Pump Relay</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12</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A_P_EV1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Injector 1</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29</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A_S_MR</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Main Relay</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13</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A_P_STPD</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Stepper motor D</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30</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E_A_DUMP</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Dump switch DUMP</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14</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E_S_NGEAR</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Neutral switch</a:t>
                      </a:r>
                      <a:endParaRPr lang="zh-CN" altLang="en-US"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31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E_S_RES1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Side support switch</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287655">
                <a:tc>
                  <a:txBody>
                    <a:bodyPr/>
                    <a:p>
                      <a:pPr algn="ctr">
                        <a:buNone/>
                      </a:pPr>
                      <a:r>
                        <a:rPr lang="en-US" altLang="zh-CN" sz="700" b="0">
                          <a:latin typeface="微软雅黑" panose="020B0503020204020204" charset="-122"/>
                          <a:ea typeface="微软雅黑" panose="020B0503020204020204" charset="-122"/>
                        </a:rPr>
                        <a:t>15</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A_U_5V1</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5V power supply1</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32</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E_A_TMOT</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Engine coolant temperature sensor (water temperature sensor)</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16</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B_D_CANL</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rPr>
                        <a:t>CAN communication line low</a:t>
                      </a:r>
                      <a:endParaRPr sz="700" b="0">
                        <a:latin typeface="微软雅黑" panose="020B0503020204020204" charset="-122"/>
                        <a:ea typeface="微软雅黑" panose="020B0503020204020204" charset="-122"/>
                        <a:cs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33</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rPr>
                        <a:t>E_A_TANS</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zh-CN" altLang="en-US" sz="700" b="0">
                          <a:latin typeface="微软雅黑" panose="020B0503020204020204" charset="-122"/>
                          <a:ea typeface="微软雅黑" panose="020B0503020204020204" charset="-122"/>
                        </a:rPr>
                        <a:t>Intake air temperature sensor</a:t>
                      </a:r>
                      <a:endParaRPr lang="zh-CN" altLang="en-US" sz="700" b="0">
                        <a:latin typeface="微软雅黑" panose="020B0503020204020204" charset="-122"/>
                        <a:ea typeface="微软雅黑" panose="020B0503020204020204" charset="-122"/>
                      </a:endParaRPr>
                    </a:p>
                  </a:txBody>
                  <a:tcPr marL="36195" marR="36195" marT="36195" marB="36195" anchor="ctr" anchorCtr="0"/>
                </a:tc>
              </a:tr>
              <a:tr h="180340">
                <a:tc>
                  <a:txBody>
                    <a:bodyPr/>
                    <a:p>
                      <a:pPr algn="ctr">
                        <a:buNone/>
                      </a:pPr>
                      <a:r>
                        <a:rPr lang="en-US" altLang="zh-CN" sz="700" b="0">
                          <a:latin typeface="微软雅黑" panose="020B0503020204020204" charset="-122"/>
                          <a:ea typeface="微软雅黑" panose="020B0503020204020204" charset="-122"/>
                        </a:rPr>
                        <a:t>17</a:t>
                      </a: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r>
                        <a:rPr lang="en-US" altLang="zh-CN" sz="700" b="0">
                          <a:latin typeface="微软雅黑" panose="020B0503020204020204" charset="-122"/>
                          <a:ea typeface="微软雅黑" panose="020B0503020204020204" charset="-122"/>
                          <a:sym typeface="+mn-ea"/>
                        </a:rPr>
                        <a:t>B_D_CANH</a:t>
                      </a:r>
                      <a:endParaRPr lang="en-US" altLang="zh-CN" sz="700" b="0">
                        <a:latin typeface="微软雅黑" panose="020B0503020204020204" charset="-122"/>
                        <a:ea typeface="微软雅黑" panose="020B0503020204020204" charset="-122"/>
                        <a:sym typeface="+mn-ea"/>
                      </a:endParaRPr>
                    </a:p>
                  </a:txBody>
                  <a:tcPr marL="36195" marR="36195" marT="36195" marB="36195" anchor="ctr" anchorCtr="0"/>
                </a:tc>
                <a:tc>
                  <a:txBody>
                    <a:bodyPr/>
                    <a:p>
                      <a:pPr algn="ctr">
                        <a:buNone/>
                      </a:pPr>
                      <a:r>
                        <a:rPr sz="700" b="0">
                          <a:latin typeface="微软雅黑" panose="020B0503020204020204" charset="-122"/>
                          <a:ea typeface="微软雅黑" panose="020B0503020204020204" charset="-122"/>
                          <a:cs typeface="微软雅黑" panose="020B0503020204020204" charset="-122"/>
                          <a:sym typeface="+mn-ea"/>
                        </a:rPr>
                        <a:t>CAN communication line height</a:t>
                      </a:r>
                      <a:endParaRPr sz="700" b="0">
                        <a:latin typeface="微软雅黑" panose="020B0503020204020204" charset="-122"/>
                        <a:ea typeface="微软雅黑" panose="020B0503020204020204" charset="-122"/>
                        <a:cs typeface="微软雅黑" panose="020B0503020204020204" charset="-122"/>
                        <a:sym typeface="+mn-ea"/>
                      </a:endParaRPr>
                    </a:p>
                  </a:txBody>
                  <a:tcPr marL="36195" marR="36195" marT="36195" marB="36195" anchor="ctr" anchorCtr="0"/>
                </a:tc>
                <a:tc>
                  <a:txBody>
                    <a:bodyPr/>
                    <a:p>
                      <a:pPr algn="ctr">
                        <a:buNone/>
                      </a:pPr>
                      <a:endParaRPr lang="en-US" altLang="zh-CN"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endParaRPr lang="zh-CN" altLang="en-US" sz="700" b="0">
                        <a:latin typeface="微软雅黑" panose="020B0503020204020204" charset="-122"/>
                        <a:ea typeface="微软雅黑" panose="020B0503020204020204" charset="-122"/>
                      </a:endParaRPr>
                    </a:p>
                  </a:txBody>
                  <a:tcPr marL="36195" marR="36195" marT="36195" marB="36195" anchor="ctr" anchorCtr="0"/>
                </a:tc>
                <a:tc>
                  <a:txBody>
                    <a:bodyPr/>
                    <a:p>
                      <a:pPr algn="ctr">
                        <a:buNone/>
                      </a:pPr>
                      <a:endParaRPr lang="zh-CN" altLang="en-US" sz="700" b="0">
                        <a:latin typeface="微软雅黑" panose="020B0503020204020204" charset="-122"/>
                        <a:ea typeface="微软雅黑" panose="020B0503020204020204" charset="-122"/>
                      </a:endParaRPr>
                    </a:p>
                  </a:txBody>
                  <a:tcPr marL="36195" marR="36195" marT="36195" marB="36195" anchor="ctr" anchorCtr="0"/>
                </a:tc>
              </a:tr>
            </a:tbl>
          </a:graphicData>
        </a:graphic>
      </p:graphicFrame>
      <p:sp>
        <p:nvSpPr>
          <p:cNvPr id="73" name="文本框 72"/>
          <p:cNvSpPr txBox="1"/>
          <p:nvPr/>
        </p:nvSpPr>
        <p:spPr>
          <a:xfrm>
            <a:off x="1339850" y="4349115"/>
            <a:ext cx="2400935" cy="156845"/>
          </a:xfrm>
          <a:prstGeom prst="rect">
            <a:avLst/>
          </a:prstGeom>
          <a:noFill/>
        </p:spPr>
        <p:txBody>
          <a:bodyPr wrap="square" lIns="36195" rIns="36195" rtlCol="0">
            <a:noAutofit/>
          </a:bodyPr>
          <a:p>
            <a:r>
              <a:rPr sz="1000">
                <a:latin typeface="微软雅黑" panose="020B0503020204020204" charset="-122"/>
                <a:ea typeface="微软雅黑" panose="020B0503020204020204" charset="-122"/>
                <a:cs typeface="微软雅黑" panose="020B0503020204020204" charset="-122"/>
              </a:rPr>
              <a:t>Function of each ECU pin.</a:t>
            </a:r>
            <a:endParaRPr sz="10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292225" y="1666240"/>
            <a:ext cx="2409825" cy="252095"/>
          </a:xfrm>
          <a:prstGeom prst="rect">
            <a:avLst/>
          </a:prstGeom>
          <a:noFill/>
        </p:spPr>
        <p:txBody>
          <a:bodyPr wrap="square" lIns="36195" tIns="0" rIns="36195" bIns="0" rtlCol="0">
            <a:noAutofit/>
          </a:bodyPr>
          <a:p>
            <a:r>
              <a:rPr sz="1000" b="1">
                <a:latin typeface="微软雅黑" panose="020B0503020204020204" charset="-122"/>
                <a:ea typeface="微软雅黑" panose="020B0503020204020204" charset="-122"/>
              </a:rPr>
              <a:t>3. EFI system-related components</a:t>
            </a:r>
            <a:endParaRPr sz="1000" b="1">
              <a:latin typeface="微软雅黑" panose="020B0503020204020204" charset="-122"/>
              <a:ea typeface="微软雅黑" panose="020B0503020204020204" charset="-122"/>
            </a:endParaRPr>
          </a:p>
        </p:txBody>
      </p:sp>
      <p:sp>
        <p:nvSpPr>
          <p:cNvPr id="3" name="object 13"/>
          <p:cNvSpPr txBox="1"/>
          <p:nvPr>
            <p:custDataLst>
              <p:tags r:id="rId5"/>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矩形 64"/>
          <p:cNvSpPr/>
          <p:nvPr/>
        </p:nvSpPr>
        <p:spPr>
          <a:xfrm>
            <a:off x="1367155" y="1628140"/>
            <a:ext cx="4826635" cy="7429500"/>
          </a:xfrm>
          <a:prstGeom prst="rect">
            <a:avLst/>
          </a:prstGeom>
          <a:solidFill>
            <a:srgbClr val="FFFFFF"/>
          </a:solidFill>
          <a:ln w="9525">
            <a:noFill/>
          </a:ln>
        </p:spPr>
        <p:txBody>
          <a:bodyPr/>
          <a:p>
            <a:endParaRPr lang="zh-CN" altLang="en-US"/>
          </a:p>
        </p:txBody>
      </p:sp>
      <p:pic>
        <p:nvPicPr>
          <p:cNvPr id="66" name="图片 65" descr="图片4"/>
          <p:cNvPicPr>
            <a:picLocks noChangeAspect="1"/>
          </p:cNvPicPr>
          <p:nvPr/>
        </p:nvPicPr>
        <p:blipFill>
          <a:blip r:embed="rId1"/>
          <a:stretch>
            <a:fillRect/>
          </a:stretch>
        </p:blipFill>
        <p:spPr>
          <a:xfrm>
            <a:off x="1511935" y="1448435"/>
            <a:ext cx="1134110" cy="176530"/>
          </a:xfrm>
          <a:prstGeom prst="rect">
            <a:avLst/>
          </a:prstGeom>
        </p:spPr>
      </p:pic>
      <p:sp>
        <p:nvSpPr>
          <p:cNvPr id="67" name="object 5"/>
          <p:cNvSpPr/>
          <p:nvPr/>
        </p:nvSpPr>
        <p:spPr>
          <a:xfrm>
            <a:off x="71958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69" name="文本框 68"/>
          <p:cNvSpPr txBox="1"/>
          <p:nvPr/>
        </p:nvSpPr>
        <p:spPr>
          <a:xfrm>
            <a:off x="72834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93</a:t>
            </a:r>
            <a:endParaRPr lang="en-US" altLang="zh-CN" sz="1000">
              <a:solidFill>
                <a:schemeClr val="bg1"/>
              </a:solidFill>
              <a:latin typeface="黑体" panose="02010609060101010101" charset="-122"/>
              <a:ea typeface="黑体" panose="02010609060101010101" charset="-122"/>
            </a:endParaRPr>
          </a:p>
        </p:txBody>
      </p:sp>
      <p:sp>
        <p:nvSpPr>
          <p:cNvPr id="70" name="文本框 69"/>
          <p:cNvSpPr txBox="1"/>
          <p:nvPr/>
        </p:nvSpPr>
        <p:spPr>
          <a:xfrm>
            <a:off x="3806825" y="1678940"/>
            <a:ext cx="2394585" cy="1630045"/>
          </a:xfrm>
          <a:prstGeom prst="rect">
            <a:avLst/>
          </a:prstGeom>
          <a:noFill/>
        </p:spPr>
        <p:txBody>
          <a:bodyPr wrap="square" rtlCol="0">
            <a:spAutoFit/>
          </a:bodyPr>
          <a:p>
            <a:r>
              <a:rPr sz="1000" b="1">
                <a:latin typeface="微软雅黑" panose="020B0503020204020204" charset="-122"/>
                <a:ea typeface="微软雅黑" panose="020B0503020204020204" charset="-122"/>
                <a:cs typeface="微软雅黑" panose="020B0503020204020204" charset="-122"/>
              </a:rPr>
              <a:t>3.2 Ignition Coil</a:t>
            </a:r>
            <a:endParaRPr sz="1000" b="1">
              <a:latin typeface="微软雅黑" panose="020B0503020204020204" charset="-122"/>
              <a:ea typeface="微软雅黑" panose="020B0503020204020204" charset="-122"/>
              <a:cs typeface="微软雅黑" panose="020B0503020204020204" charset="-122"/>
            </a:endParaRPr>
          </a:p>
          <a:p>
            <a:endParaRPr sz="1000" b="1">
              <a:latin typeface="微软雅黑" panose="020B0503020204020204" charset="-122"/>
              <a:ea typeface="微软雅黑" panose="020B0503020204020204" charset="-122"/>
              <a:cs typeface="微软雅黑" panose="020B0503020204020204" charset="-122"/>
            </a:endParaRPr>
          </a:p>
          <a:p>
            <a:r>
              <a:rPr lang="en-US" altLang="zh-CN" sz="1000">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The ignition coil converts the low voltage electricity from the primary winding to the high voltage electricity from the secondary winding, which is discharged through the spark plug to produce a spark that ignites the fuel mixture in the cylinder.</a:t>
            </a:r>
            <a:endParaRPr sz="1000">
              <a:latin typeface="微软雅黑" panose="020B0503020204020204" charset="-122"/>
              <a:ea typeface="微软雅黑" panose="020B0503020204020204" charset="-122"/>
              <a:cs typeface="微软雅黑" panose="020B0503020204020204" charset="-122"/>
            </a:endParaRPr>
          </a:p>
        </p:txBody>
      </p:sp>
      <p:sp>
        <p:nvSpPr>
          <p:cNvPr id="71" name="文本框 70"/>
          <p:cNvSpPr txBox="1"/>
          <p:nvPr/>
        </p:nvSpPr>
        <p:spPr>
          <a:xfrm>
            <a:off x="3806190" y="3646805"/>
            <a:ext cx="2445385" cy="783590"/>
          </a:xfrm>
          <a:prstGeom prst="rect">
            <a:avLst/>
          </a:prstGeom>
          <a:noFill/>
        </p:spPr>
        <p:txBody>
          <a:bodyPr wrap="square" rtlCol="0">
            <a:spAutoFit/>
          </a:bodyPr>
          <a:p>
            <a:r>
              <a:rPr lang="zh-CN" altLang="en-US" sz="900" b="1">
                <a:latin typeface="微软雅黑" panose="020B0503020204020204" charset="-122"/>
                <a:ea typeface="微软雅黑" panose="020B0503020204020204" charset="-122"/>
                <a:cs typeface="微软雅黑" panose="020B0503020204020204" charset="-122"/>
                <a:sym typeface="+mn-ea"/>
              </a:rPr>
              <a:t>Definition of the function of each pin.</a:t>
            </a:r>
            <a:endParaRPr lang="zh-CN" altLang="en-US" sz="900" b="1">
              <a:latin typeface="微软雅黑" panose="020B0503020204020204" charset="-122"/>
              <a:ea typeface="微软雅黑" panose="020B0503020204020204" charset="-122"/>
              <a:cs typeface="微软雅黑" panose="020B0503020204020204" charset="-122"/>
              <a:sym typeface="+mn-ea"/>
            </a:endParaRPr>
          </a:p>
          <a:p>
            <a:endParaRPr lang="zh-CN" altLang="en-US" sz="900" b="1">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Power: connects to the main relay (violet)</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Signal: connect to ECU pin 11 (black and yellow)</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72" name="文本框 71"/>
          <p:cNvSpPr txBox="1"/>
          <p:nvPr/>
        </p:nvSpPr>
        <p:spPr>
          <a:xfrm>
            <a:off x="3805555" y="5265420"/>
            <a:ext cx="2374265" cy="1950720"/>
          </a:xfrm>
          <a:prstGeom prst="rect">
            <a:avLst/>
          </a:prstGeom>
          <a:noFill/>
        </p:spPr>
        <p:txBody>
          <a:bodyPr wrap="square" rtlCol="0">
            <a:noAutofit/>
          </a:bodyPr>
          <a:p>
            <a:r>
              <a:rPr lang="zh-CN" altLang="en-US" sz="1000" b="1">
                <a:latin typeface="微软雅黑" panose="020B0503020204020204" charset="-122"/>
                <a:ea typeface="微软雅黑" panose="020B0503020204020204" charset="-122"/>
                <a:cs typeface="微软雅黑" panose="020B0503020204020204" charset="-122"/>
              </a:rPr>
              <a:t>Measure the secondary ignition voltage.</a:t>
            </a:r>
            <a:endParaRPr lang="zh-CN" altLang="en-US" sz="1000" b="1">
              <a:latin typeface="微软雅黑" panose="020B0503020204020204" charset="-122"/>
              <a:ea typeface="微软雅黑" panose="020B0503020204020204" charset="-122"/>
              <a:cs typeface="微软雅黑" panose="020B0503020204020204" charset="-122"/>
            </a:endParaRPr>
          </a:p>
          <a:p>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Connecting the engine according to the EFI schematic.</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Connecting the peak voltage measuring instrument according to the diagram.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Start the engine.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After starting, the secondary ignition voltage should be &gt;22,500V.</a:t>
            </a:r>
            <a:endParaRPr lang="zh-CN" altLang="en-US" sz="900">
              <a:latin typeface="微软雅黑" panose="020B0503020204020204" charset="-122"/>
              <a:ea typeface="微软雅黑" panose="020B0503020204020204" charset="-122"/>
              <a:cs typeface="微软雅黑" panose="020B0503020204020204" charset="-122"/>
            </a:endParaRPr>
          </a:p>
        </p:txBody>
      </p:sp>
      <p:graphicFrame>
        <p:nvGraphicFramePr>
          <p:cNvPr id="73" name="表格 72"/>
          <p:cNvGraphicFramePr>
            <a:graphicFrameLocks noChangeAspect="1"/>
          </p:cNvGraphicFramePr>
          <p:nvPr>
            <p:custDataLst>
              <p:tags r:id="rId2"/>
            </p:custDataLst>
          </p:nvPr>
        </p:nvGraphicFramePr>
        <p:xfrm>
          <a:off x="1483995" y="8397240"/>
          <a:ext cx="2188210" cy="685800"/>
        </p:xfrm>
        <a:graphic>
          <a:graphicData uri="http://schemas.openxmlformats.org/drawingml/2006/table">
            <a:tbl>
              <a:tblPr firstRow="1" bandRow="1">
                <a:tableStyleId>{5940675A-B579-460E-94D1-54222C63F5DA}</a:tableStyleId>
              </a:tblPr>
              <a:tblGrid>
                <a:gridCol w="208280"/>
                <a:gridCol w="864870"/>
                <a:gridCol w="208280"/>
                <a:gridCol w="906780"/>
              </a:tblGrid>
              <a:tr h="365760">
                <a:tc>
                  <a:txBody>
                    <a:bodyPr/>
                    <a:p>
                      <a:pPr algn="ctr">
                        <a:buNone/>
                      </a:pPr>
                      <a:r>
                        <a:rPr lang="en-US" altLang="zh-CN" sz="800" b="1">
                          <a:latin typeface="微软雅黑" panose="020B0503020204020204" charset="-122"/>
                          <a:ea typeface="微软雅黑" panose="020B0503020204020204" charset="-122"/>
                        </a:rPr>
                        <a:t>1</a:t>
                      </a:r>
                      <a:endParaRPr lang="en-US" altLang="zh-CN" sz="800" b="1">
                        <a:latin typeface="微软雅黑" panose="020B0503020204020204" charset="-122"/>
                        <a:ea typeface="微软雅黑" panose="020B0503020204020204" charset="-122"/>
                      </a:endParaRPr>
                    </a:p>
                  </a:txBody>
                  <a:tcPr anchor="ctr" anchorCtr="0"/>
                </a:tc>
                <a:tc>
                  <a:txBody>
                    <a:bodyPr/>
                    <a:p>
                      <a:pPr algn="ctr">
                        <a:buNone/>
                      </a:pPr>
                      <a:r>
                        <a:rPr lang="zh-CN" altLang="en-US" sz="800" b="1">
                          <a:latin typeface="微软雅黑" panose="020B0503020204020204" charset="-122"/>
                          <a:ea typeface="微软雅黑" panose="020B0503020204020204" charset="-122"/>
                        </a:rPr>
                        <a:t>Peak voltage measuring instrument</a:t>
                      </a:r>
                      <a:endParaRPr lang="zh-CN" altLang="en-US" sz="800" b="1">
                        <a:latin typeface="微软雅黑" panose="020B0503020204020204" charset="-122"/>
                        <a:ea typeface="微软雅黑" panose="020B0503020204020204" charset="-122"/>
                      </a:endParaRPr>
                    </a:p>
                  </a:txBody>
                  <a:tcPr anchor="ctr" anchorCtr="0"/>
                </a:tc>
                <a:tc>
                  <a:txBody>
                    <a:bodyPr/>
                    <a:p>
                      <a:pPr algn="ctr">
                        <a:buNone/>
                      </a:pPr>
                      <a:r>
                        <a:rPr lang="en-US" altLang="zh-CN" sz="800" b="1">
                          <a:latin typeface="微软雅黑" panose="020B0503020204020204" charset="-122"/>
                          <a:ea typeface="微软雅黑" panose="020B0503020204020204" charset="-122"/>
                        </a:rPr>
                        <a:t>3</a:t>
                      </a:r>
                      <a:endParaRPr lang="en-US" altLang="zh-CN" sz="800" b="1">
                        <a:latin typeface="微软雅黑" panose="020B0503020204020204" charset="-122"/>
                        <a:ea typeface="微软雅黑" panose="020B0503020204020204" charset="-122"/>
                      </a:endParaRPr>
                    </a:p>
                  </a:txBody>
                  <a:tcPr anchor="ctr" anchorCtr="0"/>
                </a:tc>
                <a:tc>
                  <a:txBody>
                    <a:bodyPr/>
                    <a:p>
                      <a:pPr algn="ctr">
                        <a:buNone/>
                      </a:pPr>
                      <a:r>
                        <a:rPr lang="zh-CN" altLang="en-US" sz="800" b="1">
                          <a:latin typeface="微软雅黑" panose="020B0503020204020204" charset="-122"/>
                          <a:ea typeface="微软雅黑" panose="020B0503020204020204" charset="-122"/>
                        </a:rPr>
                        <a:t>Battery</a:t>
                      </a:r>
                      <a:endParaRPr lang="zh-CN" altLang="en-US" sz="800" b="1">
                        <a:latin typeface="微软雅黑" panose="020B0503020204020204" charset="-122"/>
                        <a:ea typeface="微软雅黑" panose="020B0503020204020204" charset="-122"/>
                      </a:endParaRPr>
                    </a:p>
                  </a:txBody>
                  <a:tcPr anchor="ctr" anchorCtr="0"/>
                </a:tc>
              </a:tr>
              <a:tr h="228600">
                <a:tc>
                  <a:txBody>
                    <a:bodyPr/>
                    <a:p>
                      <a:pPr algn="ctr">
                        <a:buNone/>
                      </a:pPr>
                      <a:r>
                        <a:rPr lang="en-US" altLang="zh-CN" sz="800" b="1">
                          <a:latin typeface="微软雅黑" panose="020B0503020204020204" charset="-122"/>
                          <a:ea typeface="微软雅黑" panose="020B0503020204020204" charset="-122"/>
                        </a:rPr>
                        <a:t>2</a:t>
                      </a:r>
                      <a:endParaRPr lang="en-US" altLang="zh-CN" sz="800" b="1">
                        <a:latin typeface="微软雅黑" panose="020B0503020204020204" charset="-122"/>
                        <a:ea typeface="微软雅黑" panose="020B0503020204020204" charset="-122"/>
                      </a:endParaRPr>
                    </a:p>
                  </a:txBody>
                  <a:tcPr anchor="ctr" anchorCtr="0"/>
                </a:tc>
                <a:tc>
                  <a:txBody>
                    <a:bodyPr/>
                    <a:p>
                      <a:pPr algn="ctr">
                        <a:buNone/>
                      </a:pPr>
                      <a:r>
                        <a:rPr lang="en-US" altLang="zh-CN" sz="800" b="1">
                          <a:latin typeface="微软雅黑" panose="020B0503020204020204" charset="-122"/>
                          <a:ea typeface="微软雅黑" panose="020B0503020204020204" charset="-122"/>
                        </a:rPr>
                        <a:t>ECU</a:t>
                      </a:r>
                      <a:endParaRPr lang="en-US" altLang="zh-CN" sz="800" b="1">
                        <a:latin typeface="微软雅黑" panose="020B0503020204020204" charset="-122"/>
                        <a:ea typeface="微软雅黑" panose="020B0503020204020204" charset="-122"/>
                      </a:endParaRPr>
                    </a:p>
                  </a:txBody>
                  <a:tcPr anchor="ctr" anchorCtr="0"/>
                </a:tc>
                <a:tc>
                  <a:txBody>
                    <a:bodyPr/>
                    <a:p>
                      <a:pPr algn="ctr">
                        <a:buNone/>
                      </a:pPr>
                      <a:r>
                        <a:rPr lang="en-US" altLang="zh-CN" sz="800" b="1">
                          <a:latin typeface="微软雅黑" panose="020B0503020204020204" charset="-122"/>
                          <a:ea typeface="微软雅黑" panose="020B0503020204020204" charset="-122"/>
                        </a:rPr>
                        <a:t>4</a:t>
                      </a:r>
                      <a:endParaRPr lang="en-US" altLang="zh-CN" sz="800" b="1">
                        <a:latin typeface="微软雅黑" panose="020B0503020204020204" charset="-122"/>
                        <a:ea typeface="微软雅黑" panose="020B0503020204020204" charset="-122"/>
                      </a:endParaRPr>
                    </a:p>
                  </a:txBody>
                  <a:tcPr anchor="ctr" anchorCtr="0"/>
                </a:tc>
                <a:tc>
                  <a:txBody>
                    <a:bodyPr/>
                    <a:p>
                      <a:pPr algn="ctr">
                        <a:buNone/>
                      </a:pPr>
                      <a:r>
                        <a:rPr lang="zh-CN" altLang="en-US" sz="800" b="1">
                          <a:latin typeface="微软雅黑" panose="020B0503020204020204" charset="-122"/>
                          <a:ea typeface="微软雅黑" panose="020B0503020204020204" charset="-122"/>
                        </a:rPr>
                        <a:t>Spark Plug</a:t>
                      </a:r>
                      <a:endParaRPr lang="zh-CN" altLang="en-US" sz="800" b="1">
                        <a:latin typeface="微软雅黑" panose="020B0503020204020204" charset="-122"/>
                        <a:ea typeface="微软雅黑" panose="020B0503020204020204" charset="-122"/>
                      </a:endParaRPr>
                    </a:p>
                  </a:txBody>
                  <a:tcPr anchor="ctr" anchorCtr="0"/>
                </a:tc>
              </a:tr>
            </a:tbl>
          </a:graphicData>
        </a:graphic>
      </p:graphicFrame>
      <p:pic>
        <p:nvPicPr>
          <p:cNvPr id="74" name="图片 73"/>
          <p:cNvPicPr>
            <a:picLocks noChangeAspect="1"/>
          </p:cNvPicPr>
          <p:nvPr/>
        </p:nvPicPr>
        <p:blipFill>
          <a:blip r:embed="rId3"/>
          <a:stretch>
            <a:fillRect/>
          </a:stretch>
        </p:blipFill>
        <p:spPr>
          <a:xfrm>
            <a:off x="1486535" y="5280025"/>
            <a:ext cx="2160000" cy="1315439"/>
          </a:xfrm>
          <a:prstGeom prst="rect">
            <a:avLst/>
          </a:prstGeom>
          <a:ln>
            <a:solidFill>
              <a:schemeClr val="tx1"/>
            </a:solidFill>
          </a:ln>
        </p:spPr>
      </p:pic>
      <p:pic>
        <p:nvPicPr>
          <p:cNvPr id="75" name="图片 74"/>
          <p:cNvPicPr>
            <a:picLocks noChangeAspect="1"/>
          </p:cNvPicPr>
          <p:nvPr/>
        </p:nvPicPr>
        <p:blipFill>
          <a:blip r:embed="rId4"/>
          <a:srcRect l="2769" r="4330"/>
          <a:stretch>
            <a:fillRect/>
          </a:stretch>
        </p:blipFill>
        <p:spPr>
          <a:xfrm rot="16200000">
            <a:off x="2076564" y="1177040"/>
            <a:ext cx="979401" cy="2160000"/>
          </a:xfrm>
          <a:prstGeom prst="rect">
            <a:avLst/>
          </a:prstGeom>
          <a:ln>
            <a:solidFill>
              <a:schemeClr val="tx1"/>
            </a:solidFill>
          </a:ln>
        </p:spPr>
      </p:pic>
      <p:sp>
        <p:nvSpPr>
          <p:cNvPr id="76" name="文本框 75"/>
          <p:cNvSpPr txBox="1"/>
          <p:nvPr/>
        </p:nvSpPr>
        <p:spPr>
          <a:xfrm>
            <a:off x="3806190" y="6871970"/>
            <a:ext cx="2394585" cy="2183765"/>
          </a:xfrm>
          <a:prstGeom prst="rect">
            <a:avLst/>
          </a:prstGeom>
          <a:noFill/>
        </p:spPr>
        <p:txBody>
          <a:bodyPr wrap="square" rtlCol="0">
            <a:spAutoFit/>
          </a:bodyPr>
          <a:p>
            <a:r>
              <a:rPr lang="zh-CN" altLang="en-US" sz="1000" b="1">
                <a:latin typeface="微软雅黑" panose="020B0503020204020204" charset="-122"/>
                <a:ea typeface="微软雅黑" panose="020B0503020204020204" charset="-122"/>
                <a:cs typeface="微软雅黑" panose="020B0503020204020204" charset="-122"/>
                <a:sym typeface="+mn-ea"/>
              </a:rPr>
              <a:t>Ignition coil parameter table</a:t>
            </a:r>
            <a:endParaRPr lang="zh-CN" altLang="en-US" sz="1000" b="1">
              <a:latin typeface="微软雅黑" panose="020B0503020204020204" charset="-122"/>
              <a:ea typeface="微软雅黑" panose="020B0503020204020204" charset="-122"/>
              <a:cs typeface="微软雅黑" panose="020B0503020204020204" charset="-122"/>
              <a:sym typeface="+mn-ea"/>
            </a:endParaRPr>
          </a:p>
          <a:p>
            <a:endParaRPr lang="zh-CN" altLang="en-US" sz="900" b="1">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1. Static parameters</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Primary resistance: 1.3±10%Ω</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Secondary resistance: 8.7±10%KΩ</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Primary inductance: 3.0±15%mH</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Secondary inductance: 16±15%H</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2.Dynamic parameters.</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Supply voltage: 14±0.5V</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Primary current: 7±0.9A</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Ignition pulse width: 2.05±0.5msec</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Secondary high voltage: MIN22.5KV at 25pF load</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Ignition energy：MIN21.5mj</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Operating temperature: -35℃-125℃</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pic>
        <p:nvPicPr>
          <p:cNvPr id="77" name="图片 76" descr="测次级点火电压"/>
          <p:cNvPicPr>
            <a:picLocks noChangeAspect="1"/>
          </p:cNvPicPr>
          <p:nvPr/>
        </p:nvPicPr>
        <p:blipFill>
          <a:blip r:embed="rId5"/>
          <a:stretch>
            <a:fillRect/>
          </a:stretch>
        </p:blipFill>
        <p:spPr>
          <a:xfrm>
            <a:off x="1492885" y="6829425"/>
            <a:ext cx="2160000" cy="1552000"/>
          </a:xfrm>
          <a:prstGeom prst="rect">
            <a:avLst/>
          </a:prstGeom>
          <a:ln>
            <a:solidFill>
              <a:schemeClr val="tx1"/>
            </a:solidFill>
          </a:ln>
        </p:spPr>
      </p:pic>
      <p:sp>
        <p:nvSpPr>
          <p:cNvPr id="22" name="文本框 21"/>
          <p:cNvSpPr txBox="1"/>
          <p:nvPr/>
        </p:nvSpPr>
        <p:spPr>
          <a:xfrm>
            <a:off x="1492885" y="2813685"/>
            <a:ext cx="451485" cy="278765"/>
          </a:xfrm>
          <a:prstGeom prst="rect">
            <a:avLst/>
          </a:prstGeom>
          <a:noFill/>
        </p:spPr>
        <p:txBody>
          <a:bodyPr wrap="square" lIns="0" tIns="0" rIns="0" bIns="0" rtlCol="0" anchor="ctr" anchorCtr="0">
            <a:noAutofit/>
          </a:bodyPr>
          <a:p>
            <a:r>
              <a:rPr sz="1000" b="1">
                <a:latin typeface="微软雅黑" panose="020B0503020204020204" charset="-122"/>
                <a:ea typeface="微软雅黑" panose="020B0503020204020204" charset="-122"/>
                <a:cs typeface="微软雅黑" panose="020B0503020204020204" charset="-122"/>
              </a:rPr>
              <a:t>Fig. 1</a:t>
            </a:r>
            <a:endParaRPr sz="10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803650" y="4658360"/>
            <a:ext cx="2447925" cy="398780"/>
          </a:xfrm>
          <a:prstGeom prst="rect">
            <a:avLst/>
          </a:prstGeom>
          <a:noFill/>
        </p:spPr>
        <p:txBody>
          <a:bodyPr wrap="square" rtlCol="0">
            <a:spAutoFit/>
          </a:bodyPr>
          <a:p>
            <a:r>
              <a:rPr sz="1000" b="1">
                <a:solidFill>
                  <a:schemeClr val="tx1"/>
                </a:solidFill>
                <a:latin typeface="微软雅黑" panose="020B0503020204020204" charset="-122"/>
                <a:ea typeface="微软雅黑" panose="020B0503020204020204" charset="-122"/>
                <a:cs typeface="微软雅黑" panose="020B0503020204020204" charset="-122"/>
              </a:rPr>
              <a:t>Figure 1: shows the wiring diagram of the ignition coil and ECU.</a:t>
            </a:r>
            <a:endParaRPr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507490" y="1744980"/>
            <a:ext cx="1810385" cy="282575"/>
          </a:xfrm>
          <a:prstGeom prst="rect">
            <a:avLst/>
          </a:prstGeom>
          <a:noFill/>
        </p:spPr>
        <p:txBody>
          <a:bodyPr wrap="square" lIns="0" tIns="0" rIns="0" bIns="0" rtlCol="0">
            <a:noAutofit/>
          </a:bodyPr>
          <a:p>
            <a:r>
              <a:rPr lang="zh-CN" altLang="en-US" sz="800" b="1">
                <a:latin typeface="微软雅黑" panose="020B0503020204020204" charset="-122"/>
                <a:ea typeface="微软雅黑" panose="020B0503020204020204" charset="-122"/>
              </a:rPr>
              <a:t>Ignition coil shape drawing</a:t>
            </a:r>
            <a:endParaRPr lang="zh-CN" altLang="en-US" sz="800" b="1">
              <a:latin typeface="微软雅黑" panose="020B0503020204020204" charset="-122"/>
              <a:ea typeface="微软雅黑" panose="020B0503020204020204" charset="-122"/>
            </a:endParaRPr>
          </a:p>
        </p:txBody>
      </p:sp>
      <p:sp>
        <p:nvSpPr>
          <p:cNvPr id="2" name="object 13"/>
          <p:cNvSpPr txBox="1"/>
          <p:nvPr>
            <p:custDataLst>
              <p:tags r:id="rId6"/>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5" name="图片 1"/>
          <p:cNvPicPr>
            <a:picLocks noChangeAspect="1"/>
          </p:cNvPicPr>
          <p:nvPr>
            <p:custDataLst>
              <p:tags r:id="rId7"/>
            </p:custDataLst>
          </p:nvPr>
        </p:nvPicPr>
        <p:blipFill>
          <a:blip r:embed="rId8"/>
          <a:stretch>
            <a:fillRect/>
          </a:stretch>
        </p:blipFill>
        <p:spPr>
          <a:xfrm>
            <a:off x="1403985" y="3102610"/>
            <a:ext cx="2399665" cy="21774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1316355" y="1628140"/>
            <a:ext cx="4826635" cy="7429500"/>
          </a:xfrm>
          <a:prstGeom prst="rect">
            <a:avLst/>
          </a:prstGeom>
          <a:solidFill>
            <a:srgbClr val="FFFFFF"/>
          </a:solidFill>
          <a:ln w="9525">
            <a:noFill/>
          </a:ln>
        </p:spPr>
        <p:txBody>
          <a:bodyPr/>
          <a:p>
            <a:endParaRPr lang="zh-CN" altLang="en-US"/>
          </a:p>
        </p:txBody>
      </p:sp>
      <p:pic>
        <p:nvPicPr>
          <p:cNvPr id="31" name="图片 30" descr="图片4"/>
          <p:cNvPicPr>
            <a:picLocks noChangeAspect="1"/>
          </p:cNvPicPr>
          <p:nvPr/>
        </p:nvPicPr>
        <p:blipFill>
          <a:blip r:embed="rId1"/>
          <a:stretch>
            <a:fillRect/>
          </a:stretch>
        </p:blipFill>
        <p:spPr>
          <a:xfrm>
            <a:off x="4897755" y="1454150"/>
            <a:ext cx="1080000" cy="168108"/>
          </a:xfrm>
          <a:prstGeom prst="rect">
            <a:avLst/>
          </a:prstGeom>
        </p:spPr>
      </p:pic>
      <p:sp>
        <p:nvSpPr>
          <p:cNvPr id="32" name="object 5"/>
          <p:cNvSpPr/>
          <p:nvPr/>
        </p:nvSpPr>
        <p:spPr>
          <a:xfrm>
            <a:off x="6267576" y="805497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34" name="文本框 33"/>
          <p:cNvSpPr txBox="1"/>
          <p:nvPr/>
        </p:nvSpPr>
        <p:spPr>
          <a:xfrm>
            <a:off x="6276340" y="877189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94</a:t>
            </a:r>
            <a:endParaRPr lang="en-US" altLang="zh-CN" sz="1000">
              <a:solidFill>
                <a:schemeClr val="bg1"/>
              </a:solidFill>
              <a:latin typeface="黑体" panose="02010609060101010101" charset="-122"/>
              <a:ea typeface="黑体" panose="02010609060101010101" charset="-122"/>
            </a:endParaRPr>
          </a:p>
        </p:txBody>
      </p:sp>
      <p:sp>
        <p:nvSpPr>
          <p:cNvPr id="35" name="文本框 34"/>
          <p:cNvSpPr txBox="1"/>
          <p:nvPr/>
        </p:nvSpPr>
        <p:spPr>
          <a:xfrm>
            <a:off x="1302385" y="1633220"/>
            <a:ext cx="2535555" cy="6843395"/>
          </a:xfrm>
          <a:prstGeom prst="rect">
            <a:avLst/>
          </a:prstGeom>
          <a:noFill/>
        </p:spPr>
        <p:txBody>
          <a:bodyPr wrap="square" lIns="71755" tIns="36195" rIns="71755" bIns="36195" rtlCol="0">
            <a:spAutoFit/>
          </a:bodyPr>
          <a:p>
            <a:r>
              <a:rPr sz="1000" b="1">
                <a:latin typeface="微软雅黑" panose="020B0503020204020204" charset="-122"/>
                <a:ea typeface="微软雅黑" panose="020B0503020204020204" charset="-122"/>
                <a:cs typeface="微软雅黑" panose="020B0503020204020204" charset="-122"/>
                <a:sym typeface="+mn-ea"/>
              </a:rPr>
              <a:t>3.3 Spark plug</a:t>
            </a:r>
            <a:endParaRPr sz="1000" b="1">
              <a:latin typeface="微软雅黑" panose="020B0503020204020204" charset="-122"/>
              <a:ea typeface="微软雅黑" panose="020B0503020204020204" charset="-122"/>
              <a:cs typeface="微软雅黑" panose="020B0503020204020204" charset="-122"/>
              <a:sym typeface="+mn-ea"/>
            </a:endParaRPr>
          </a:p>
          <a:p>
            <a:endParaRPr sz="1000" b="1">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rPr>
              <a:t>Caution. </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-Before removing the spark plug use an air gun to blow and clean the spark</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around the plug base and also make sure that no dust has fallen into the cylinder.</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1. Check.</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Spark plug type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Incorrect → Replace.</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Manufacturer / Model</a:t>
            </a:r>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NGK/LMAR8A-9CR8E</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sz="1000">
                <a:latin typeface="微软雅黑" panose="020B0503020204020204" charset="-122"/>
                <a:ea typeface="微软雅黑" panose="020B0503020204020204" charset="-122"/>
                <a:cs typeface="微软雅黑" panose="020B0503020204020204" charset="-122"/>
                <a:sym typeface="+mn-ea"/>
              </a:rPr>
              <a:t>2. Check.</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 Electrode "1"</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Damaged / depleted → Replace the spark plug.</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 Insulator "2"</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Abnormal color → Replace the spark plug.</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Normal color should be tan or light tan.</a:t>
            </a:r>
            <a:endParaRPr sz="1000">
              <a:latin typeface="微软雅黑" panose="020B0503020204020204" charset="-122"/>
              <a:ea typeface="微软雅黑" panose="020B0503020204020204" charset="-122"/>
              <a:cs typeface="微软雅黑" panose="020B0503020204020204" charset="-122"/>
              <a:sym typeface="+mn-ea"/>
            </a:endParaRPr>
          </a:p>
          <a:p>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3. Cleaning.</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 Spark plugs</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(Use spark plug cleaner or wire brush)</a:t>
            </a:r>
            <a:endParaRPr sz="1000">
              <a:latin typeface="微软雅黑" panose="020B0503020204020204" charset="-122"/>
              <a:ea typeface="微软雅黑" panose="020B0503020204020204" charset="-122"/>
              <a:cs typeface="微软雅黑" panose="020B0503020204020204" charset="-122"/>
              <a:sym typeface="+mn-ea"/>
            </a:endParaRPr>
          </a:p>
          <a:p>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4. Measurement.</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 Spark plug gap "a"</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(Thickness gauge measurement)</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Out of specification → Adjust the gap.</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Spark plug gap</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0.80-0.90 mm (0.031-0.035 in)</a:t>
            </a:r>
            <a:endParaRPr sz="1000">
              <a:latin typeface="微软雅黑" panose="020B0503020204020204" charset="-122"/>
              <a:ea typeface="微软雅黑" panose="020B0503020204020204" charset="-122"/>
              <a:cs typeface="微软雅黑" panose="020B0503020204020204" charset="-122"/>
              <a:sym typeface="+mn-ea"/>
            </a:endParaRPr>
          </a:p>
          <a:p>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5. Installation.</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 Spark plugs</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Install spark plugs tightened to specified torque of</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13 N-m (1.3 kgf-m, 9.6 lb-ft)</a:t>
            </a:r>
            <a:endParaRPr sz="1000">
              <a:latin typeface="微软雅黑" panose="020B0503020204020204" charset="-122"/>
              <a:ea typeface="微软雅黑" panose="020B0503020204020204" charset="-122"/>
              <a:cs typeface="微软雅黑" panose="020B0503020204020204" charset="-122"/>
              <a:sym typeface="+mn-ea"/>
            </a:endParaRPr>
          </a:p>
          <a:p>
            <a:endParaRPr sz="1000">
              <a:latin typeface="微软雅黑" panose="020B0503020204020204" charset="-122"/>
              <a:ea typeface="微软雅黑" panose="020B0503020204020204" charset="-122"/>
              <a:cs typeface="微软雅黑" panose="020B0503020204020204" charset="-122"/>
              <a:sym typeface="+mn-ea"/>
            </a:endParaRPr>
          </a:p>
          <a:p>
            <a:r>
              <a:rPr lang="zh-CN" altLang="en-US" sz="1000" b="1">
                <a:latin typeface="微软雅黑" panose="020B0503020204020204" charset="-122"/>
                <a:ea typeface="微软雅黑" panose="020B0503020204020204" charset="-122"/>
                <a:cs typeface="微软雅黑" panose="020B0503020204020204" charset="-122"/>
              </a:rPr>
              <a:t>Caution.</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   </a:t>
            </a:r>
            <a:r>
              <a:rPr sz="1000" b="1">
                <a:latin typeface="微软雅黑" panose="020B0503020204020204" charset="-122"/>
                <a:ea typeface="微软雅黑" panose="020B0503020204020204" charset="-122"/>
                <a:cs typeface="微软雅黑" panose="020B0503020204020204" charset="-122"/>
              </a:rPr>
              <a:t>-Clean the spark plug and gasket surfaces before installing the spark plugs.</a:t>
            </a:r>
            <a:endParaRPr sz="1000" b="1">
              <a:latin typeface="微软雅黑" panose="020B0503020204020204" charset="-122"/>
              <a:ea typeface="微软雅黑" panose="020B0503020204020204" charset="-122"/>
              <a:cs typeface="微软雅黑" panose="020B0503020204020204" charset="-122"/>
            </a:endParaRPr>
          </a:p>
        </p:txBody>
      </p:sp>
      <p:pic>
        <p:nvPicPr>
          <p:cNvPr id="36" name="图片 35" descr="emobile_2023-01-03_16-05-49"/>
          <p:cNvPicPr>
            <a:picLocks noChangeAspect="1"/>
          </p:cNvPicPr>
          <p:nvPr/>
        </p:nvPicPr>
        <p:blipFill>
          <a:blip r:embed="rId2"/>
          <a:stretch>
            <a:fillRect/>
          </a:stretch>
        </p:blipFill>
        <p:spPr>
          <a:xfrm>
            <a:off x="3867150" y="5400675"/>
            <a:ext cx="2160000" cy="1404432"/>
          </a:xfrm>
          <a:prstGeom prst="rect">
            <a:avLst/>
          </a:prstGeom>
          <a:ln>
            <a:solidFill>
              <a:schemeClr val="tx1"/>
            </a:solidFill>
          </a:ln>
        </p:spPr>
      </p:pic>
      <p:grpSp>
        <p:nvGrpSpPr>
          <p:cNvPr id="37" name="组合 36"/>
          <p:cNvGrpSpPr/>
          <p:nvPr/>
        </p:nvGrpSpPr>
        <p:grpSpPr>
          <a:xfrm>
            <a:off x="3867150" y="3450590"/>
            <a:ext cx="2160270" cy="1441450"/>
            <a:chOff x="-3062" y="5434"/>
            <a:chExt cx="3402" cy="2270"/>
          </a:xfrm>
        </p:grpSpPr>
        <p:pic>
          <p:nvPicPr>
            <p:cNvPr id="38" name="图片 37" descr="火花塞2"/>
            <p:cNvPicPr>
              <a:picLocks noChangeAspect="1"/>
            </p:cNvPicPr>
            <p:nvPr/>
          </p:nvPicPr>
          <p:blipFill>
            <a:blip r:embed="rId3"/>
            <a:srcRect l="17785" t="14528" r="18694"/>
            <a:stretch>
              <a:fillRect/>
            </a:stretch>
          </p:blipFill>
          <p:spPr>
            <a:xfrm>
              <a:off x="-3062" y="5434"/>
              <a:ext cx="3402" cy="2271"/>
            </a:xfrm>
            <a:prstGeom prst="rect">
              <a:avLst/>
            </a:prstGeom>
            <a:ln>
              <a:solidFill>
                <a:schemeClr val="tx1"/>
              </a:solidFill>
            </a:ln>
          </p:spPr>
        </p:pic>
        <p:cxnSp>
          <p:nvCxnSpPr>
            <p:cNvPr id="39" name="直接连接符 38"/>
            <p:cNvCxnSpPr>
              <a:endCxn id="40" idx="1"/>
            </p:cNvCxnSpPr>
            <p:nvPr/>
          </p:nvCxnSpPr>
          <p:spPr>
            <a:xfrm flipV="1">
              <a:off x="-1007" y="5571"/>
              <a:ext cx="1043" cy="685"/>
            </a:xfrm>
            <a:prstGeom prst="line">
              <a:avLst/>
            </a:prstGeom>
            <a:ln w="15875">
              <a:solidFill>
                <a:srgbClr val="FF0000"/>
              </a:solidFill>
              <a:prstDash val="solid"/>
              <a:headEnd type="triangle" w="sm" len="med"/>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36" y="5457"/>
              <a:ext cx="284" cy="227"/>
            </a:xfrm>
            <a:prstGeom prst="rect">
              <a:avLst/>
            </a:prstGeom>
            <a:solidFill>
              <a:schemeClr val="bg1"/>
            </a:solidFill>
            <a:ln w="9525">
              <a:noFill/>
            </a:ln>
          </p:spPr>
          <p:txBody>
            <a:bodyPr wrap="square" lIns="0" tIns="0" rIns="0" bIns="0" anchor="ctr" anchorCtr="0">
              <a:noAutofit/>
            </a:bodyPr>
            <a:p>
              <a:pPr indent="0" algn="ctr" fontAlgn="auto"/>
              <a:r>
                <a:rPr lang="en-US" altLang="zh-CN" sz="1000" b="1">
                  <a:latin typeface="微软雅黑" panose="020B0503020204020204" charset="-122"/>
                  <a:ea typeface="微软雅黑" panose="020B0503020204020204" charset="-122"/>
                </a:rPr>
                <a:t>[2]</a:t>
              </a:r>
              <a:endParaRPr lang="en-US" altLang="zh-CN" sz="1000" b="1">
                <a:latin typeface="微软雅黑" panose="020B0503020204020204" charset="-122"/>
                <a:ea typeface="微软雅黑" panose="020B0503020204020204" charset="-122"/>
              </a:endParaRPr>
            </a:p>
          </p:txBody>
        </p:sp>
      </p:grpSp>
      <p:grpSp>
        <p:nvGrpSpPr>
          <p:cNvPr id="41" name="组合 40"/>
          <p:cNvGrpSpPr/>
          <p:nvPr/>
        </p:nvGrpSpPr>
        <p:grpSpPr>
          <a:xfrm>
            <a:off x="3861435" y="1835785"/>
            <a:ext cx="2160270" cy="1400810"/>
            <a:chOff x="-3071" y="2891"/>
            <a:chExt cx="3402" cy="2206"/>
          </a:xfrm>
        </p:grpSpPr>
        <p:pic>
          <p:nvPicPr>
            <p:cNvPr id="42" name="图片 41" descr="emobile_2023-01-04_09-41-50"/>
            <p:cNvPicPr>
              <a:picLocks noChangeAspect="1"/>
            </p:cNvPicPr>
            <p:nvPr/>
          </p:nvPicPr>
          <p:blipFill>
            <a:blip r:embed="rId4"/>
            <a:srcRect r="15232"/>
            <a:stretch>
              <a:fillRect/>
            </a:stretch>
          </p:blipFill>
          <p:spPr>
            <a:xfrm>
              <a:off x="-3071" y="2891"/>
              <a:ext cx="3402" cy="2207"/>
            </a:xfrm>
            <a:prstGeom prst="rect">
              <a:avLst/>
            </a:prstGeom>
            <a:ln>
              <a:solidFill>
                <a:schemeClr val="tx1"/>
              </a:solidFill>
            </a:ln>
          </p:spPr>
        </p:pic>
        <p:cxnSp>
          <p:nvCxnSpPr>
            <p:cNvPr id="43" name="直接连接符 42"/>
            <p:cNvCxnSpPr>
              <a:endCxn id="45" idx="1"/>
            </p:cNvCxnSpPr>
            <p:nvPr/>
          </p:nvCxnSpPr>
          <p:spPr>
            <a:xfrm flipV="1">
              <a:off x="-1311" y="3021"/>
              <a:ext cx="1347" cy="927"/>
            </a:xfrm>
            <a:prstGeom prst="line">
              <a:avLst/>
            </a:prstGeom>
            <a:ln w="15875">
              <a:solidFill>
                <a:srgbClr val="FF0000"/>
              </a:solidFill>
              <a:prstDash val="solid"/>
              <a:headEnd type="triangle" w="sm" len="med"/>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36" y="2900"/>
              <a:ext cx="283" cy="242"/>
            </a:xfrm>
            <a:prstGeom prst="rect">
              <a:avLst/>
            </a:prstGeom>
            <a:solidFill>
              <a:schemeClr val="bg1"/>
            </a:solidFill>
            <a:ln w="9525">
              <a:noFill/>
            </a:ln>
          </p:spPr>
          <p:txBody>
            <a:bodyPr wrap="square" lIns="0" tIns="0" rIns="0" bIns="0" anchor="ctr" anchorCtr="0">
              <a:spAutoFit/>
            </a:bodyPr>
            <a:p>
              <a:pPr indent="0" algn="ctr" fontAlgn="auto"/>
              <a:r>
                <a:rPr lang="en-US" altLang="zh-CN" sz="1000" b="1">
                  <a:latin typeface="微软雅黑" panose="020B0503020204020204" charset="-122"/>
                  <a:ea typeface="微软雅黑" panose="020B0503020204020204" charset="-122"/>
                </a:rPr>
                <a:t>[1]</a:t>
              </a:r>
              <a:endParaRPr lang="en-US" altLang="zh-CN" sz="1000" b="1">
                <a:latin typeface="微软雅黑" panose="020B0503020204020204" charset="-122"/>
                <a:ea typeface="微软雅黑" panose="020B0503020204020204" charset="-122"/>
              </a:endParaRPr>
            </a:p>
          </p:txBody>
        </p:sp>
        <p:sp>
          <p:nvSpPr>
            <p:cNvPr id="46" name="文本框 45"/>
            <p:cNvSpPr txBox="1"/>
            <p:nvPr/>
          </p:nvSpPr>
          <p:spPr>
            <a:xfrm>
              <a:off x="-3059" y="2920"/>
              <a:ext cx="283" cy="227"/>
            </a:xfrm>
            <a:prstGeom prst="rect">
              <a:avLst/>
            </a:prstGeom>
            <a:solidFill>
              <a:schemeClr val="bg1"/>
            </a:solidFill>
            <a:ln w="9525">
              <a:noFill/>
            </a:ln>
          </p:spPr>
          <p:txBody>
            <a:bodyPr wrap="square" lIns="0" tIns="17780" rIns="0" bIns="17780" anchor="ctr" anchorCtr="0">
              <a:noAutofit/>
            </a:bodyPr>
            <a:p>
              <a:pPr indent="0" algn="ctr" fontAlgn="auto"/>
              <a:r>
                <a:rPr lang="en-US" altLang="zh-CN" sz="1000" b="1">
                  <a:latin typeface="微软雅黑" panose="020B0503020204020204" charset="-122"/>
                  <a:ea typeface="微软雅黑" panose="020B0503020204020204" charset="-122"/>
                </a:rPr>
                <a:t>[2]</a:t>
              </a:r>
              <a:endParaRPr lang="en-US" altLang="zh-CN" sz="1000" b="1">
                <a:latin typeface="微软雅黑" panose="020B0503020204020204" charset="-122"/>
                <a:ea typeface="微软雅黑" panose="020B0503020204020204" charset="-122"/>
              </a:endParaRPr>
            </a:p>
          </p:txBody>
        </p:sp>
        <p:cxnSp>
          <p:nvCxnSpPr>
            <p:cNvPr id="47" name="直接连接符 46"/>
            <p:cNvCxnSpPr>
              <a:stCxn id="46" idx="3"/>
            </p:cNvCxnSpPr>
            <p:nvPr/>
          </p:nvCxnSpPr>
          <p:spPr>
            <a:xfrm>
              <a:off x="-2776" y="3033"/>
              <a:ext cx="808" cy="459"/>
            </a:xfrm>
            <a:prstGeom prst="line">
              <a:avLst/>
            </a:prstGeom>
            <a:ln w="15875">
              <a:solidFill>
                <a:srgbClr val="FF0000"/>
              </a:solidFill>
              <a:headEnd type="none"/>
              <a:tailEnd type="triangle" w="sm" len="med"/>
            </a:ln>
          </p:spPr>
          <p:style>
            <a:lnRef idx="1">
              <a:schemeClr val="accent1"/>
            </a:lnRef>
            <a:fillRef idx="0">
              <a:schemeClr val="accent1"/>
            </a:fillRef>
            <a:effectRef idx="0">
              <a:schemeClr val="accent1"/>
            </a:effectRef>
            <a:fontRef idx="minor">
              <a:schemeClr val="tx1"/>
            </a:fontRef>
          </p:style>
        </p:cxnSp>
      </p:grpSp>
      <p:sp>
        <p:nvSpPr>
          <p:cNvPr id="3" name="object 13"/>
          <p:cNvSpPr txBox="1"/>
          <p:nvPr>
            <p:custDataLst>
              <p:tags r:id="rId5"/>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矩形 25"/>
          <p:cNvSpPr/>
          <p:nvPr/>
        </p:nvSpPr>
        <p:spPr>
          <a:xfrm>
            <a:off x="1364615" y="1631950"/>
            <a:ext cx="4826635" cy="7429500"/>
          </a:xfrm>
          <a:prstGeom prst="rect">
            <a:avLst/>
          </a:prstGeom>
          <a:solidFill>
            <a:srgbClr val="FFFFFF"/>
          </a:solidFill>
          <a:ln w="9525">
            <a:noFill/>
          </a:ln>
        </p:spPr>
        <p:txBody>
          <a:bodyPr/>
          <a:p>
            <a:endParaRPr lang="zh-CN" altLang="en-US"/>
          </a:p>
        </p:txBody>
      </p:sp>
      <p:pic>
        <p:nvPicPr>
          <p:cNvPr id="27" name="图片 26" descr="图片4"/>
          <p:cNvPicPr>
            <a:picLocks noChangeAspect="1"/>
          </p:cNvPicPr>
          <p:nvPr/>
        </p:nvPicPr>
        <p:blipFill>
          <a:blip r:embed="rId1"/>
          <a:stretch>
            <a:fillRect/>
          </a:stretch>
        </p:blipFill>
        <p:spPr>
          <a:xfrm>
            <a:off x="1511935" y="1448435"/>
            <a:ext cx="1134110" cy="176530"/>
          </a:xfrm>
          <a:prstGeom prst="rect">
            <a:avLst/>
          </a:prstGeom>
        </p:spPr>
      </p:pic>
      <p:sp>
        <p:nvSpPr>
          <p:cNvPr id="28" name="object 5"/>
          <p:cNvSpPr/>
          <p:nvPr/>
        </p:nvSpPr>
        <p:spPr>
          <a:xfrm>
            <a:off x="70942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30" name="文本框 29"/>
          <p:cNvSpPr txBox="1"/>
          <p:nvPr/>
        </p:nvSpPr>
        <p:spPr>
          <a:xfrm>
            <a:off x="71818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95</a:t>
            </a:r>
            <a:endParaRPr lang="en-US" altLang="zh-CN" sz="1000">
              <a:solidFill>
                <a:schemeClr val="bg1"/>
              </a:solidFill>
              <a:latin typeface="黑体" panose="02010609060101010101" charset="-122"/>
              <a:ea typeface="黑体" panose="02010609060101010101" charset="-122"/>
            </a:endParaRPr>
          </a:p>
        </p:txBody>
      </p:sp>
      <p:sp>
        <p:nvSpPr>
          <p:cNvPr id="31" name="文本框 30"/>
          <p:cNvSpPr txBox="1"/>
          <p:nvPr/>
        </p:nvSpPr>
        <p:spPr>
          <a:xfrm>
            <a:off x="3774440" y="1678305"/>
            <a:ext cx="2402205" cy="1645285"/>
          </a:xfrm>
          <a:prstGeom prst="rect">
            <a:avLst/>
          </a:prstGeom>
          <a:noFill/>
        </p:spPr>
        <p:txBody>
          <a:bodyPr wrap="square" rtlCol="0">
            <a:spAutoFit/>
          </a:bodyPr>
          <a:p>
            <a:r>
              <a:rPr sz="1000" b="1">
                <a:latin typeface="微软雅黑" panose="020B0503020204020204" charset="-122"/>
                <a:ea typeface="微软雅黑" panose="020B0503020204020204" charset="-122"/>
                <a:cs typeface="微软雅黑" panose="020B0503020204020204" charset="-122"/>
              </a:rPr>
              <a:t>3.4 Injector</a:t>
            </a:r>
            <a:endParaRPr sz="1000" b="1">
              <a:latin typeface="微软雅黑" panose="020B0503020204020204" charset="-122"/>
              <a:ea typeface="微软雅黑" panose="020B0503020204020204" charset="-122"/>
              <a:cs typeface="微软雅黑" panose="020B0503020204020204" charset="-122"/>
            </a:endParaRPr>
          </a:p>
          <a:p>
            <a:r>
              <a:rPr sz="1000" b="1">
                <a:latin typeface="微软雅黑" panose="020B0503020204020204" charset="-122"/>
                <a:ea typeface="微软雅黑" panose="020B0503020204020204" charset="-122"/>
                <a:cs typeface="微软雅黑" panose="020B0503020204020204" charset="-122"/>
              </a:rPr>
              <a:t>    </a:t>
            </a:r>
            <a:r>
              <a:rPr sz="900">
                <a:latin typeface="微软雅黑" panose="020B0503020204020204" charset="-122"/>
                <a:ea typeface="微软雅黑" panose="020B0503020204020204" charset="-122"/>
                <a:cs typeface="微软雅黑" panose="020B0503020204020204" charset="-122"/>
              </a:rPr>
              <a:t>One end of the injector is mounted on the injector holder, and the other end is connected to the fuel pipe through the injector cap. It injects fuel within the specified time according to the instruction of ECU, by which fuel is supplied to the engine and atomized. This injector adopts four-hole injection and shall not be rotated after fixing the card spring.</a:t>
            </a:r>
            <a:endParaRPr sz="900">
              <a:latin typeface="微软雅黑" panose="020B0503020204020204" charset="-122"/>
              <a:ea typeface="微软雅黑" panose="020B0503020204020204" charset="-122"/>
              <a:cs typeface="微软雅黑" panose="020B0503020204020204" charset="-122"/>
            </a:endParaRPr>
          </a:p>
        </p:txBody>
      </p:sp>
      <p:sp>
        <p:nvSpPr>
          <p:cNvPr id="32" name="文本框 31"/>
          <p:cNvSpPr txBox="1"/>
          <p:nvPr/>
        </p:nvSpPr>
        <p:spPr>
          <a:xfrm>
            <a:off x="3674110" y="3323590"/>
            <a:ext cx="2724150" cy="798830"/>
          </a:xfrm>
          <a:prstGeom prst="rect">
            <a:avLst/>
          </a:prstGeom>
          <a:noFill/>
        </p:spPr>
        <p:txBody>
          <a:bodyPr wrap="square" rtlCol="0">
            <a:spAutoFit/>
          </a:bodyPr>
          <a:p>
            <a:r>
              <a:rPr lang="zh-CN" altLang="en-US" sz="1000" b="1">
                <a:latin typeface="微软雅黑" panose="020B0503020204020204" charset="-122"/>
                <a:ea typeface="微软雅黑" panose="020B0503020204020204" charset="-122"/>
                <a:cs typeface="微软雅黑" panose="020B0503020204020204" charset="-122"/>
                <a:sym typeface="+mn-ea"/>
              </a:rPr>
              <a:t>Definition of the function of each pin.</a:t>
            </a:r>
            <a:endParaRPr lang="zh-CN" altLang="en-US" sz="1000" b="1">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1: Positive (+) connected to the main relay (purple)</a:t>
            </a:r>
            <a:endParaRPr lang="zh-CN" altLang="en-US" sz="900">
              <a:latin typeface="微软雅黑" panose="020B0503020204020204" charset="-122"/>
              <a:ea typeface="微软雅黑" panose="020B0503020204020204" charset="-122"/>
              <a:cs typeface="微软雅黑" panose="020B0503020204020204" charset="-122"/>
              <a:sym typeface="+mn-ea"/>
            </a:endParaRPr>
          </a:p>
          <a:p>
            <a:r>
              <a:rPr lang="zh-CN" altLang="en-US" sz="900">
                <a:latin typeface="微软雅黑" panose="020B0503020204020204" charset="-122"/>
                <a:ea typeface="微软雅黑" panose="020B0503020204020204" charset="-122"/>
                <a:cs typeface="微软雅黑" panose="020B0503020204020204" charset="-122"/>
                <a:sym typeface="+mn-ea"/>
              </a:rPr>
              <a:t>2: Negative (-) connects to pin 12 of ECU (orange and black)</a:t>
            </a:r>
            <a:endParaRPr lang="zh-CN" altLang="en-US" sz="900">
              <a:latin typeface="微软雅黑" panose="020B0503020204020204" charset="-122"/>
              <a:ea typeface="微软雅黑" panose="020B0503020204020204" charset="-122"/>
              <a:cs typeface="微软雅黑" panose="020B0503020204020204" charset="-122"/>
              <a:sym typeface="+mn-ea"/>
            </a:endParaRPr>
          </a:p>
        </p:txBody>
      </p:sp>
      <p:sp>
        <p:nvSpPr>
          <p:cNvPr id="33" name="文本框 32"/>
          <p:cNvSpPr txBox="1"/>
          <p:nvPr/>
        </p:nvSpPr>
        <p:spPr>
          <a:xfrm>
            <a:off x="3785235" y="4240530"/>
            <a:ext cx="2406015" cy="245110"/>
          </a:xfrm>
          <a:prstGeom prst="rect">
            <a:avLst/>
          </a:prstGeom>
          <a:noFill/>
        </p:spPr>
        <p:txBody>
          <a:bodyPr wrap="square" rtlCol="0">
            <a:spAutoFit/>
          </a:bodyPr>
          <a:p>
            <a:r>
              <a:rPr sz="1000">
                <a:solidFill>
                  <a:schemeClr val="tx1"/>
                </a:solidFill>
                <a:latin typeface="微软雅黑" panose="020B0503020204020204" charset="-122"/>
                <a:ea typeface="微软雅黑" panose="020B0503020204020204" charset="-122"/>
                <a:cs typeface="微软雅黑" panose="020B0503020204020204" charset="-122"/>
              </a:rPr>
              <a:t>Injector resistance: 12.5Ω±5%</a:t>
            </a:r>
            <a:endParaRPr sz="10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3770630" y="7143750"/>
            <a:ext cx="2415540" cy="1938020"/>
          </a:xfrm>
          <a:prstGeom prst="rect">
            <a:avLst/>
          </a:prstGeom>
          <a:noFill/>
        </p:spPr>
        <p:txBody>
          <a:bodyPr wrap="square" rtlCol="0">
            <a:spAutoFit/>
          </a:bodyPr>
          <a:p>
            <a:pPr>
              <a:lnSpc>
                <a:spcPct val="100000"/>
              </a:lnSpc>
            </a:pPr>
            <a:r>
              <a:rPr lang="zh-CN" altLang="en-US" sz="1000" b="1">
                <a:latin typeface="微软雅黑" panose="020B0503020204020204" charset="-122"/>
                <a:ea typeface="微软雅黑" panose="020B0503020204020204" charset="-122"/>
                <a:cs typeface="微软雅黑" panose="020B0503020204020204" charset="-122"/>
              </a:rPr>
              <a:t>Injector installation.</a:t>
            </a:r>
            <a:endParaRPr lang="zh-CN" altLang="en-US" sz="1000" b="1">
              <a:latin typeface="微软雅黑" panose="020B0503020204020204" charset="-122"/>
              <a:ea typeface="微软雅黑" panose="020B0503020204020204" charset="-122"/>
              <a:cs typeface="微软雅黑" panose="020B0503020204020204" charset="-122"/>
            </a:endParaRPr>
          </a:p>
          <a:p>
            <a:pPr>
              <a:lnSpc>
                <a:spcPct val="100000"/>
              </a:lnSpc>
            </a:pPr>
            <a:r>
              <a:rPr lang="en-US" altLang="zh-CN" sz="1000">
                <a:latin typeface="微软雅黑" panose="020B0503020204020204" charset="-122"/>
                <a:ea typeface="微软雅黑" panose="020B0503020204020204" charset="-122"/>
                <a:cs typeface="微软雅黑" panose="020B0503020204020204" charset="-122"/>
              </a:rPr>
              <a:t>   </a:t>
            </a:r>
            <a:r>
              <a:rPr sz="1000">
                <a:latin typeface="微软雅黑" panose="020B0503020204020204" charset="-122"/>
                <a:ea typeface="微软雅黑" panose="020B0503020204020204" charset="-122"/>
                <a:cs typeface="微软雅黑" panose="020B0503020204020204" charset="-122"/>
              </a:rPr>
              <a:t>Injector installation by hand, prohibit the use of hammer and other tools to knock</a:t>
            </a:r>
            <a:endParaRPr sz="1000">
              <a:latin typeface="微软雅黑" panose="020B0503020204020204" charset="-122"/>
              <a:ea typeface="微软雅黑" panose="020B0503020204020204" charset="-122"/>
              <a:cs typeface="微软雅黑" panose="020B0503020204020204" charset="-122"/>
            </a:endParaRPr>
          </a:p>
          <a:p>
            <a:pPr>
              <a:lnSpc>
                <a:spcPct val="100000"/>
              </a:lnSpc>
            </a:pPr>
            <a:r>
              <a:rPr sz="1000">
                <a:latin typeface="微软雅黑" panose="020B0503020204020204" charset="-122"/>
                <a:ea typeface="微软雅黑" panose="020B0503020204020204" charset="-122"/>
                <a:cs typeface="微软雅黑" panose="020B0503020204020204" charset="-122"/>
              </a:rPr>
              <a:t>O-ring must be replaced when removing and installing the injector.</a:t>
            </a:r>
            <a:endParaRPr sz="1000">
              <a:latin typeface="微软雅黑" panose="020B0503020204020204" charset="-122"/>
              <a:ea typeface="微软雅黑" panose="020B0503020204020204" charset="-122"/>
              <a:cs typeface="微软雅黑" panose="020B0503020204020204" charset="-122"/>
            </a:endParaRPr>
          </a:p>
          <a:p>
            <a:pPr>
              <a:lnSpc>
                <a:spcPct val="100000"/>
              </a:lnSpc>
            </a:pPr>
            <a:r>
              <a:rPr sz="1000">
                <a:latin typeface="微软雅黑" panose="020B0503020204020204" charset="-122"/>
                <a:ea typeface="微软雅黑" panose="020B0503020204020204" charset="-122"/>
                <a:cs typeface="微软雅黑" panose="020B0503020204020204" charset="-122"/>
              </a:rPr>
              <a:t>when disassembling the injector, if necessary, first carry out pressure relief treatment.</a:t>
            </a:r>
            <a:endParaRPr sz="1000">
              <a:latin typeface="微软雅黑" panose="020B0503020204020204" charset="-122"/>
              <a:ea typeface="微软雅黑" panose="020B0503020204020204" charset="-122"/>
              <a:cs typeface="微软雅黑" panose="020B0503020204020204" charset="-122"/>
            </a:endParaRPr>
          </a:p>
          <a:p>
            <a:pPr>
              <a:lnSpc>
                <a:spcPct val="100000"/>
              </a:lnSpc>
            </a:pPr>
            <a:r>
              <a:rPr sz="1000">
                <a:latin typeface="微软雅黑" panose="020B0503020204020204" charset="-122"/>
                <a:ea typeface="微软雅黑" panose="020B0503020204020204" charset="-122"/>
                <a:cs typeface="微软雅黑" panose="020B0503020204020204" charset="-122"/>
              </a:rPr>
              <a:t>After installing the injector, carry out the sealing test to ensure that there is no leakage.</a:t>
            </a:r>
            <a:endParaRPr sz="1000">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nvSpPr>
        <p:spPr>
          <a:xfrm>
            <a:off x="3785235" y="4442460"/>
            <a:ext cx="2447925" cy="398780"/>
          </a:xfrm>
          <a:prstGeom prst="rect">
            <a:avLst/>
          </a:prstGeom>
          <a:noFill/>
        </p:spPr>
        <p:txBody>
          <a:bodyPr wrap="square" rtlCol="0">
            <a:spAutoFit/>
          </a:bodyPr>
          <a:p>
            <a:r>
              <a:rPr sz="1000" b="1">
                <a:solidFill>
                  <a:schemeClr val="tx1"/>
                </a:solidFill>
                <a:latin typeface="微软雅黑" panose="020B0503020204020204" charset="-122"/>
                <a:ea typeface="微软雅黑" panose="020B0503020204020204" charset="-122"/>
                <a:cs typeface="微软雅黑" panose="020B0503020204020204" charset="-122"/>
              </a:rPr>
              <a:t>Fig 1: shows the wiring diagram of the injector and ECU</a:t>
            </a:r>
            <a:endParaRPr sz="1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6" name="文本框 35"/>
          <p:cNvSpPr txBox="1"/>
          <p:nvPr/>
        </p:nvSpPr>
        <p:spPr>
          <a:xfrm>
            <a:off x="3774440" y="4813300"/>
            <a:ext cx="2522855" cy="2330450"/>
          </a:xfrm>
          <a:prstGeom prst="rect">
            <a:avLst/>
          </a:prstGeom>
          <a:noFill/>
        </p:spPr>
        <p:txBody>
          <a:bodyPr wrap="square" rtlCol="0">
            <a:noAutofit/>
          </a:bodyPr>
          <a:p>
            <a:r>
              <a:rPr lang="en-US" altLang="zh-CN" sz="950">
                <a:latin typeface="微软雅黑" panose="020B0503020204020204" charset="-122"/>
                <a:ea typeface="微软雅黑" panose="020B0503020204020204" charset="-122"/>
                <a:cs typeface="微软雅黑" panose="020B0503020204020204" charset="-122"/>
              </a:rPr>
              <a:t>Tips </a:t>
            </a:r>
            <a:r>
              <a:rPr lang="zh-CN" altLang="en-US" sz="950">
                <a:latin typeface="微软雅黑" panose="020B0503020204020204" charset="-122"/>
                <a:ea typeface="微软雅黑" panose="020B0503020204020204" charset="-122"/>
                <a:cs typeface="微软雅黑" panose="020B0503020204020204" charset="-122"/>
              </a:rPr>
              <a:t>1. in order to avoid contamination of the injector injection area, the injector inlet end should always be located above the outlet end (at the injector installation location on the entire vehicle).</a:t>
            </a:r>
            <a:endParaRPr lang="zh-CN" altLang="en-US" sz="950">
              <a:latin typeface="微软雅黑" panose="020B0503020204020204" charset="-122"/>
              <a:ea typeface="微软雅黑" panose="020B0503020204020204" charset="-122"/>
              <a:cs typeface="微软雅黑" panose="020B0503020204020204" charset="-122"/>
            </a:endParaRPr>
          </a:p>
          <a:p>
            <a:r>
              <a:rPr lang="zh-CN" altLang="en-US" sz="950">
                <a:latin typeface="微软雅黑" panose="020B0503020204020204" charset="-122"/>
                <a:ea typeface="微软雅黑" panose="020B0503020204020204" charset="-122"/>
                <a:cs typeface="微软雅黑" panose="020B0503020204020204" charset="-122"/>
              </a:rPr>
              <a:t>2. In order to achieve the best injector assembly, clean silicone-free engine oil must be used to lubricate the upper and lower O-ring circumference; lubricant must not contaminate the injector interior and spray holes;</a:t>
            </a:r>
            <a:endParaRPr lang="zh-CN" altLang="en-US" sz="950">
              <a:latin typeface="微软雅黑" panose="020B0503020204020204" charset="-122"/>
              <a:ea typeface="微软雅黑" panose="020B0503020204020204" charset="-122"/>
              <a:cs typeface="微软雅黑" panose="020B0503020204020204" charset="-122"/>
            </a:endParaRPr>
          </a:p>
          <a:p>
            <a:r>
              <a:rPr lang="zh-CN" altLang="en-US" sz="950">
                <a:latin typeface="微软雅黑" panose="020B0503020204020204" charset="-122"/>
                <a:ea typeface="微软雅黑" panose="020B0503020204020204" charset="-122"/>
                <a:cs typeface="微软雅黑" panose="020B0503020204020204" charset="-122"/>
              </a:rPr>
              <a:t>3. Removal and reassembly of the injector must be replaced when the O-ring, the operation does not allow damage to the sealing surface.</a:t>
            </a:r>
            <a:endParaRPr lang="zh-CN" altLang="en-US" sz="950">
              <a:latin typeface="微软雅黑" panose="020B0503020204020204" charset="-122"/>
              <a:ea typeface="微软雅黑" panose="020B0503020204020204" charset="-122"/>
              <a:cs typeface="微软雅黑" panose="020B0503020204020204" charset="-122"/>
            </a:endParaRPr>
          </a:p>
        </p:txBody>
      </p:sp>
      <p:sp>
        <p:nvSpPr>
          <p:cNvPr id="39" name="文本框 38"/>
          <p:cNvSpPr txBox="1"/>
          <p:nvPr/>
        </p:nvSpPr>
        <p:spPr>
          <a:xfrm>
            <a:off x="1450340" y="4007485"/>
            <a:ext cx="2169160" cy="375285"/>
          </a:xfrm>
          <a:prstGeom prst="rect">
            <a:avLst/>
          </a:prstGeom>
          <a:noFill/>
        </p:spPr>
        <p:txBody>
          <a:bodyPr wrap="square" lIns="36195" tIns="0" rIns="36195" bIns="0" rtlCol="0">
            <a:noAutofit/>
          </a:bodyPr>
          <a:p>
            <a:r>
              <a:rPr lang="en-US" altLang="zh-CN" sz="1000" b="1">
                <a:latin typeface="微软雅黑" panose="020B0503020204020204" charset="-122"/>
                <a:ea typeface="微软雅黑" panose="020B0503020204020204" charset="-122"/>
              </a:rPr>
              <a:t>factory </a:t>
            </a:r>
            <a:r>
              <a:rPr lang="en-US" altLang="zh-CN" sz="1000" b="1">
                <a:latin typeface="微软雅黑" panose="020B0503020204020204" charset="-122"/>
                <a:ea typeface="微软雅黑" panose="020B0503020204020204" charset="-122"/>
              </a:rPr>
              <a:t>edition wiring diagram</a:t>
            </a:r>
            <a:endParaRPr lang="en-US" altLang="zh-CN" sz="1000" b="1">
              <a:latin typeface="微软雅黑" panose="020B0503020204020204" charset="-122"/>
              <a:ea typeface="微软雅黑" panose="020B0503020204020204" charset="-122"/>
            </a:endParaRPr>
          </a:p>
        </p:txBody>
      </p:sp>
      <p:sp>
        <p:nvSpPr>
          <p:cNvPr id="40" name="文本框 39"/>
          <p:cNvSpPr txBox="1"/>
          <p:nvPr/>
        </p:nvSpPr>
        <p:spPr>
          <a:xfrm>
            <a:off x="1459230" y="6490970"/>
            <a:ext cx="2261870" cy="349250"/>
          </a:xfrm>
          <a:prstGeom prst="rect">
            <a:avLst/>
          </a:prstGeom>
          <a:noFill/>
        </p:spPr>
        <p:txBody>
          <a:bodyPr wrap="square" lIns="36195" tIns="0" rIns="36195" bIns="0" rtlCol="0">
            <a:noAutofit/>
          </a:bodyPr>
          <a:p>
            <a:r>
              <a:rPr lang="en-US" altLang="zh-CN" sz="1000" b="1">
                <a:latin typeface="微软雅黑" panose="020B0503020204020204" charset="-122"/>
                <a:ea typeface="微软雅黑" panose="020B0503020204020204" charset="-122"/>
              </a:rPr>
              <a:t>regular edition</a:t>
            </a:r>
            <a:r>
              <a:rPr lang="zh-CN" altLang="en-US" sz="1000" b="1">
                <a:latin typeface="微软雅黑" panose="020B0503020204020204" charset="-122"/>
                <a:ea typeface="微软雅黑" panose="020B0503020204020204" charset="-122"/>
              </a:rPr>
              <a:t> wiring diagram</a:t>
            </a:r>
            <a:endParaRPr lang="zh-CN" altLang="en-US" sz="1000" b="1">
              <a:latin typeface="微软雅黑" panose="020B0503020204020204" charset="-122"/>
              <a:ea typeface="微软雅黑" panose="020B0503020204020204" charset="-122"/>
            </a:endParaRPr>
          </a:p>
        </p:txBody>
      </p:sp>
      <p:pic>
        <p:nvPicPr>
          <p:cNvPr id="41" name="图片 40" descr="emobile_2022-12-08_10-47-58"/>
          <p:cNvPicPr>
            <a:picLocks noChangeAspect="1"/>
          </p:cNvPicPr>
          <p:nvPr/>
        </p:nvPicPr>
        <p:blipFill>
          <a:blip r:embed="rId2"/>
          <a:stretch>
            <a:fillRect/>
          </a:stretch>
        </p:blipFill>
        <p:spPr>
          <a:xfrm>
            <a:off x="1466850" y="1708150"/>
            <a:ext cx="2160000" cy="1587691"/>
          </a:xfrm>
          <a:prstGeom prst="rect">
            <a:avLst/>
          </a:prstGeom>
          <a:ln>
            <a:solidFill>
              <a:schemeClr val="tx1"/>
            </a:solidFill>
          </a:ln>
        </p:spPr>
      </p:pic>
      <p:sp>
        <p:nvSpPr>
          <p:cNvPr id="20" name="文本框 19"/>
          <p:cNvSpPr txBox="1"/>
          <p:nvPr/>
        </p:nvSpPr>
        <p:spPr>
          <a:xfrm>
            <a:off x="1466215" y="1704340"/>
            <a:ext cx="1390650" cy="281940"/>
          </a:xfrm>
          <a:prstGeom prst="rect">
            <a:avLst/>
          </a:prstGeom>
          <a:noFill/>
        </p:spPr>
        <p:txBody>
          <a:bodyPr wrap="square" lIns="0" tIns="0" rIns="0" bIns="0" rtlCol="0">
            <a:noAutofit/>
          </a:bodyPr>
          <a:p>
            <a:r>
              <a:rPr lang="zh-CN" altLang="en-US" sz="800" b="1">
                <a:latin typeface="微软雅黑" panose="020B0503020204020204" charset="-122"/>
                <a:ea typeface="微软雅黑" panose="020B0503020204020204" charset="-122"/>
              </a:rPr>
              <a:t>Injector profile drawing</a:t>
            </a:r>
            <a:endParaRPr lang="zh-CN" altLang="en-US" sz="800" b="1">
              <a:latin typeface="微软雅黑" panose="020B0503020204020204" charset="-122"/>
              <a:ea typeface="微软雅黑" panose="020B0503020204020204" charset="-122"/>
            </a:endParaRPr>
          </a:p>
        </p:txBody>
      </p:sp>
      <p:sp>
        <p:nvSpPr>
          <p:cNvPr id="22" name="文本框 21"/>
          <p:cNvSpPr txBox="1"/>
          <p:nvPr/>
        </p:nvSpPr>
        <p:spPr>
          <a:xfrm>
            <a:off x="1489710" y="4304030"/>
            <a:ext cx="281940" cy="153670"/>
          </a:xfrm>
          <a:prstGeom prst="rect">
            <a:avLst/>
          </a:prstGeom>
          <a:noFill/>
        </p:spPr>
        <p:txBody>
          <a:bodyPr wrap="square" lIns="0" tIns="0" rIns="0" bIns="0" rtlCol="0" anchor="ctr" anchorCtr="0">
            <a:spAutoFit/>
          </a:bodyPr>
          <a:p>
            <a:r>
              <a:rPr sz="1000" b="1">
                <a:latin typeface="微软雅黑" panose="020B0503020204020204" charset="-122"/>
                <a:ea typeface="微软雅黑" panose="020B0503020204020204" charset="-122"/>
                <a:cs typeface="微软雅黑" panose="020B0503020204020204" charset="-122"/>
                <a:sym typeface="+mn-ea"/>
              </a:rPr>
              <a:t>Fig</a:t>
            </a:r>
            <a:r>
              <a:rPr lang="en-US" altLang="zh-CN" sz="1000" b="1">
                <a:latin typeface="微软雅黑" panose="020B0503020204020204" charset="-122"/>
                <a:ea typeface="微软雅黑" panose="020B0503020204020204" charset="-122"/>
                <a:cs typeface="微软雅黑" panose="020B0503020204020204" charset="-122"/>
              </a:rPr>
              <a:t>1</a:t>
            </a:r>
            <a:endParaRPr lang="en-US" altLang="zh-CN" sz="1000" b="1">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473835" y="6764655"/>
            <a:ext cx="332740" cy="153670"/>
          </a:xfrm>
          <a:prstGeom prst="rect">
            <a:avLst/>
          </a:prstGeom>
          <a:noFill/>
        </p:spPr>
        <p:txBody>
          <a:bodyPr wrap="square" lIns="0" tIns="0" rIns="0" bIns="0" rtlCol="0" anchor="ctr" anchorCtr="0">
            <a:spAutoFit/>
          </a:bodyPr>
          <a:p>
            <a:r>
              <a:rPr sz="1000" b="1">
                <a:latin typeface="微软雅黑" panose="020B0503020204020204" charset="-122"/>
                <a:ea typeface="微软雅黑" panose="020B0503020204020204" charset="-122"/>
                <a:cs typeface="微软雅黑" panose="020B0503020204020204" charset="-122"/>
                <a:sym typeface="+mn-ea"/>
              </a:rPr>
              <a:t>Fig</a:t>
            </a:r>
            <a:r>
              <a:rPr lang="en-US" altLang="zh-CN" sz="1000" b="1">
                <a:latin typeface="微软雅黑" panose="020B0503020204020204" charset="-122"/>
                <a:ea typeface="微软雅黑" panose="020B0503020204020204" charset="-122"/>
                <a:cs typeface="微软雅黑" panose="020B0503020204020204" charset="-122"/>
              </a:rPr>
              <a:t>1</a:t>
            </a:r>
            <a:endParaRPr lang="en-US" altLang="zh-CN" sz="1000" b="1">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3"/>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14" name="图片 14"/>
          <p:cNvPicPr>
            <a:picLocks noChangeAspect="1"/>
          </p:cNvPicPr>
          <p:nvPr>
            <p:custDataLst>
              <p:tags r:id="rId4"/>
            </p:custDataLst>
          </p:nvPr>
        </p:nvPicPr>
        <p:blipFill>
          <a:blip r:embed="rId5"/>
          <a:stretch>
            <a:fillRect/>
          </a:stretch>
        </p:blipFill>
        <p:spPr>
          <a:xfrm>
            <a:off x="1450340" y="4660900"/>
            <a:ext cx="2320290" cy="1598930"/>
          </a:xfrm>
          <a:prstGeom prst="rect">
            <a:avLst/>
          </a:prstGeom>
        </p:spPr>
      </p:pic>
      <p:pic>
        <p:nvPicPr>
          <p:cNvPr id="21" name="图片 21"/>
          <p:cNvPicPr>
            <a:picLocks noChangeAspect="1"/>
          </p:cNvPicPr>
          <p:nvPr>
            <p:custDataLst>
              <p:tags r:id="rId6"/>
            </p:custDataLst>
          </p:nvPr>
        </p:nvPicPr>
        <p:blipFill>
          <a:blip r:embed="rId7"/>
          <a:stretch>
            <a:fillRect/>
          </a:stretch>
        </p:blipFill>
        <p:spPr>
          <a:xfrm>
            <a:off x="1416050" y="7153910"/>
            <a:ext cx="2367280" cy="16141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263650" y="1612900"/>
            <a:ext cx="4826635" cy="7429500"/>
          </a:xfrm>
          <a:prstGeom prst="rect">
            <a:avLst/>
          </a:prstGeom>
          <a:solidFill>
            <a:srgbClr val="FFFFFF"/>
          </a:solidFill>
          <a:ln w="9525">
            <a:noFill/>
          </a:ln>
        </p:spPr>
        <p:txBody>
          <a:bodyPr/>
          <a:p>
            <a:endParaRPr lang="zh-CN" altLang="en-US"/>
          </a:p>
        </p:txBody>
      </p:sp>
      <p:pic>
        <p:nvPicPr>
          <p:cNvPr id="15" name="图片 14" descr="图片4"/>
          <p:cNvPicPr>
            <a:picLocks noChangeAspect="1"/>
          </p:cNvPicPr>
          <p:nvPr/>
        </p:nvPicPr>
        <p:blipFill>
          <a:blip r:embed="rId1"/>
          <a:stretch>
            <a:fillRect/>
          </a:stretch>
        </p:blipFill>
        <p:spPr>
          <a:xfrm>
            <a:off x="4824095" y="1448435"/>
            <a:ext cx="1134110" cy="176530"/>
          </a:xfrm>
          <a:prstGeom prst="rect">
            <a:avLst/>
          </a:prstGeom>
        </p:spPr>
      </p:pic>
      <p:sp>
        <p:nvSpPr>
          <p:cNvPr id="24" name="object 5"/>
          <p:cNvSpPr/>
          <p:nvPr/>
        </p:nvSpPr>
        <p:spPr>
          <a:xfrm>
            <a:off x="626186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7" name="文本框 26"/>
          <p:cNvSpPr txBox="1"/>
          <p:nvPr/>
        </p:nvSpPr>
        <p:spPr>
          <a:xfrm>
            <a:off x="627062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96</a:t>
            </a:r>
            <a:endParaRPr lang="en-US" altLang="zh-CN" sz="1000">
              <a:solidFill>
                <a:schemeClr val="bg1"/>
              </a:solidFill>
              <a:latin typeface="黑体" panose="02010609060101010101" charset="-122"/>
              <a:ea typeface="黑体" panose="02010609060101010101" charset="-122"/>
            </a:endParaRPr>
          </a:p>
        </p:txBody>
      </p:sp>
      <p:sp>
        <p:nvSpPr>
          <p:cNvPr id="28" name="文本框 27"/>
          <p:cNvSpPr txBox="1"/>
          <p:nvPr/>
        </p:nvSpPr>
        <p:spPr>
          <a:xfrm>
            <a:off x="1256030" y="1639570"/>
            <a:ext cx="2566670" cy="1337945"/>
          </a:xfrm>
          <a:prstGeom prst="rect">
            <a:avLst/>
          </a:prstGeom>
          <a:noFill/>
        </p:spPr>
        <p:txBody>
          <a:bodyPr wrap="square" rtlCol="0">
            <a:spAutoFit/>
          </a:bodyPr>
          <a:p>
            <a:r>
              <a:rPr sz="900" b="1">
                <a:latin typeface="微软雅黑" panose="020B0503020204020204" charset="-122"/>
                <a:ea typeface="微软雅黑" panose="020B0503020204020204" charset="-122"/>
                <a:cs typeface="微软雅黑" panose="020B0503020204020204" charset="-122"/>
              </a:rPr>
              <a:t>3.5 Fuel Pump</a:t>
            </a:r>
            <a:endParaRPr sz="900" b="1">
              <a:latin typeface="微软雅黑" panose="020B0503020204020204" charset="-122"/>
              <a:ea typeface="微软雅黑" panose="020B0503020204020204" charset="-122"/>
              <a:cs typeface="微软雅黑" panose="020B0503020204020204" charset="-122"/>
            </a:endParaRPr>
          </a:p>
          <a:p>
            <a:r>
              <a:rPr sz="900" b="1">
                <a:latin typeface="微软雅黑" panose="020B0503020204020204" charset="-122"/>
                <a:ea typeface="微软雅黑" panose="020B0503020204020204" charset="-122"/>
                <a:cs typeface="微软雅黑" panose="020B0503020204020204" charset="-122"/>
              </a:rPr>
              <a:t>    </a:t>
            </a:r>
            <a:r>
              <a:rPr sz="900">
                <a:latin typeface="微软雅黑" panose="020B0503020204020204" charset="-122"/>
                <a:ea typeface="微软雅黑" panose="020B0503020204020204" charset="-122"/>
                <a:cs typeface="微软雅黑" panose="020B0503020204020204" charset="-122"/>
              </a:rPr>
              <a:t>The fuel pump assembly and the wiring diagram of the connection with the fuel pump relay ECU.</a:t>
            </a:r>
            <a:endParaRPr sz="900">
              <a:latin typeface="微软雅黑" panose="020B0503020204020204" charset="-122"/>
              <a:ea typeface="微软雅黑" panose="020B0503020204020204" charset="-122"/>
              <a:cs typeface="微软雅黑" panose="020B0503020204020204" charset="-122"/>
            </a:endParaRPr>
          </a:p>
          <a:p>
            <a:r>
              <a:rPr sz="900">
                <a:latin typeface="微软雅黑" panose="020B0503020204020204" charset="-122"/>
                <a:ea typeface="微软雅黑" panose="020B0503020204020204" charset="-122"/>
                <a:cs typeface="微软雅黑" panose="020B0503020204020204" charset="-122"/>
              </a:rPr>
              <a:t>    This fuel pump assembly integrates a fuel pump, a plastic holder coarse and fine filter and a regulator, which works to pump fuel from the fuel tank to the engine at a certain oil pressure and flow rate.</a:t>
            </a:r>
            <a:endParaRPr sz="900">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nvSpPr>
        <p:spPr>
          <a:xfrm>
            <a:off x="1290955" y="2995930"/>
            <a:ext cx="2503805" cy="2861310"/>
          </a:xfrm>
          <a:prstGeom prst="rect">
            <a:avLst/>
          </a:prstGeom>
          <a:noFill/>
        </p:spPr>
        <p:txBody>
          <a:bodyPr wrap="square" rtlCol="0">
            <a:spAutoFit/>
          </a:bodyPr>
          <a:p>
            <a:r>
              <a:rPr lang="zh-CN" altLang="en-US" sz="900" b="1">
                <a:latin typeface="微软雅黑" panose="020B0503020204020204" charset="-122"/>
                <a:ea typeface="微软雅黑" panose="020B0503020204020204" charset="-122"/>
                <a:cs typeface="微软雅黑" panose="020B0503020204020204" charset="-122"/>
              </a:rPr>
              <a:t>Function definition of each pin.</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1: connected to the fuel pump relay output (+) (brown-green)</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2: Connected to the negative terminal of the battery (-) (green)</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Performance parameters.</a:t>
            </a:r>
            <a:endParaRPr lang="zh-CN" altLang="en-US" sz="900" b="1">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Regulator opening pressure: 0.33±0.01mpa</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When the flow rate is 40L/h, the corresponding rated pressure value 330±10 kPa</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    This fuel pump assembly is installed at the bottom of the fuel tank on the left front side of the vehicle.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Do not run the fuel pump assembly in the no-load, no-oil condition to avoid damage.</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Hold it gently when installing or disassembling, and do not drop it to the ground.</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1290955" y="5857240"/>
            <a:ext cx="2118995" cy="1630045"/>
          </a:xfrm>
          <a:prstGeom prst="rect">
            <a:avLst/>
          </a:prstGeom>
          <a:noFill/>
        </p:spPr>
        <p:txBody>
          <a:bodyPr wrap="square" rtlCol="0">
            <a:spAutoFit/>
          </a:bodyPr>
          <a:p>
            <a:r>
              <a:rPr lang="zh-CN" altLang="en-US" sz="1000" b="1">
                <a:latin typeface="微软雅黑" panose="020B0503020204020204" charset="-122"/>
                <a:ea typeface="微软雅黑" panose="020B0503020204020204" charset="-122"/>
                <a:cs typeface="微软雅黑" panose="020B0503020204020204" charset="-122"/>
              </a:rPr>
              <a:t>Measuring oil pressure</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b="1">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   Connect the oil pressure gauge to the fuel pump assembly outlet, and lock it with clamps to ensure that there is no leakage at the combination Press the ignition off switch, the fuel pump will work for 5 seconds and then stop rotating.</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nvSpPr>
        <p:spPr>
          <a:xfrm>
            <a:off x="1291590" y="7480300"/>
            <a:ext cx="4439285" cy="1476375"/>
          </a:xfrm>
          <a:prstGeom prst="rect">
            <a:avLst/>
          </a:prstGeom>
          <a:noFill/>
        </p:spPr>
        <p:txBody>
          <a:bodyPr wrap="square" rtlCol="0">
            <a:spAutoFit/>
          </a:bodyPr>
          <a:p>
            <a:r>
              <a:rPr lang="zh-CN" altLang="en-US" sz="1000" b="1">
                <a:latin typeface="微软雅黑" panose="020B0503020204020204" charset="-122"/>
                <a:ea typeface="微软雅黑" panose="020B0503020204020204" charset="-122"/>
                <a:cs typeface="微软雅黑" panose="020B0503020204020204" charset="-122"/>
              </a:rPr>
              <a:t>Fuel line pressure relief treatment</a:t>
            </a:r>
            <a:endParaRPr lang="zh-CN" altLang="en-US" sz="1000" b="1">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    The fuel supply pressure of the EFI system is high, and all fuel lines are made of high-pressure resistant fuel lines, so even if the engine is not running, the fuel line also maintains a high pressure, so only during the repair process, note: do not easily disassemble the fuel line: when repairing the fuel system in need of repair, remove the fuel line before the fuel system should be unpressurized, as follows: remove the fuel pump relay, or remove the fuel pump harness connector 2P ( Black), start the vehicle and idle until the engine turns off on its own.</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3854450" y="6450965"/>
            <a:ext cx="2310130" cy="196215"/>
          </a:xfrm>
          <a:prstGeom prst="rect">
            <a:avLst/>
          </a:prstGeom>
          <a:noFill/>
        </p:spPr>
        <p:txBody>
          <a:bodyPr wrap="square" lIns="36195" tIns="0" rIns="36195" bIns="0" rtlCol="0">
            <a:noAutofit/>
          </a:bodyPr>
          <a:p>
            <a:pPr algn="l"/>
            <a:r>
              <a:rPr sz="1000" b="1">
                <a:latin typeface="微软雅黑" panose="020B0503020204020204" charset="-122"/>
                <a:ea typeface="微软雅黑" panose="020B0503020204020204" charset="-122"/>
                <a:cs typeface="微软雅黑" panose="020B0503020204020204" charset="-122"/>
                <a:sym typeface="+mn-ea"/>
              </a:rPr>
              <a:t>Figure 1: shows the wiring diagram of the fuel pump and ECU.</a:t>
            </a:r>
            <a:endParaRPr sz="1000" b="1">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nvSpPr>
        <p:spPr>
          <a:xfrm>
            <a:off x="3778250" y="1797685"/>
            <a:ext cx="1503045" cy="122555"/>
          </a:xfrm>
          <a:prstGeom prst="rect">
            <a:avLst/>
          </a:prstGeom>
          <a:noFill/>
        </p:spPr>
        <p:txBody>
          <a:bodyPr wrap="square" lIns="0" tIns="0" rIns="0" bIns="0" rtlCol="0">
            <a:spAutoFit/>
          </a:bodyPr>
          <a:p>
            <a:r>
              <a:rPr lang="zh-CN" altLang="en-US" sz="800" b="1">
                <a:latin typeface="微软雅黑" panose="020B0503020204020204" charset="-122"/>
                <a:ea typeface="微软雅黑" panose="020B0503020204020204" charset="-122"/>
              </a:rPr>
              <a:t>Fuel pump outline drawing</a:t>
            </a:r>
            <a:endParaRPr lang="zh-CN" altLang="en-US" sz="800" b="1">
              <a:latin typeface="微软雅黑" panose="020B0503020204020204" charset="-122"/>
              <a:ea typeface="微软雅黑" panose="020B0503020204020204" charset="-122"/>
            </a:endParaRPr>
          </a:p>
        </p:txBody>
      </p:sp>
      <p:sp>
        <p:nvSpPr>
          <p:cNvPr id="22" name="文本框 21"/>
          <p:cNvSpPr txBox="1"/>
          <p:nvPr/>
        </p:nvSpPr>
        <p:spPr>
          <a:xfrm>
            <a:off x="3842385" y="4017645"/>
            <a:ext cx="402590" cy="335915"/>
          </a:xfrm>
          <a:prstGeom prst="rect">
            <a:avLst/>
          </a:prstGeom>
          <a:noFill/>
        </p:spPr>
        <p:txBody>
          <a:bodyPr wrap="square" lIns="0" tIns="0" rIns="0" bIns="0" rtlCol="0" anchor="ctr" anchorCtr="0">
            <a:noAutofit/>
          </a:bodyPr>
          <a:p>
            <a:r>
              <a:rPr lang="en-US" sz="1000" b="1">
                <a:latin typeface="微软雅黑" panose="020B0503020204020204" charset="-122"/>
                <a:ea typeface="微软雅黑" panose="020B0503020204020204" charset="-122"/>
                <a:cs typeface="微软雅黑" panose="020B0503020204020204" charset="-122"/>
              </a:rPr>
              <a:t>Fig1 </a:t>
            </a:r>
            <a:endParaRPr lang="en-US" sz="1000" b="1">
              <a:latin typeface="微软雅黑" panose="020B0503020204020204" charset="-122"/>
              <a:ea typeface="微软雅黑" panose="020B0503020204020204" charset="-122"/>
              <a:cs typeface="微软雅黑" panose="020B0503020204020204" charset="-122"/>
            </a:endParaRPr>
          </a:p>
        </p:txBody>
      </p:sp>
      <p:sp>
        <p:nvSpPr>
          <p:cNvPr id="3" name="object 13"/>
          <p:cNvSpPr txBox="1"/>
          <p:nvPr>
            <p:custDataLst>
              <p:tags r:id="rId2"/>
            </p:custDataLst>
          </p:nvPr>
        </p:nvSpPr>
        <p:spPr>
          <a:xfrm>
            <a:off x="61125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pic>
        <p:nvPicPr>
          <p:cNvPr id="23" name="图片 23"/>
          <p:cNvPicPr>
            <a:picLocks noChangeAspect="1"/>
          </p:cNvPicPr>
          <p:nvPr>
            <p:custDataLst>
              <p:tags r:id="rId3"/>
            </p:custDataLst>
          </p:nvPr>
        </p:nvPicPr>
        <p:blipFill>
          <a:blip r:embed="rId4"/>
          <a:stretch>
            <a:fillRect/>
          </a:stretch>
        </p:blipFill>
        <p:spPr>
          <a:xfrm>
            <a:off x="3809365" y="1920240"/>
            <a:ext cx="2315845" cy="1905000"/>
          </a:xfrm>
          <a:prstGeom prst="rect">
            <a:avLst/>
          </a:prstGeom>
        </p:spPr>
      </p:pic>
      <p:pic>
        <p:nvPicPr>
          <p:cNvPr id="5" name="图片 24"/>
          <p:cNvPicPr>
            <a:picLocks noChangeAspect="1"/>
          </p:cNvPicPr>
          <p:nvPr>
            <p:custDataLst>
              <p:tags r:id="rId5"/>
            </p:custDataLst>
          </p:nvPr>
        </p:nvPicPr>
        <p:blipFill>
          <a:blip r:embed="rId6"/>
          <a:stretch>
            <a:fillRect/>
          </a:stretch>
        </p:blipFill>
        <p:spPr>
          <a:xfrm>
            <a:off x="3702050" y="4356100"/>
            <a:ext cx="2398395" cy="1844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362075" y="1628140"/>
            <a:ext cx="4826635" cy="7429500"/>
          </a:xfrm>
          <a:prstGeom prst="rect">
            <a:avLst/>
          </a:prstGeom>
          <a:solidFill>
            <a:srgbClr val="FFFFFF"/>
          </a:solidFill>
          <a:ln w="9525">
            <a:noFill/>
          </a:ln>
        </p:spPr>
        <p:txBody>
          <a:bodyPr/>
          <a:p>
            <a:endParaRPr lang="zh-CN" altLang="en-US"/>
          </a:p>
        </p:txBody>
      </p:sp>
      <p:pic>
        <p:nvPicPr>
          <p:cNvPr id="8" name="图片 7" descr="图片4"/>
          <p:cNvPicPr>
            <a:picLocks noChangeAspect="1"/>
          </p:cNvPicPr>
          <p:nvPr/>
        </p:nvPicPr>
        <p:blipFill>
          <a:blip r:embed="rId1"/>
          <a:stretch>
            <a:fillRect/>
          </a:stretch>
        </p:blipFill>
        <p:spPr>
          <a:xfrm>
            <a:off x="1511935" y="1448435"/>
            <a:ext cx="1134110" cy="176530"/>
          </a:xfrm>
          <a:prstGeom prst="rect">
            <a:avLst/>
          </a:prstGeom>
        </p:spPr>
      </p:pic>
      <p:sp>
        <p:nvSpPr>
          <p:cNvPr id="9" name="object 5"/>
          <p:cNvSpPr/>
          <p:nvPr/>
        </p:nvSpPr>
        <p:spPr>
          <a:xfrm>
            <a:off x="71958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38" name="文本框 37"/>
          <p:cNvSpPr txBox="1"/>
          <p:nvPr/>
        </p:nvSpPr>
        <p:spPr>
          <a:xfrm>
            <a:off x="72834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97</a:t>
            </a:r>
            <a:endParaRPr lang="en-US" altLang="zh-CN" sz="1000">
              <a:solidFill>
                <a:schemeClr val="bg1"/>
              </a:solidFill>
              <a:latin typeface="黑体" panose="02010609060101010101" charset="-122"/>
              <a:ea typeface="黑体" panose="02010609060101010101" charset="-122"/>
            </a:endParaRPr>
          </a:p>
        </p:txBody>
      </p:sp>
      <p:sp>
        <p:nvSpPr>
          <p:cNvPr id="10" name="文本框 9"/>
          <p:cNvSpPr txBox="1"/>
          <p:nvPr/>
        </p:nvSpPr>
        <p:spPr>
          <a:xfrm>
            <a:off x="3764280" y="2807335"/>
            <a:ext cx="2427605" cy="860425"/>
          </a:xfrm>
          <a:prstGeom prst="rect">
            <a:avLst/>
          </a:prstGeom>
          <a:noFill/>
        </p:spPr>
        <p:txBody>
          <a:bodyPr wrap="square" rtlCol="0">
            <a:spAutoFit/>
          </a:bodyPr>
          <a:p>
            <a:r>
              <a:rPr sz="1000">
                <a:latin typeface="微软雅黑" panose="020B0503020204020204" charset="-122"/>
                <a:ea typeface="微软雅黑" panose="020B0503020204020204" charset="-122"/>
                <a:cs typeface="微软雅黑" panose="020B0503020204020204" charset="-122"/>
                <a:sym typeface="+mn-ea"/>
              </a:rPr>
              <a:t>As shown in figure 1 on the right sensor locations.</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1. intake air temperature, intake air pressure, throttle position [1];</a:t>
            </a:r>
            <a:endParaRPr sz="1000">
              <a:latin typeface="微软雅黑" panose="020B0503020204020204" charset="-122"/>
              <a:ea typeface="微软雅黑" panose="020B0503020204020204" charset="-122"/>
              <a:cs typeface="微软雅黑" panose="020B0503020204020204" charset="-122"/>
              <a:sym typeface="+mn-ea"/>
            </a:endParaRPr>
          </a:p>
          <a:p>
            <a:r>
              <a:rPr sz="1000">
                <a:latin typeface="微软雅黑" panose="020B0503020204020204" charset="-122"/>
                <a:ea typeface="微软雅黑" panose="020B0503020204020204" charset="-122"/>
                <a:cs typeface="微软雅黑" panose="020B0503020204020204" charset="-122"/>
                <a:sym typeface="+mn-ea"/>
              </a:rPr>
              <a:t>2. Idle speed stepper motor [2];</a:t>
            </a:r>
            <a:endParaRPr sz="100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3765550" y="1638935"/>
            <a:ext cx="2426335" cy="1168400"/>
          </a:xfrm>
          <a:prstGeom prst="rect">
            <a:avLst/>
          </a:prstGeom>
          <a:noFill/>
        </p:spPr>
        <p:txBody>
          <a:bodyPr wrap="square" rtlCol="0">
            <a:spAutoFit/>
          </a:bodyPr>
          <a:p>
            <a:r>
              <a:rPr sz="1000" b="1">
                <a:latin typeface="微软雅黑" panose="020B0503020204020204" charset="-122"/>
                <a:ea typeface="微软雅黑" panose="020B0503020204020204" charset="-122"/>
                <a:sym typeface="+mn-ea"/>
              </a:rPr>
              <a:t>3.6 Throttle Body Assembly</a:t>
            </a:r>
            <a:endParaRPr sz="1000" b="1">
              <a:latin typeface="微软雅黑" panose="020B0503020204020204" charset="-122"/>
              <a:ea typeface="微软雅黑" panose="020B0503020204020204" charset="-122"/>
              <a:sym typeface="+mn-ea"/>
            </a:endParaRPr>
          </a:p>
          <a:p>
            <a:r>
              <a:rPr sz="1000" b="1">
                <a:latin typeface="微软雅黑" panose="020B0503020204020204" charset="-122"/>
                <a:ea typeface="微软雅黑" panose="020B0503020204020204" charset="-122"/>
                <a:sym typeface="+mn-ea"/>
              </a:rPr>
              <a:t>  </a:t>
            </a:r>
            <a:r>
              <a:rPr sz="1000">
                <a:latin typeface="微软雅黑" panose="020B0503020204020204" charset="-122"/>
                <a:ea typeface="微软雅黑" panose="020B0503020204020204" charset="-122"/>
                <a:sym typeface="+mn-ea"/>
              </a:rPr>
              <a:t> Connects the air filter and engine, controls the opening and closing angle of the throttle plate by the throttle cable, and sends the turning angle signal to the ECU by the throttle position sensor.</a:t>
            </a:r>
            <a:endParaRPr sz="1000">
              <a:latin typeface="微软雅黑" panose="020B0503020204020204" charset="-122"/>
              <a:ea typeface="微软雅黑" panose="020B0503020204020204" charset="-122"/>
              <a:sym typeface="+mn-ea"/>
            </a:endParaRPr>
          </a:p>
        </p:txBody>
      </p:sp>
      <p:sp>
        <p:nvSpPr>
          <p:cNvPr id="13" name="文本框 12"/>
          <p:cNvSpPr txBox="1"/>
          <p:nvPr/>
        </p:nvSpPr>
        <p:spPr>
          <a:xfrm>
            <a:off x="3854450" y="5422900"/>
            <a:ext cx="2421890" cy="398780"/>
          </a:xfrm>
          <a:prstGeom prst="rect">
            <a:avLst/>
          </a:prstGeom>
          <a:noFill/>
        </p:spPr>
        <p:txBody>
          <a:bodyPr wrap="square" rtlCol="0">
            <a:spAutoFit/>
          </a:bodyPr>
          <a:p>
            <a:r>
              <a:rPr sz="1000">
                <a:latin typeface="微软雅黑" panose="020B0503020204020204" charset="-122"/>
                <a:ea typeface="微软雅黑" panose="020B0503020204020204" charset="-122"/>
              </a:rPr>
              <a:t>As in Fig 2 idle speed limit screw [1] is not allowed to be adjusted.</a:t>
            </a:r>
            <a:endParaRPr sz="1000">
              <a:latin typeface="微软雅黑" panose="020B0503020204020204" charset="-122"/>
              <a:ea typeface="微软雅黑" panose="020B0503020204020204" charset="-122"/>
            </a:endParaRPr>
          </a:p>
        </p:txBody>
      </p:sp>
      <p:sp>
        <p:nvSpPr>
          <p:cNvPr id="14" name="文本框 13"/>
          <p:cNvSpPr txBox="1"/>
          <p:nvPr/>
        </p:nvSpPr>
        <p:spPr>
          <a:xfrm>
            <a:off x="3854450" y="6030595"/>
            <a:ext cx="2369185" cy="1384935"/>
          </a:xfrm>
          <a:prstGeom prst="rect">
            <a:avLst/>
          </a:prstGeom>
          <a:noFill/>
          <a:ln>
            <a:solidFill>
              <a:schemeClr val="tx1"/>
            </a:solidFill>
          </a:ln>
        </p:spPr>
        <p:txBody>
          <a:bodyPr wrap="square" lIns="36195" tIns="0" rIns="36195" bIns="0" rtlCol="0" anchor="ctr" anchorCtr="0">
            <a:spAutoFit/>
          </a:bodyPr>
          <a:p>
            <a:r>
              <a:rPr lang="zh-CN" altLang="en-US" sz="1000">
                <a:latin typeface="微软雅黑" panose="020B0503020204020204" charset="-122"/>
                <a:ea typeface="微软雅黑" panose="020B0503020204020204" charset="-122"/>
              </a:rPr>
              <a:t>-Engine idle speed is completely adjusted by EFI system, manual adjustment of idle speed limit bolt is not allowed.</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-It is not allowed to add load on the shell or cover.</a:t>
            </a:r>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-Take it lightly when disassembling and do not allow it to fall on the ground.</a:t>
            </a:r>
            <a:endParaRPr lang="zh-CN" altLang="en-US" sz="1000">
              <a:latin typeface="微软雅黑" panose="020B0503020204020204" charset="-122"/>
              <a:ea typeface="微软雅黑" panose="020B0503020204020204" charset="-122"/>
            </a:endParaRPr>
          </a:p>
        </p:txBody>
      </p:sp>
      <p:pic>
        <p:nvPicPr>
          <p:cNvPr id="17" name="图片 16" descr="emobile_2022-10-26_16-29-43"/>
          <p:cNvPicPr>
            <a:picLocks noChangeAspect="1"/>
          </p:cNvPicPr>
          <p:nvPr/>
        </p:nvPicPr>
        <p:blipFill>
          <a:blip r:embed="rId2"/>
          <a:stretch>
            <a:fillRect/>
          </a:stretch>
        </p:blipFill>
        <p:spPr>
          <a:xfrm>
            <a:off x="1492250" y="1774825"/>
            <a:ext cx="2160000" cy="1560812"/>
          </a:xfrm>
          <a:prstGeom prst="rect">
            <a:avLst/>
          </a:prstGeom>
          <a:ln>
            <a:solidFill>
              <a:schemeClr val="tx1"/>
            </a:solidFill>
          </a:ln>
        </p:spPr>
      </p:pic>
      <p:cxnSp>
        <p:nvCxnSpPr>
          <p:cNvPr id="19" name="直接连接符 18"/>
          <p:cNvCxnSpPr/>
          <p:nvPr/>
        </p:nvCxnSpPr>
        <p:spPr>
          <a:xfrm>
            <a:off x="1564005" y="3100705"/>
            <a:ext cx="918845" cy="0"/>
          </a:xfrm>
          <a:prstGeom prst="line">
            <a:avLst/>
          </a:prstGeom>
          <a:ln w="158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027045" y="2576830"/>
            <a:ext cx="489585" cy="0"/>
          </a:xfrm>
          <a:prstGeom prst="line">
            <a:avLst/>
          </a:prstGeom>
          <a:ln w="15875">
            <a:solidFill>
              <a:srgbClr val="FF0000"/>
            </a:solidFill>
            <a:headEnd type="triangle" w="sm"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492250" y="3028950"/>
            <a:ext cx="216000" cy="138430"/>
          </a:xfrm>
          <a:prstGeom prst="rect">
            <a:avLst/>
          </a:prstGeom>
          <a:solidFill>
            <a:schemeClr val="bg1"/>
          </a:solidFill>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[2]</a:t>
            </a:r>
            <a:endParaRPr lang="en-US" altLang="zh-CN" sz="900" b="1">
              <a:latin typeface="微软雅黑" panose="020B0503020204020204" charset="-122"/>
              <a:ea typeface="微软雅黑" panose="020B0503020204020204" charset="-122"/>
            </a:endParaRPr>
          </a:p>
        </p:txBody>
      </p:sp>
      <p:sp>
        <p:nvSpPr>
          <p:cNvPr id="23" name="文本框 22"/>
          <p:cNvSpPr txBox="1"/>
          <p:nvPr/>
        </p:nvSpPr>
        <p:spPr>
          <a:xfrm>
            <a:off x="3422650" y="2508250"/>
            <a:ext cx="216000" cy="138430"/>
          </a:xfrm>
          <a:prstGeom prst="rect">
            <a:avLst/>
          </a:prstGeom>
          <a:solidFill>
            <a:schemeClr val="bg1"/>
          </a:solidFill>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[1]</a:t>
            </a:r>
            <a:endParaRPr lang="en-US" altLang="zh-CN" sz="900" b="1">
              <a:latin typeface="微软雅黑" panose="020B0503020204020204" charset="-122"/>
              <a:ea typeface="微软雅黑" panose="020B0503020204020204" charset="-122"/>
            </a:endParaRPr>
          </a:p>
        </p:txBody>
      </p:sp>
      <p:cxnSp>
        <p:nvCxnSpPr>
          <p:cNvPr id="24" name="直接连接符 23"/>
          <p:cNvCxnSpPr/>
          <p:nvPr/>
        </p:nvCxnSpPr>
        <p:spPr>
          <a:xfrm>
            <a:off x="2372360" y="2907030"/>
            <a:ext cx="1176020" cy="0"/>
          </a:xfrm>
          <a:prstGeom prst="line">
            <a:avLst/>
          </a:prstGeom>
          <a:ln w="15875">
            <a:solidFill>
              <a:srgbClr val="FF0000"/>
            </a:solidFill>
            <a:headEnd type="triangle" w="sm"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931160" y="3158490"/>
            <a:ext cx="581025" cy="0"/>
          </a:xfrm>
          <a:prstGeom prst="line">
            <a:avLst/>
          </a:prstGeom>
          <a:ln w="15875">
            <a:solidFill>
              <a:srgbClr val="FF0000"/>
            </a:solidFill>
            <a:headEnd type="triangle" w="sm"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321560" y="1930400"/>
            <a:ext cx="0" cy="704850"/>
          </a:xfrm>
          <a:prstGeom prst="line">
            <a:avLst/>
          </a:prstGeom>
          <a:ln w="15875">
            <a:solidFill>
              <a:srgbClr val="FF0000"/>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712085" y="1866900"/>
            <a:ext cx="0" cy="452755"/>
          </a:xfrm>
          <a:prstGeom prst="line">
            <a:avLst/>
          </a:prstGeom>
          <a:ln w="15875">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492250" y="6794500"/>
            <a:ext cx="2160270" cy="830580"/>
          </a:xfrm>
          <a:prstGeom prst="rect">
            <a:avLst/>
          </a:prstGeom>
          <a:noFill/>
        </p:spPr>
        <p:txBody>
          <a:bodyPr wrap="square" lIns="0" tIns="0" rIns="0" bIns="0" rtlCol="0">
            <a:spAutoFit/>
          </a:bodyPr>
          <a:p>
            <a:r>
              <a:rPr sz="900">
                <a:latin typeface="微软雅黑" panose="020B0503020204020204" charset="-122"/>
                <a:ea typeface="微软雅黑" panose="020B0503020204020204" charset="-122"/>
                <a:cs typeface="微软雅黑" panose="020B0503020204020204" charset="-122"/>
              </a:rPr>
              <a:t>Specification for installation of the pull wire bracket: M5×10 screws.</a:t>
            </a:r>
            <a:endParaRPr sz="900">
              <a:latin typeface="微软雅黑" panose="020B0503020204020204" charset="-122"/>
              <a:ea typeface="微软雅黑" panose="020B0503020204020204" charset="-122"/>
              <a:cs typeface="微软雅黑" panose="020B0503020204020204" charset="-122"/>
            </a:endParaRPr>
          </a:p>
          <a:p>
            <a:r>
              <a:rPr sz="900">
                <a:latin typeface="微软雅黑" panose="020B0503020204020204" charset="-122"/>
                <a:ea typeface="微软雅黑" panose="020B0503020204020204" charset="-122"/>
                <a:cs typeface="微软雅黑" panose="020B0503020204020204" charset="-122"/>
              </a:rPr>
              <a:t>Screw tightening torque at position [2] 3.5±0.5N.m</a:t>
            </a:r>
            <a:endParaRPr sz="900">
              <a:latin typeface="微软雅黑" panose="020B0503020204020204" charset="-122"/>
              <a:ea typeface="微软雅黑" panose="020B0503020204020204" charset="-122"/>
              <a:cs typeface="微软雅黑" panose="020B0503020204020204" charset="-122"/>
            </a:endParaRPr>
          </a:p>
          <a:p>
            <a:r>
              <a:rPr sz="900">
                <a:latin typeface="微软雅黑" panose="020B0503020204020204" charset="-122"/>
                <a:ea typeface="微软雅黑" panose="020B0503020204020204" charset="-122"/>
                <a:cs typeface="微软雅黑" panose="020B0503020204020204" charset="-122"/>
              </a:rPr>
              <a:t>Screw tightening torque at position [3] 4.5±0.3N.m</a:t>
            </a:r>
            <a:endParaRPr sz="900">
              <a:latin typeface="微软雅黑" panose="020B0503020204020204" charset="-122"/>
              <a:ea typeface="微软雅黑" panose="020B0503020204020204" charset="-122"/>
              <a:cs typeface="微软雅黑" panose="020B0503020204020204" charset="-122"/>
            </a:endParaRPr>
          </a:p>
        </p:txBody>
      </p:sp>
      <p:sp>
        <p:nvSpPr>
          <p:cNvPr id="40" name="文本框 39"/>
          <p:cNvSpPr txBox="1"/>
          <p:nvPr/>
        </p:nvSpPr>
        <p:spPr>
          <a:xfrm>
            <a:off x="1492250" y="3515995"/>
            <a:ext cx="2160270" cy="1424305"/>
          </a:xfrm>
          <a:prstGeom prst="rect">
            <a:avLst/>
          </a:prstGeom>
          <a:noFill/>
        </p:spPr>
        <p:txBody>
          <a:bodyPr wrap="square" lIns="0" tIns="0" rIns="0" bIns="0" rtlCol="0">
            <a:noAutofit/>
          </a:bodyPr>
          <a:p>
            <a:r>
              <a:rPr lang="zh-CN" altLang="en-US" sz="900">
                <a:latin typeface="微软雅黑" panose="020B0503020204020204" charset="-122"/>
                <a:ea typeface="微软雅黑" panose="020B0503020204020204" charset="-122"/>
                <a:cs typeface="微软雅黑" panose="020B0503020204020204" charset="-122"/>
              </a:rPr>
              <a:t>Three in one sensor mounting screw specifications.</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M4x12 screw</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Screw tightening torque at position [3]: 2.0±0.4N.m</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Stepper idle motor mounting screw specification: M4x12 screw</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M5x14 spring pad combination screw</a:t>
            </a:r>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a:latin typeface="微软雅黑" panose="020B0503020204020204" charset="-122"/>
                <a:ea typeface="微软雅黑" panose="020B0503020204020204" charset="-122"/>
                <a:cs typeface="微软雅黑" panose="020B0503020204020204" charset="-122"/>
              </a:rPr>
              <a:t>Screw tightening torque at position [4]: 4.0±0.4N.m</a:t>
            </a:r>
            <a:endParaRPr lang="zh-CN" altLang="en-US" sz="900">
              <a:latin typeface="微软雅黑" panose="020B0503020204020204" charset="-122"/>
              <a:ea typeface="微软雅黑" panose="020B0503020204020204" charset="-122"/>
              <a:cs typeface="微软雅黑" panose="020B0503020204020204" charset="-122"/>
            </a:endParaRPr>
          </a:p>
        </p:txBody>
      </p:sp>
      <p:sp>
        <p:nvSpPr>
          <p:cNvPr id="41" name="文本框 40"/>
          <p:cNvSpPr txBox="1"/>
          <p:nvPr/>
        </p:nvSpPr>
        <p:spPr>
          <a:xfrm>
            <a:off x="3764280" y="3746500"/>
            <a:ext cx="2421890" cy="1704340"/>
          </a:xfrm>
          <a:prstGeom prst="rect">
            <a:avLst/>
          </a:prstGeom>
          <a:noFill/>
        </p:spPr>
        <p:txBody>
          <a:bodyPr wrap="square" rtlCol="0">
            <a:noAutofit/>
          </a:bodyPr>
          <a:p>
            <a:r>
              <a:rPr lang="zh-CN" altLang="en-US" sz="900" b="1">
                <a:latin typeface="微软雅黑" panose="020B0503020204020204" charset="-122"/>
                <a:ea typeface="微软雅黑" panose="020B0503020204020204" charset="-122"/>
              </a:rPr>
              <a:t>Sensor installation precautions.</a:t>
            </a:r>
            <a:endParaRPr lang="zh-CN" altLang="en-US" sz="900" b="1">
              <a:latin typeface="微软雅黑" panose="020B0503020204020204" charset="-122"/>
              <a:ea typeface="微软雅黑" panose="020B0503020204020204" charset="-122"/>
            </a:endParaRPr>
          </a:p>
          <a:p>
            <a:r>
              <a:rPr lang="zh-CN" altLang="en-US" sz="900">
                <a:latin typeface="微软雅黑" panose="020B0503020204020204" charset="-122"/>
                <a:ea typeface="微软雅黑" panose="020B0503020204020204" charset="-122"/>
              </a:rPr>
              <a:t>1. The terminals must not be sticky with water, oil and other liquids.</a:t>
            </a:r>
            <a:endParaRPr lang="zh-CN" altLang="en-US" sz="900">
              <a:latin typeface="微软雅黑" panose="020B0503020204020204" charset="-122"/>
              <a:ea typeface="微软雅黑" panose="020B0503020204020204" charset="-122"/>
            </a:endParaRPr>
          </a:p>
          <a:p>
            <a:r>
              <a:rPr lang="zh-CN" altLang="en-US" sz="900">
                <a:latin typeface="微软雅黑" panose="020B0503020204020204" charset="-122"/>
                <a:ea typeface="微软雅黑" panose="020B0503020204020204" charset="-122"/>
              </a:rPr>
              <a:t>2. Do not contact with harmful gases (Cl, SO₃, etc.).</a:t>
            </a:r>
            <a:endParaRPr lang="zh-CN" altLang="en-US" sz="900">
              <a:latin typeface="微软雅黑" panose="020B0503020204020204" charset="-122"/>
              <a:ea typeface="微软雅黑" panose="020B0503020204020204" charset="-122"/>
            </a:endParaRPr>
          </a:p>
          <a:p>
            <a:r>
              <a:rPr lang="zh-CN" altLang="en-US" sz="900">
                <a:latin typeface="微软雅黑" panose="020B0503020204020204" charset="-122"/>
                <a:ea typeface="微软雅黑" panose="020B0503020204020204" charset="-122"/>
              </a:rPr>
              <a:t>3. Do not use falling parts.</a:t>
            </a:r>
            <a:endParaRPr lang="zh-CN" altLang="en-US" sz="900">
              <a:latin typeface="微软雅黑" panose="020B0503020204020204" charset="-122"/>
              <a:ea typeface="微软雅黑" panose="020B0503020204020204" charset="-122"/>
            </a:endParaRPr>
          </a:p>
          <a:p>
            <a:r>
              <a:rPr lang="zh-CN" altLang="en-US" sz="900">
                <a:latin typeface="微软雅黑" panose="020B0503020204020204" charset="-122"/>
                <a:ea typeface="微软雅黑" panose="020B0503020204020204" charset="-122"/>
              </a:rPr>
              <a:t>4. Do not use external force to deform or break the parts.</a:t>
            </a:r>
            <a:endParaRPr lang="zh-CN" altLang="en-US" sz="900">
              <a:latin typeface="微软雅黑" panose="020B0503020204020204" charset="-122"/>
              <a:ea typeface="微软雅黑" panose="020B0503020204020204" charset="-122"/>
            </a:endParaRPr>
          </a:p>
          <a:p>
            <a:r>
              <a:rPr lang="zh-CN" altLang="en-US" sz="900">
                <a:latin typeface="微软雅黑" panose="020B0503020204020204" charset="-122"/>
                <a:ea typeface="微软雅黑" panose="020B0503020204020204" charset="-122"/>
              </a:rPr>
              <a:t>5. Do not allow direct contact with the terminals (to prevent static electricity).</a:t>
            </a:r>
            <a:endParaRPr lang="zh-CN" altLang="en-US" sz="900">
              <a:latin typeface="微软雅黑" panose="020B0503020204020204" charset="-122"/>
              <a:ea typeface="微软雅黑" panose="020B0503020204020204" charset="-122"/>
            </a:endParaRPr>
          </a:p>
          <a:p>
            <a:r>
              <a:rPr lang="zh-CN" altLang="en-US" sz="900">
                <a:latin typeface="微软雅黑" panose="020B0503020204020204" charset="-122"/>
                <a:ea typeface="微软雅黑" panose="020B0503020204020204" charset="-122"/>
              </a:rPr>
              <a:t>6. When cleaning the throttle, the pressure channel must be blocked.</a:t>
            </a:r>
            <a:endParaRPr lang="zh-CN" altLang="en-US" sz="900">
              <a:latin typeface="微软雅黑" panose="020B0503020204020204" charset="-122"/>
              <a:ea typeface="微软雅黑" panose="020B0503020204020204" charset="-122"/>
            </a:endParaRPr>
          </a:p>
        </p:txBody>
      </p:sp>
      <p:sp>
        <p:nvSpPr>
          <p:cNvPr id="42" name="文本框 41"/>
          <p:cNvSpPr txBox="1"/>
          <p:nvPr/>
        </p:nvSpPr>
        <p:spPr>
          <a:xfrm>
            <a:off x="3417570" y="3079750"/>
            <a:ext cx="216000" cy="138430"/>
          </a:xfrm>
          <a:prstGeom prst="rect">
            <a:avLst/>
          </a:prstGeom>
          <a:solidFill>
            <a:schemeClr val="bg1"/>
          </a:solidFill>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[4]</a:t>
            </a:r>
            <a:endParaRPr lang="en-US" altLang="zh-CN" sz="900" b="1">
              <a:latin typeface="微软雅黑" panose="020B0503020204020204" charset="-122"/>
              <a:ea typeface="微软雅黑" panose="020B0503020204020204" charset="-122"/>
            </a:endParaRPr>
          </a:p>
        </p:txBody>
      </p:sp>
      <p:sp>
        <p:nvSpPr>
          <p:cNvPr id="43" name="文本框 42"/>
          <p:cNvSpPr txBox="1"/>
          <p:nvPr/>
        </p:nvSpPr>
        <p:spPr>
          <a:xfrm>
            <a:off x="3422650" y="2829560"/>
            <a:ext cx="216000" cy="138430"/>
          </a:xfrm>
          <a:prstGeom prst="rect">
            <a:avLst/>
          </a:prstGeom>
          <a:solidFill>
            <a:schemeClr val="bg1"/>
          </a:solidFill>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[4]</a:t>
            </a:r>
            <a:endParaRPr lang="en-US" altLang="zh-CN" sz="900" b="1">
              <a:latin typeface="微软雅黑" panose="020B0503020204020204" charset="-122"/>
              <a:ea typeface="微软雅黑" panose="020B0503020204020204" charset="-122"/>
            </a:endParaRPr>
          </a:p>
        </p:txBody>
      </p:sp>
      <p:sp>
        <p:nvSpPr>
          <p:cNvPr id="44" name="文本框 43"/>
          <p:cNvSpPr txBox="1"/>
          <p:nvPr/>
        </p:nvSpPr>
        <p:spPr>
          <a:xfrm>
            <a:off x="2600960" y="1786890"/>
            <a:ext cx="216000" cy="138430"/>
          </a:xfrm>
          <a:prstGeom prst="rect">
            <a:avLst/>
          </a:prstGeom>
          <a:solidFill>
            <a:schemeClr val="bg1"/>
          </a:solidFill>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[3]</a:t>
            </a:r>
            <a:endParaRPr lang="en-US" altLang="zh-CN" sz="900" b="1">
              <a:latin typeface="微软雅黑" panose="020B0503020204020204" charset="-122"/>
              <a:ea typeface="微软雅黑" panose="020B0503020204020204" charset="-122"/>
            </a:endParaRPr>
          </a:p>
        </p:txBody>
      </p:sp>
      <p:sp>
        <p:nvSpPr>
          <p:cNvPr id="45" name="文本框 44"/>
          <p:cNvSpPr txBox="1"/>
          <p:nvPr/>
        </p:nvSpPr>
        <p:spPr>
          <a:xfrm>
            <a:off x="2213610" y="1784350"/>
            <a:ext cx="216000" cy="138430"/>
          </a:xfrm>
          <a:prstGeom prst="rect">
            <a:avLst/>
          </a:prstGeom>
          <a:solidFill>
            <a:schemeClr val="bg1"/>
          </a:solidFill>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[3]</a:t>
            </a:r>
            <a:endParaRPr lang="en-US" altLang="zh-CN" sz="900" b="1">
              <a:latin typeface="微软雅黑" panose="020B0503020204020204" charset="-122"/>
              <a:ea typeface="微软雅黑" panose="020B0503020204020204" charset="-122"/>
            </a:endParaRPr>
          </a:p>
        </p:txBody>
      </p:sp>
      <p:sp>
        <p:nvSpPr>
          <p:cNvPr id="46" name="文本框 45"/>
          <p:cNvSpPr txBox="1"/>
          <p:nvPr/>
        </p:nvSpPr>
        <p:spPr>
          <a:xfrm>
            <a:off x="1530985" y="1811020"/>
            <a:ext cx="288000" cy="138430"/>
          </a:xfrm>
          <a:prstGeom prst="rect">
            <a:avLst/>
          </a:prstGeom>
          <a:solidFill>
            <a:schemeClr val="bg1"/>
          </a:solidFill>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cs typeface="微软雅黑" panose="020B0503020204020204" charset="-122"/>
              </a:rPr>
              <a:t>F</a:t>
            </a:r>
            <a:r>
              <a:rPr lang="en-US" altLang="zh-CN" sz="900" b="1">
                <a:latin typeface="微软雅黑" panose="020B0503020204020204" charset="-122"/>
                <a:ea typeface="微软雅黑" panose="020B0503020204020204" charset="-122"/>
                <a:cs typeface="微软雅黑" panose="020B0503020204020204" charset="-122"/>
              </a:rPr>
              <a:t>ig1</a:t>
            </a:r>
            <a:endParaRPr lang="en-US" altLang="zh-CN" sz="900" b="1">
              <a:latin typeface="微软雅黑" panose="020B0503020204020204" charset="-122"/>
              <a:ea typeface="微软雅黑" panose="020B0503020204020204" charset="-122"/>
              <a:cs typeface="微软雅黑" panose="020B0503020204020204" charset="-122"/>
            </a:endParaRPr>
          </a:p>
        </p:txBody>
      </p:sp>
      <p:sp>
        <p:nvSpPr>
          <p:cNvPr id="56" name="文本框 55"/>
          <p:cNvSpPr txBox="1"/>
          <p:nvPr/>
        </p:nvSpPr>
        <p:spPr>
          <a:xfrm>
            <a:off x="1416050" y="7701280"/>
            <a:ext cx="4534535" cy="1176655"/>
          </a:xfrm>
          <a:prstGeom prst="rect">
            <a:avLst/>
          </a:prstGeom>
          <a:noFill/>
        </p:spPr>
        <p:txBody>
          <a:bodyPr wrap="square" rtlCol="0">
            <a:noAutofit/>
          </a:bodyPr>
          <a:p>
            <a:r>
              <a:rPr lang="zh-CN" altLang="en-US" sz="1000">
                <a:latin typeface="微软雅黑" panose="020B0503020204020204" charset="-122"/>
                <a:ea typeface="微软雅黑" panose="020B0503020204020204" charset="-122"/>
                <a:cs typeface="微软雅黑" panose="020B0503020204020204" charset="-122"/>
                <a:sym typeface="+mn-ea"/>
              </a:rPr>
              <a:t>Throttle valve body inspection.</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1. flexible movement of the throttle plate, no stalling.</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2. throttle body and the oil and gas channel without foreign matter (foreign particles size &lt;0.34mm).</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3. Each product without omissions, misgrouping, under-products, internal parts installed securely without falling off.</a:t>
            </a:r>
            <a:endParaRPr lang="zh-CN" altLang="en-US" sz="1000">
              <a:latin typeface="微软雅黑" panose="020B0503020204020204" charset="-122"/>
              <a:ea typeface="微软雅黑" panose="020B0503020204020204" charset="-122"/>
              <a:cs typeface="微软雅黑" panose="020B0503020204020204" charset="-122"/>
              <a:sym typeface="+mn-ea"/>
            </a:endParaRPr>
          </a:p>
          <a:p>
            <a:r>
              <a:rPr lang="zh-CN" altLang="en-US" sz="1000">
                <a:latin typeface="微软雅黑" panose="020B0503020204020204" charset="-122"/>
                <a:ea typeface="微软雅黑" panose="020B0503020204020204" charset="-122"/>
                <a:cs typeface="微软雅黑" panose="020B0503020204020204" charset="-122"/>
                <a:sym typeface="+mn-ea"/>
              </a:rPr>
              <a:t>4. Throttle screw fastening reliable, no loose.</a:t>
            </a:r>
            <a:endParaRPr lang="zh-CN" altLang="en-US" sz="1000">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nvGrpSpPr>
        <p:grpSpPr>
          <a:xfrm>
            <a:off x="1492250" y="4965700"/>
            <a:ext cx="2160270" cy="1616075"/>
            <a:chOff x="2350" y="7820"/>
            <a:chExt cx="3402" cy="2545"/>
          </a:xfrm>
        </p:grpSpPr>
        <p:pic>
          <p:nvPicPr>
            <p:cNvPr id="48" name="图片 47" descr="emobile_2022-10-26_16-23-52"/>
            <p:cNvPicPr>
              <a:picLocks noChangeAspect="1"/>
            </p:cNvPicPr>
            <p:nvPr/>
          </p:nvPicPr>
          <p:blipFill>
            <a:blip r:embed="rId3"/>
            <a:srcRect l="13630" t="13409" r="6227" b="6395"/>
            <a:stretch>
              <a:fillRect/>
            </a:stretch>
          </p:blipFill>
          <p:spPr>
            <a:xfrm>
              <a:off x="2350" y="7820"/>
              <a:ext cx="3402" cy="2545"/>
            </a:xfrm>
            <a:prstGeom prst="rect">
              <a:avLst/>
            </a:prstGeom>
            <a:ln>
              <a:solidFill>
                <a:schemeClr val="tx1"/>
              </a:solidFill>
            </a:ln>
          </p:spPr>
        </p:pic>
        <p:cxnSp>
          <p:nvCxnSpPr>
            <p:cNvPr id="49" name="直接连接符 48"/>
            <p:cNvCxnSpPr/>
            <p:nvPr/>
          </p:nvCxnSpPr>
          <p:spPr>
            <a:xfrm>
              <a:off x="4306" y="9495"/>
              <a:ext cx="1182" cy="0"/>
            </a:xfrm>
            <a:prstGeom prst="line">
              <a:avLst/>
            </a:prstGeom>
            <a:ln w="12700">
              <a:solidFill>
                <a:srgbClr val="FF0000"/>
              </a:solidFill>
              <a:headEnd type="triangle" w="sm" len="med"/>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5396" y="9387"/>
              <a:ext cx="340" cy="218"/>
            </a:xfrm>
            <a:prstGeom prst="rect">
              <a:avLst/>
            </a:prstGeom>
            <a:solidFill>
              <a:schemeClr val="bg1"/>
            </a:solidFill>
            <a:ln>
              <a:noFill/>
            </a:ln>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[1]</a:t>
              </a:r>
              <a:endParaRPr lang="en-US" altLang="zh-CN" sz="900" b="1">
                <a:latin typeface="微软雅黑" panose="020B0503020204020204" charset="-122"/>
                <a:ea typeface="微软雅黑" panose="020B0503020204020204" charset="-122"/>
              </a:endParaRPr>
            </a:p>
          </p:txBody>
        </p:sp>
        <p:cxnSp>
          <p:nvCxnSpPr>
            <p:cNvPr id="51" name="直接连接符 50"/>
            <p:cNvCxnSpPr/>
            <p:nvPr/>
          </p:nvCxnSpPr>
          <p:spPr>
            <a:xfrm>
              <a:off x="2460" y="8617"/>
              <a:ext cx="1320" cy="0"/>
            </a:xfrm>
            <a:prstGeom prst="line">
              <a:avLst/>
            </a:prstGeom>
            <a:ln w="12700">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275" y="8559"/>
              <a:ext cx="1290" cy="0"/>
            </a:xfrm>
            <a:prstGeom prst="line">
              <a:avLst/>
            </a:prstGeom>
            <a:ln w="12700">
              <a:solidFill>
                <a:srgbClr val="FF0000"/>
              </a:solidFill>
              <a:headEnd type="triangle" w="sm" len="med"/>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412" y="7820"/>
              <a:ext cx="434" cy="275"/>
            </a:xfrm>
            <a:prstGeom prst="rect">
              <a:avLst/>
            </a:prstGeom>
            <a:solidFill>
              <a:schemeClr val="bg1"/>
            </a:solidFill>
            <a:ln>
              <a:noFill/>
            </a:ln>
          </p:spPr>
          <p:txBody>
            <a:bodyPr wrap="square" lIns="0" tIns="0" rIns="0" bIns="0" rtlCol="0" anchor="ctr" anchorCtr="0">
              <a:noAutofit/>
            </a:bodyPr>
            <a:p>
              <a:pPr algn="ctr"/>
              <a:r>
                <a:rPr sz="900" b="1">
                  <a:latin typeface="微软雅黑" panose="020B0503020204020204" charset="-122"/>
                  <a:ea typeface="微软雅黑" panose="020B0503020204020204" charset="-122"/>
                  <a:cs typeface="微软雅黑" panose="020B0503020204020204" charset="-122"/>
                  <a:sym typeface="+mn-ea"/>
                </a:rPr>
                <a:t>Fig</a:t>
              </a:r>
              <a:r>
                <a:rPr lang="en-US" altLang="zh-CN" sz="900" b="1">
                  <a:latin typeface="微软雅黑" panose="020B0503020204020204" charset="-122"/>
                  <a:ea typeface="微软雅黑" panose="020B0503020204020204" charset="-122"/>
                  <a:cs typeface="微软雅黑" panose="020B0503020204020204" charset="-122"/>
                </a:rPr>
                <a:t>2</a:t>
              </a:r>
              <a:endParaRPr lang="en-US" altLang="zh-CN" sz="900" b="1">
                <a:latin typeface="微软雅黑" panose="020B0503020204020204" charset="-122"/>
                <a:ea typeface="微软雅黑" panose="020B0503020204020204" charset="-122"/>
                <a:cs typeface="微软雅黑" panose="020B0503020204020204" charset="-122"/>
              </a:endParaRPr>
            </a:p>
          </p:txBody>
        </p:sp>
        <p:sp>
          <p:nvSpPr>
            <p:cNvPr id="54" name="文本框 53"/>
            <p:cNvSpPr txBox="1"/>
            <p:nvPr/>
          </p:nvSpPr>
          <p:spPr>
            <a:xfrm>
              <a:off x="5371" y="8442"/>
              <a:ext cx="340" cy="218"/>
            </a:xfrm>
            <a:prstGeom prst="rect">
              <a:avLst/>
            </a:prstGeom>
            <a:solidFill>
              <a:schemeClr val="bg1"/>
            </a:solidFill>
            <a:ln>
              <a:noFill/>
            </a:ln>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[2]</a:t>
              </a:r>
              <a:endParaRPr lang="en-US" altLang="zh-CN" sz="900" b="1">
                <a:latin typeface="微软雅黑" panose="020B0503020204020204" charset="-122"/>
                <a:ea typeface="微软雅黑" panose="020B0503020204020204" charset="-122"/>
              </a:endParaRPr>
            </a:p>
          </p:txBody>
        </p:sp>
        <p:sp>
          <p:nvSpPr>
            <p:cNvPr id="55" name="文本框 54"/>
            <p:cNvSpPr txBox="1"/>
            <p:nvPr/>
          </p:nvSpPr>
          <p:spPr>
            <a:xfrm>
              <a:off x="2379" y="8501"/>
              <a:ext cx="340" cy="218"/>
            </a:xfrm>
            <a:prstGeom prst="rect">
              <a:avLst/>
            </a:prstGeom>
            <a:solidFill>
              <a:schemeClr val="bg1"/>
            </a:solidFill>
            <a:ln>
              <a:noFill/>
            </a:ln>
          </p:spPr>
          <p:txBody>
            <a:bodyPr wrap="square" lIns="0" tIns="0" rIns="0" bIns="0" rtlCol="0" anchor="ctr" anchorCtr="0">
              <a:spAutoFit/>
            </a:bodyPr>
            <a:p>
              <a:pPr algn="ctr"/>
              <a:r>
                <a:rPr lang="en-US" altLang="zh-CN" sz="900" b="1">
                  <a:latin typeface="微软雅黑" panose="020B0503020204020204" charset="-122"/>
                  <a:ea typeface="微软雅黑" panose="020B0503020204020204" charset="-122"/>
                </a:rPr>
                <a:t>[3]</a:t>
              </a:r>
              <a:endParaRPr lang="en-US" altLang="zh-CN" sz="900" b="1">
                <a:latin typeface="微软雅黑" panose="020B0503020204020204" charset="-122"/>
                <a:ea typeface="微软雅黑" panose="020B0503020204020204" charset="-122"/>
              </a:endParaRPr>
            </a:p>
          </p:txBody>
        </p:sp>
        <p:sp>
          <p:nvSpPr>
            <p:cNvPr id="29" name="文本框 28"/>
            <p:cNvSpPr txBox="1"/>
            <p:nvPr/>
          </p:nvSpPr>
          <p:spPr>
            <a:xfrm>
              <a:off x="2379" y="10090"/>
              <a:ext cx="2004" cy="193"/>
            </a:xfrm>
            <a:prstGeom prst="rect">
              <a:avLst/>
            </a:prstGeom>
            <a:solidFill>
              <a:schemeClr val="bg1"/>
            </a:solidFill>
            <a:ln>
              <a:noFill/>
            </a:ln>
          </p:spPr>
          <p:txBody>
            <a:bodyPr wrap="square" lIns="0" tIns="0" rIns="0" bIns="0" rtlCol="0">
              <a:spAutoFit/>
            </a:bodyPr>
            <a:p>
              <a:pPr algn="ctr"/>
              <a:r>
                <a:rPr lang="en-US" altLang="zh-CN" sz="800" b="1">
                  <a:solidFill>
                    <a:schemeClr val="tx1"/>
                  </a:solidFill>
                  <a:latin typeface="微软雅黑" panose="020B0503020204020204" charset="-122"/>
                  <a:ea typeface="微软雅黑" panose="020B0503020204020204" charset="-122"/>
                </a:rPr>
                <a:t>NO </a:t>
              </a:r>
              <a:r>
                <a:rPr lang="zh-CN" altLang="en-US" sz="800" b="1">
                  <a:solidFill>
                    <a:schemeClr val="tx1"/>
                  </a:solidFill>
                  <a:latin typeface="微软雅黑" panose="020B0503020204020204" charset="-122"/>
                  <a:ea typeface="微软雅黑" panose="020B0503020204020204" charset="-122"/>
                </a:rPr>
                <a:t>disassembly</a:t>
              </a:r>
              <a:endParaRPr lang="zh-CN" altLang="en-US" sz="800" b="1">
                <a:solidFill>
                  <a:schemeClr val="tx1"/>
                </a:solidFill>
                <a:latin typeface="微软雅黑" panose="020B0503020204020204" charset="-122"/>
                <a:ea typeface="微软雅黑" panose="020B0503020204020204" charset="-122"/>
              </a:endParaRPr>
            </a:p>
          </p:txBody>
        </p:sp>
      </p:grpSp>
      <p:pic>
        <p:nvPicPr>
          <p:cNvPr id="93" name="图片 92" descr="警告"/>
          <p:cNvPicPr>
            <a:picLocks noChangeAspect="1"/>
          </p:cNvPicPr>
          <p:nvPr/>
        </p:nvPicPr>
        <p:blipFill>
          <a:blip r:embed="rId4"/>
          <a:stretch>
            <a:fillRect/>
          </a:stretch>
        </p:blipFill>
        <p:spPr>
          <a:xfrm>
            <a:off x="3854450" y="5800725"/>
            <a:ext cx="530860" cy="173990"/>
          </a:xfrm>
          <a:prstGeom prst="rect">
            <a:avLst/>
          </a:prstGeom>
        </p:spPr>
      </p:pic>
      <p:sp>
        <p:nvSpPr>
          <p:cNvPr id="3" name="文本框 2"/>
          <p:cNvSpPr txBox="1"/>
          <p:nvPr/>
        </p:nvSpPr>
        <p:spPr>
          <a:xfrm>
            <a:off x="1416050" y="3136900"/>
            <a:ext cx="1694180" cy="353060"/>
          </a:xfrm>
          <a:prstGeom prst="rect">
            <a:avLst/>
          </a:prstGeom>
          <a:noFill/>
        </p:spPr>
        <p:txBody>
          <a:bodyPr wrap="square" rtlCol="0">
            <a:noAutofit/>
          </a:bodyPr>
          <a:p>
            <a:pPr lvl="0" algn="ctr">
              <a:buClrTx/>
              <a:buSzTx/>
              <a:buFontTx/>
            </a:pPr>
            <a:r>
              <a:rPr lang="zh-CN" altLang="en-US" sz="900" b="1">
                <a:latin typeface="微软雅黑" panose="020B0503020204020204" charset="-122"/>
                <a:ea typeface="微软雅黑" panose="020B0503020204020204" charset="-122"/>
                <a:sym typeface="+mn-ea"/>
              </a:rPr>
              <a:t>If not for maintenance</a:t>
            </a:r>
            <a:endParaRPr lang="zh-CN" altLang="en-US" sz="900" b="1">
              <a:latin typeface="微软雅黑" panose="020B0503020204020204" charset="-122"/>
              <a:ea typeface="微软雅黑" panose="020B0503020204020204" charset="-122"/>
              <a:sym typeface="+mn-ea"/>
            </a:endParaRPr>
          </a:p>
          <a:p>
            <a:pPr lvl="0" algn="ctr">
              <a:buClrTx/>
              <a:buSzTx/>
              <a:buFontTx/>
            </a:pPr>
            <a:r>
              <a:rPr lang="zh-CN" altLang="en-US" sz="900" b="1">
                <a:latin typeface="微软雅黑" panose="020B0503020204020204" charset="-122"/>
                <a:ea typeface="微软雅黑" panose="020B0503020204020204" charset="-122"/>
                <a:sym typeface="+mn-ea"/>
              </a:rPr>
              <a:t>disassembly is</a:t>
            </a:r>
            <a:r>
              <a:rPr lang="zh-CN" altLang="en-US" sz="900" b="1">
                <a:latin typeface="微软雅黑" panose="020B0503020204020204" charset="-122"/>
                <a:ea typeface="微软雅黑" panose="020B0503020204020204" charset="-122"/>
                <a:sym typeface="+mn-ea"/>
              </a:rPr>
              <a:t> prohibited</a:t>
            </a:r>
            <a:endParaRPr lang="zh-CN" altLang="en-US" sz="900" b="1">
              <a:latin typeface="微软雅黑" panose="020B0503020204020204" charset="-122"/>
              <a:ea typeface="微软雅黑" panose="020B0503020204020204" charset="-122"/>
              <a:sym typeface="+mn-ea"/>
            </a:endParaRPr>
          </a:p>
        </p:txBody>
      </p:sp>
      <p:sp>
        <p:nvSpPr>
          <p:cNvPr id="4" name="object 13"/>
          <p:cNvSpPr txBox="1"/>
          <p:nvPr>
            <p:custDataLst>
              <p:tags r:id="rId5"/>
            </p:custDataLst>
          </p:nvPr>
        </p:nvSpPr>
        <p:spPr>
          <a:xfrm>
            <a:off x="560705" y="816610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UNIT_TABLE_BEAUTIFY" val="smartTable{73e31754-7771-4162-99bf-ce2be5949dde}"/>
  <p:tag name="TABLE_ENDDRAG_ORIGIN_RECT" val="341*79"/>
  <p:tag name="TABLE_ENDDRAG_RECT" val="125*608*341*79"/>
</p:tagLst>
</file>

<file path=ppt/tags/tag19.xml><?xml version="1.0" encoding="utf-8"?>
<p:tagLst xmlns:p="http://schemas.openxmlformats.org/presentationml/2006/main">
  <p:tag name="KSO_WM_UNIT_TABLE_BEAUTIFY" val="smartTable{3e397c78-7b92-47f8-9617-d1647bf81ab6}"/>
  <p:tag name="TABLE_ENDDRAG_ORIGIN_RECT" val="341*69"/>
  <p:tag name="TABLE_ENDDRAG_RECT" val="97*694*341*69"/>
</p:tagLst>
</file>

<file path=ppt/tags/tag2.xml><?xml version="1.0" encoding="utf-8"?>
<p:tagLst xmlns:p="http://schemas.openxmlformats.org/presentationml/2006/main">
  <p:tag name="KSO_WM_UNIT_TABLE_BEAUTIFY" val="smartTable{c9059948-e835-45bf-8abb-d639e7a70dc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ABLE_BEAUTIFY" val="smartTable{b6a578bc-7d13-469a-b477-6f59d2e3d370}"/>
  <p:tag name="TABLE_ENDDRAG_ORIGIN_RECT" val="482*399"/>
  <p:tag name="TABLE_ENDDRAG_RECT" val="36*232*482*399"/>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UNIT_TABLE_BEAUTIFY" val="smartTable{d0a4cadf-1b3f-419a-a4e5-46a02ed8a4aa}"/>
  <p:tag name="TABLE_ENDDRAG_ORIGIN_RECT" val="171*107"/>
  <p:tag name="TABLE_ENDDRAG_RECT" val="294*452*171*107"/>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UNIT_TABLE_BEAUTIFY" val="smartTable{a490d23e-ec0c-4b3b-8554-8527b2300c12}"/>
  <p:tag name="TABLE_ENDDRAG_ORIGIN_RECT" val="356*205"/>
  <p:tag name="TABLE_ENDDRAG_RECT" val="113*232*356*205"/>
</p:tagLst>
</file>

<file path=ppt/tags/tag5.xml><?xml version="1.0" encoding="utf-8"?>
<p:tagLst xmlns:p="http://schemas.openxmlformats.org/presentationml/2006/main">
  <p:tag name="KSO_WM_UNIT_TABLE_BEAUTIFY" val="smartTable{b6a578bc-7d13-469a-b477-6f59d2e3d370}"/>
  <p:tag name="TABLE_ENDDRAG_ORIGIN_RECT" val="350*299"/>
  <p:tag name="TABLE_ENDDRAG_RECT" val="121*410*350*299"/>
</p:tagLst>
</file>

<file path=ppt/tags/tag50.xml><?xml version="1.0" encoding="utf-8"?>
<p:tagLst xmlns:p="http://schemas.openxmlformats.org/presentationml/2006/main">
  <p:tag name="KSO_WM_UNIT_TABLE_BEAUTIFY" val="smartTable{1c984263-6cdc-40d8-8d39-420736d66fc5}"/>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TABLE_BEAUTIFY" val="smartTable{f5494a2f-7600-4d8a-968e-7dbe9b0b4bf4}"/>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TABLE_BEAUTIFY" val="smartTable{1f7a595a-62b6-40b1-8ba3-9d120ad16ce5}"/>
  <p:tag name="TABLE_ENDDRAG_ORIGIN_RECT" val="356*172"/>
  <p:tag name="TABLE_ENDDRAG_RECT" val="113*379*356*172"/>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TABLE_BEAUTIFY" val="smartTable{ac83f5b5-3e4f-4e8f-9456-eb756a0ed7ea}"/>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UNIT_TABLE_BEAUTIFY" val="smartTable{a490d23e-ec0c-4b3b-8554-8527b2300c12}"/>
  <p:tag name="TABLE_ENDDRAG_ORIGIN_RECT" val="356*152"/>
  <p:tag name="TABLE_ENDDRAG_RECT" val="125*140*356*152"/>
</p:tagLst>
</file>

<file path=ppt/tags/tag59.xml><?xml version="1.0" encoding="utf-8"?>
<p:tagLst xmlns:p="http://schemas.openxmlformats.org/presentationml/2006/main">
  <p:tag name="KSO_WM_UNIT_TABLE_BEAUTIFY" val="smartTable{835386b5-ec66-4157-8b9a-fffe9b87a585}"/>
  <p:tag name="TABLE_ENDDRAG_ORIGIN_RECT" val="356*152"/>
  <p:tag name="TABLE_ENDDRAG_RECT" val="125*140*356*152"/>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TABLE_BEAUTIFY" val="smartTable{681337ed-26a9-4bc3-b89b-ba3ddfe4797e}"/>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COMMONDATA" val="eyJoZGlkIjoiYzgxOTNhZmRhY2U1ZDUxZjE3YTI1NzJmMjllNGE0NDgifQ=="/>
  <p:tag name="KSO_WPP_MARK_KEY" val="2c5ec574-d753-4d4e-a785-c0d0931012df"/>
</p:tagLst>
</file>

<file path=ppt/tags/tag7.xml><?xml version="1.0" encoding="utf-8"?>
<p:tagLst xmlns:p="http://schemas.openxmlformats.org/presentationml/2006/main">
  <p:tag name="KSO_WM_UNIT_TABLE_BEAUTIFY" val="smartTable{d1a3db9d-9b82-4a56-80ba-aca5cc52fc20}"/>
  <p:tag name="TABLE_ENDDRAG_ORIGIN_RECT" val="172*24"/>
  <p:tag name="TABLE_ENDDRAG_RECT" val="307*667*172*24"/>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63556</Words>
  <Application>WPS 演示</Application>
  <PresentationFormat>On-screen Show (4:3)</PresentationFormat>
  <Paragraphs>2766</Paragraphs>
  <Slides>35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vt:lpstr>
      <vt:lpstr>宋体</vt:lpstr>
      <vt:lpstr>Wingdings</vt:lpstr>
      <vt:lpstr>黑体</vt:lpstr>
      <vt:lpstr>微软雅黑</vt:lpstr>
      <vt:lpstr>Times New Roman</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Minna</cp:lastModifiedBy>
  <cp:revision>1333</cp:revision>
  <dcterms:created xsi:type="dcterms:W3CDTF">2022-06-22T01:54:00Z</dcterms:created>
  <dcterms:modified xsi:type="dcterms:W3CDTF">2023-02-24T02:31:21Z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1A30F09689014BC8815EEE19572C9C18</vt:lpwstr>
  </property>
  <property fmtid="{D5CDD505-2E9C-101B-9397-08002B2CF9AE}" pid="3" name="KSOProductBuildVer">
    <vt:lpwstr>2052-11.1.0.13703</vt:lpwstr>
  </property>
</Properties>
</file>