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tiff" ContentType="image/tif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470" r:id="rId3"/>
    <p:sldId id="471" r:id="rId4"/>
    <p:sldId id="472" r:id="rId5"/>
    <p:sldId id="473" r:id="rId6"/>
    <p:sldId id="1151" r:id="rId7"/>
    <p:sldId id="1152" r:id="rId8"/>
    <p:sldId id="476" r:id="rId9"/>
    <p:sldId id="477" r:id="rId10"/>
    <p:sldId id="1259" r:id="rId11"/>
    <p:sldId id="1260" r:id="rId12"/>
    <p:sldId id="480" r:id="rId13"/>
  </p:sldIdLst>
  <p:sldSz cx="7556500" cy="10693400"/>
  <p:notesSz cx="7556500" cy="10693400"/>
  <p:custDataLst>
    <p:tags r:id="rId19"/>
  </p:custData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689" userDrawn="1">
          <p15:clr>
            <a:srgbClr val="A4A3A4"/>
          </p15:clr>
        </p15:guide>
        <p15:guide id="2" pos="231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78" d="100"/>
          <a:sy n="78" d="100"/>
        </p:scale>
        <p:origin x="-1536" y="-84"/>
      </p:cViewPr>
      <p:guideLst>
        <p:guide orient="horz" pos="5689"/>
        <p:guide pos="231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320" cy="7632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gs" Target="tags/tag13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handoutMaster" Target="handoutMasters/handoutMaster1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4483" cy="5365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32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280268" y="0"/>
            <a:ext cx="3274483" cy="5365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32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10156874"/>
            <a:ext cx="3274483" cy="5365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32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280268" y="10156874"/>
            <a:ext cx="3274483" cy="5365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32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607996" cy="6274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716221" y="0"/>
            <a:ext cx="3607996" cy="6274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11471" y="1563167"/>
            <a:ext cx="7503202" cy="4220551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832614" y="6018194"/>
            <a:ext cx="6660915" cy="492397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1877900"/>
            <a:ext cx="3607996" cy="6274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716221" y="11877900"/>
            <a:ext cx="3607996" cy="6274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7213" y="3314954"/>
            <a:ext cx="6428422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4427" y="5988304"/>
            <a:ext cx="5293995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8142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894867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/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819911" y="1088136"/>
            <a:ext cx="5925820" cy="8498205"/>
          </a:xfrm>
          <a:custGeom>
            <a:avLst/>
            <a:gdLst/>
            <a:ahLst/>
            <a:cxnLst/>
            <a:rect l="l" t="t" r="r" b="b"/>
            <a:pathLst>
              <a:path w="5925820" h="8498205">
                <a:moveTo>
                  <a:pt x="0" y="0"/>
                </a:moveTo>
                <a:lnTo>
                  <a:pt x="5925312" y="0"/>
                </a:lnTo>
                <a:lnTo>
                  <a:pt x="5925312" y="8497824"/>
                </a:lnTo>
                <a:lnTo>
                  <a:pt x="0" y="8497824"/>
                </a:lnTo>
                <a:lnTo>
                  <a:pt x="0" y="0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710183" y="1088136"/>
            <a:ext cx="105410" cy="8502650"/>
          </a:xfrm>
          <a:custGeom>
            <a:avLst/>
            <a:gdLst/>
            <a:ahLst/>
            <a:cxnLst/>
            <a:rect l="l" t="t" r="r" b="b"/>
            <a:pathLst>
              <a:path w="105409" h="8502650">
                <a:moveTo>
                  <a:pt x="0" y="0"/>
                </a:moveTo>
                <a:lnTo>
                  <a:pt x="105156" y="0"/>
                </a:lnTo>
                <a:lnTo>
                  <a:pt x="105156" y="8502396"/>
                </a:lnTo>
                <a:lnTo>
                  <a:pt x="0" y="8502396"/>
                </a:lnTo>
                <a:lnTo>
                  <a:pt x="0" y="0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8142" y="427736"/>
            <a:ext cx="6806565" cy="17109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8142" y="2459482"/>
            <a:ext cx="6806565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71369" y="9944862"/>
            <a:ext cx="2420112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8142" y="9944862"/>
            <a:ext cx="173945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5252" y="9944862"/>
            <a:ext cx="173945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11.xml"/><Relationship Id="rId5" Type="http://schemas.openxmlformats.org/officeDocument/2006/relationships/image" Target="../media/image24.tiff"/><Relationship Id="rId4" Type="http://schemas.openxmlformats.org/officeDocument/2006/relationships/image" Target="../media/image23.jpeg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12.xml"/><Relationship Id="rId2" Type="http://schemas.openxmlformats.org/officeDocument/2006/relationships/image" Target="../media/image25.tiff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2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5.xml"/><Relationship Id="rId3" Type="http://schemas.openxmlformats.org/officeDocument/2006/relationships/image" Target="../media/image7.tiff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6.xml"/><Relationship Id="rId4" Type="http://schemas.openxmlformats.org/officeDocument/2006/relationships/image" Target="../media/image9.tiff"/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7.xml"/><Relationship Id="rId4" Type="http://schemas.openxmlformats.org/officeDocument/2006/relationships/image" Target="../media/image9.tiff"/><Relationship Id="rId3" Type="http://schemas.openxmlformats.org/officeDocument/2006/relationships/image" Target="../media/image10.jpeg"/><Relationship Id="rId2" Type="http://schemas.openxmlformats.org/officeDocument/2006/relationships/image" Target="../media/image4.tiff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tags" Target="../tags/tag8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9.xml"/><Relationship Id="rId4" Type="http://schemas.openxmlformats.org/officeDocument/2006/relationships/image" Target="../media/image17.tiff"/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10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3" Type="http://schemas.openxmlformats.org/officeDocument/2006/relationships/image" Target="../media/image18.tiff"/><Relationship Id="rId2" Type="http://schemas.openxmlformats.org/officeDocument/2006/relationships/image" Target="../media/image4.tiff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743250" name="矩形 1073743249"/>
          <p:cNvSpPr/>
          <p:nvPr/>
        </p:nvSpPr>
        <p:spPr>
          <a:xfrm>
            <a:off x="1290955" y="1638300"/>
            <a:ext cx="4826635" cy="742950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1290955" y="1645285"/>
            <a:ext cx="4826635" cy="2445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                      </a:t>
            </a:r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Cooling System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 Maintenance information ............................................................................... 140 </a:t>
            </a:r>
            <a:endParaRPr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 Cooling System Flow Chart ........................................................................... 141</a:t>
            </a:r>
            <a:endParaRPr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 Cooling System Test ...................................................</a:t>
            </a:r>
            <a:r>
              <a:rPr 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...........</a:t>
            </a:r>
            <a:r>
              <a:rPr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.......................... 142</a:t>
            </a:r>
            <a:endParaRPr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 Coolant change</a:t>
            </a:r>
            <a:r>
              <a:rPr 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.................</a:t>
            </a:r>
            <a:r>
              <a:rPr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..............................</a:t>
            </a:r>
            <a:r>
              <a:rPr 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...</a:t>
            </a:r>
            <a:r>
              <a:rPr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............................................... 143  </a:t>
            </a:r>
            <a:endParaRPr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 Thermostat .......................................................................................................... 145</a:t>
            </a:r>
            <a:endParaRPr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 Water reservoir, radiator grille .................................................................... 146</a:t>
            </a:r>
            <a:endParaRPr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7 Fans, water pipes, radiators ........................................................................... 147</a:t>
            </a:r>
            <a:endParaRPr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8 Water pump ........................................................................................................ 148</a:t>
            </a:r>
            <a:endParaRPr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9 Oil-cooled radiators ........................................................................................ 149</a:t>
            </a:r>
            <a:endParaRPr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8" name="图片 17" descr="图片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42085" y="1466215"/>
            <a:ext cx="1080000" cy="168108"/>
          </a:xfrm>
          <a:prstGeom prst="rect">
            <a:avLst/>
          </a:prstGeom>
        </p:spPr>
      </p:pic>
      <p:sp>
        <p:nvSpPr>
          <p:cNvPr id="11" name="object 5"/>
          <p:cNvSpPr/>
          <p:nvPr/>
        </p:nvSpPr>
        <p:spPr>
          <a:xfrm>
            <a:off x="708151" y="8068310"/>
            <a:ext cx="475615" cy="1004569"/>
          </a:xfrm>
          <a:custGeom>
            <a:avLst/>
            <a:gdLst/>
            <a:ahLst/>
            <a:cxnLst/>
            <a:rect l="l" t="t" r="r" b="b"/>
            <a:pathLst>
              <a:path w="475615" h="1004570">
                <a:moveTo>
                  <a:pt x="0" y="0"/>
                </a:moveTo>
                <a:lnTo>
                  <a:pt x="475488" y="0"/>
                </a:lnTo>
                <a:lnTo>
                  <a:pt x="475488" y="1004315"/>
                </a:lnTo>
                <a:lnTo>
                  <a:pt x="0" y="10043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p/>
        </p:txBody>
      </p:sp>
      <p:sp>
        <p:nvSpPr>
          <p:cNvPr id="15" name="文本框 14"/>
          <p:cNvSpPr txBox="1"/>
          <p:nvPr/>
        </p:nvSpPr>
        <p:spPr>
          <a:xfrm>
            <a:off x="716915" y="8785225"/>
            <a:ext cx="4387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0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139</a:t>
            </a:r>
            <a:endParaRPr lang="en-US" altLang="zh-CN" sz="10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" name="object 13"/>
          <p:cNvSpPr txBox="1"/>
          <p:nvPr>
            <p:custDataLst>
              <p:tags r:id="rId2"/>
            </p:custDataLst>
          </p:nvPr>
        </p:nvSpPr>
        <p:spPr>
          <a:xfrm>
            <a:off x="601345" y="8115935"/>
            <a:ext cx="766445" cy="569595"/>
          </a:xfrm>
          <a:prstGeom prst="rect">
            <a:avLst/>
          </a:prstGeom>
        </p:spPr>
        <p:txBody>
          <a:bodyPr vert="horz" wrap="square" lIns="0" tIns="13335" rIns="0" bIns="0" rtlCol="0">
            <a:noAutofit/>
          </a:bodyPr>
          <a:p>
            <a:pPr marL="168910" marR="161290" algn="just">
              <a:lnSpc>
                <a:spcPct val="125000"/>
              </a:lnSpc>
              <a:spcBef>
                <a:spcPts val="105"/>
              </a:spcBef>
            </a:pPr>
            <a:r>
              <a:rPr lang="en-US" sz="900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English</a:t>
            </a:r>
            <a:endParaRPr lang="en-US" sz="900" dirty="0">
              <a:solidFill>
                <a:srgbClr val="FFFFFF"/>
              </a:solidFill>
              <a:latin typeface="黑体" panose="02010609060101010101" charset="-122"/>
              <a:cs typeface="黑体" panose="02010609060101010101" charset="-122"/>
            </a:endParaRPr>
          </a:p>
          <a:p>
            <a:pPr marL="168910" marR="161290" algn="just">
              <a:lnSpc>
                <a:spcPct val="125000"/>
              </a:lnSpc>
              <a:spcBef>
                <a:spcPts val="105"/>
              </a:spcBef>
            </a:pPr>
            <a:r>
              <a:rPr sz="900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version</a:t>
            </a:r>
            <a:endParaRPr sz="900" dirty="0">
              <a:solidFill>
                <a:srgbClr val="FFFFFF"/>
              </a:solidFill>
              <a:latin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73758233" name="矩形 1073758232"/>
          <p:cNvSpPr/>
          <p:nvPr/>
        </p:nvSpPr>
        <p:spPr>
          <a:xfrm>
            <a:off x="1348105" y="1619250"/>
            <a:ext cx="4826635" cy="741934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073758256" name="矩形 1073758255"/>
          <p:cNvSpPr/>
          <p:nvPr/>
        </p:nvSpPr>
        <p:spPr>
          <a:xfrm>
            <a:off x="1494790" y="1770380"/>
            <a:ext cx="5080" cy="3810"/>
          </a:xfrm>
          <a:prstGeom prst="rect">
            <a:avLst/>
          </a:prstGeom>
          <a:solidFill>
            <a:srgbClr val="000000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073758260" name="矩形 1073758259"/>
          <p:cNvSpPr/>
          <p:nvPr/>
        </p:nvSpPr>
        <p:spPr>
          <a:xfrm>
            <a:off x="1499235" y="1769745"/>
            <a:ext cx="5080" cy="5080"/>
          </a:xfrm>
          <a:prstGeom prst="rect">
            <a:avLst/>
          </a:prstGeom>
          <a:solidFill>
            <a:srgbClr val="000000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pic>
        <p:nvPicPr>
          <p:cNvPr id="2" name="图片 1" descr="图片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40935" y="1440815"/>
            <a:ext cx="1080000" cy="168108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348105" y="1661160"/>
            <a:ext cx="2526030" cy="3816350"/>
          </a:xfrm>
          <a:prstGeom prst="rect">
            <a:avLst/>
          </a:prstGeom>
          <a:noFill/>
        </p:spPr>
        <p:txBody>
          <a:bodyPr wrap="square" lIns="36195" tIns="0" rIns="36195" bIns="0" rtlCol="0">
            <a:spAutoFit/>
          </a:bodyPr>
          <a:p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※</a:t>
            </a:r>
            <a:r>
              <a:rPr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Water pump</a:t>
            </a: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1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End face seal inspection.</a:t>
            </a:r>
            <a:endParaRPr lang="zh-CN" altLang="en-US" sz="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Make sure there is no continuous coolant leakage when starting the engine.</a:t>
            </a:r>
            <a:endParaRPr lang="zh-CN" altLang="en-US" sz="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If necessary, replace the water pump as an assembly.</a:t>
            </a:r>
            <a:endParaRPr lang="zh-CN" altLang="en-US" sz="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Caution.</a:t>
            </a:r>
            <a:endParaRPr lang="zh-CN" altLang="en-US" sz="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Place a clean oil pan under the engine, coolant will flow when the water pump body is removed.</a:t>
            </a:r>
            <a:endParaRPr lang="zh-CN" altLang="en-US" sz="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After installation, add the specified coolant.</a:t>
            </a:r>
            <a:endParaRPr lang="zh-CN" altLang="en-US" sz="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Keep the motorcycle in an upright position on level ground.</a:t>
            </a:r>
            <a:endParaRPr lang="zh-CN" altLang="en-US" sz="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Removal/Installation</a:t>
            </a:r>
            <a:endParaRPr lang="zh-CN" altLang="en-US" sz="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Remove the following parts.</a:t>
            </a:r>
            <a:endParaRPr lang="zh-CN" altLang="en-US" sz="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 Water drain bolt and gasket [1];</a:t>
            </a:r>
            <a:endParaRPr lang="zh-CN" altLang="en-US" sz="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 Remove the lower radiator hose clamp [2], [3];</a:t>
            </a:r>
            <a:endParaRPr lang="zh-CN" altLang="en-US" sz="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 Remove the water inlet pipe [4], [5];</a:t>
            </a:r>
            <a:endParaRPr lang="zh-CN" altLang="en-US" sz="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 Install the water pump valve body cover bolts [6].</a:t>
            </a:r>
            <a:endParaRPr lang="zh-CN" altLang="en-US" sz="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The installation sequence is the reverse of the disassembly sequence.</a:t>
            </a:r>
            <a:endParaRPr lang="zh-CN" altLang="en-US" sz="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Torque:</a:t>
            </a:r>
            <a:endParaRPr lang="zh-CN" altLang="en-US" sz="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Water pump body cover mounting bolts.</a:t>
            </a:r>
            <a:endParaRPr lang="zh-CN" altLang="en-US" sz="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12 N-m (1.2 kgf-m, 9.0 lbf.ft)</a:t>
            </a:r>
            <a:endParaRPr lang="zh-CN" altLang="en-US" sz="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Water pump discharge bolt.</a:t>
            </a:r>
            <a:endParaRPr lang="zh-CN" altLang="en-US" sz="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 N.m (1.0 kgf.m, 7.5 lbf.ft)</a:t>
            </a:r>
            <a:endParaRPr lang="zh-CN" altLang="en-US" sz="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348740" y="5549900"/>
            <a:ext cx="2433955" cy="3523615"/>
          </a:xfrm>
          <a:prstGeom prst="rect">
            <a:avLst/>
          </a:prstGeom>
          <a:noFill/>
        </p:spPr>
        <p:txBody>
          <a:bodyPr wrap="square" lIns="36195" tIns="0" rIns="36195" bIns="0" rtlCol="0">
            <a:spAutoFit/>
          </a:bodyPr>
          <a:p>
            <a:r>
              <a:rPr lang="zh-CN" altLang="en-US" sz="1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※Water pump impeller</a:t>
            </a:r>
            <a:endParaRPr lang="zh-CN" altLang="en-US" sz="12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Disassembly/Installation</a:t>
            </a:r>
            <a:endParaRPr lang="zh-CN" altLang="en-US" sz="9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Remove the following components.</a:t>
            </a:r>
            <a:endParaRPr lang="zh-CN" altLang="en-US" sz="9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zh-CN" altLang="en-US" sz="9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 Remove the right side cover of the crankcase;</a:t>
            </a:r>
            <a:endParaRPr lang="zh-CN" altLang="en-US" sz="9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 Remove the water pump valve body cover [1] and gasket [2] from the right side cover of the crankcase;</a:t>
            </a:r>
            <a:endParaRPr lang="zh-CN" altLang="en-US" sz="9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 Remove the C-clamp [3] and retaining pin [4] at the rear of the crankcase side cover;</a:t>
            </a:r>
            <a:endParaRPr lang="zh-CN" altLang="en-US" sz="9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 Remove the water pump impeller [5].</a:t>
            </a:r>
            <a:endParaRPr lang="zh-CN" altLang="en-US" sz="9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Inspect.</a:t>
            </a:r>
            <a:endParaRPr lang="zh-CN" altLang="en-US" sz="9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Whether the water pump cover gasket is broken If broken, replace it in time.</a:t>
            </a:r>
            <a:endParaRPr lang="zh-CN" altLang="en-US" sz="9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Replace the water pump impeller in time if it is broken.</a:t>
            </a:r>
            <a:endParaRPr lang="zh-CN" altLang="en-US" sz="9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zh-CN" altLang="en-US" sz="9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The installation order is the reverse of the disassembly order.</a:t>
            </a:r>
            <a:endParaRPr lang="zh-CN" altLang="en-US" sz="9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zh-CN" altLang="en-US" sz="9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Crankcase side cover mounting bolts.</a:t>
            </a:r>
            <a:endParaRPr lang="zh-CN" altLang="en-US" sz="9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 N.m (1.0 kgf.m, 7.5 lbf.ft)</a:t>
            </a:r>
            <a:endParaRPr lang="zh-CN" altLang="en-US" sz="9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21" name="组合 20"/>
          <p:cNvGrpSpPr>
            <a:grpSpLocks noChangeAspect="1"/>
          </p:cNvGrpSpPr>
          <p:nvPr/>
        </p:nvGrpSpPr>
        <p:grpSpPr>
          <a:xfrm>
            <a:off x="3953510" y="3534410"/>
            <a:ext cx="2160000" cy="1501980"/>
            <a:chOff x="5767" y="5807"/>
            <a:chExt cx="4484" cy="3118"/>
          </a:xfrm>
        </p:grpSpPr>
        <p:pic>
          <p:nvPicPr>
            <p:cNvPr id="23" name="图片 22" descr="微信图片_20220729142701"/>
            <p:cNvPicPr>
              <a:picLocks noChangeAspect="1"/>
            </p:cNvPicPr>
            <p:nvPr/>
          </p:nvPicPr>
          <p:blipFill>
            <a:blip r:embed="rId2"/>
            <a:srcRect l="5665" r="13440"/>
            <a:stretch>
              <a:fillRect/>
            </a:stretch>
          </p:blipFill>
          <p:spPr>
            <a:xfrm>
              <a:off x="5767" y="5807"/>
              <a:ext cx="4484" cy="311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25" name="直接连接符 24"/>
            <p:cNvCxnSpPr/>
            <p:nvPr/>
          </p:nvCxnSpPr>
          <p:spPr>
            <a:xfrm>
              <a:off x="8780" y="6500"/>
              <a:ext cx="1174" cy="0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文本框 23"/>
            <p:cNvSpPr txBox="1"/>
            <p:nvPr/>
          </p:nvSpPr>
          <p:spPr>
            <a:xfrm>
              <a:off x="9766" y="6330"/>
              <a:ext cx="374" cy="299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0" rIns="0" bIns="0" anchor="ctr" anchorCtr="0">
              <a:noAutofit/>
            </a:bodyPr>
            <a:p>
              <a:pPr indent="0" algn="ctr" fontAlgn="auto"/>
              <a:r>
                <a:rPr lang="en-US" altLang="zh-CN" sz="1000" b="1">
                  <a:latin typeface="微软雅黑" panose="020B0503020204020204" charset="-122"/>
                  <a:ea typeface="微软雅黑" panose="020B0503020204020204" charset="-122"/>
                </a:rPr>
                <a:t>[2]</a:t>
              </a:r>
              <a:endParaRPr lang="en-US" altLang="zh-CN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27" name="直接连接符 26"/>
            <p:cNvCxnSpPr/>
            <p:nvPr/>
          </p:nvCxnSpPr>
          <p:spPr>
            <a:xfrm>
              <a:off x="5980" y="7175"/>
              <a:ext cx="1925" cy="0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none"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文本框 27"/>
            <p:cNvSpPr txBox="1"/>
            <p:nvPr/>
          </p:nvSpPr>
          <p:spPr>
            <a:xfrm>
              <a:off x="5830" y="7049"/>
              <a:ext cx="374" cy="299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0" rIns="0" bIns="0" anchor="ctr" anchorCtr="0">
              <a:noAutofit/>
            </a:bodyPr>
            <a:p>
              <a:pPr indent="0" algn="ctr" fontAlgn="auto"/>
              <a:r>
                <a:rPr lang="en-US" altLang="zh-CN" sz="1000" b="1">
                  <a:latin typeface="微软雅黑" panose="020B0503020204020204" charset="-122"/>
                  <a:ea typeface="微软雅黑" panose="020B0503020204020204" charset="-122"/>
                </a:rPr>
                <a:t>[1]</a:t>
              </a:r>
              <a:endParaRPr lang="en-US" altLang="zh-CN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9" name="组合 28"/>
          <p:cNvGrpSpPr>
            <a:grpSpLocks noChangeAspect="1"/>
          </p:cNvGrpSpPr>
          <p:nvPr/>
        </p:nvGrpSpPr>
        <p:grpSpPr>
          <a:xfrm>
            <a:off x="3949065" y="5299075"/>
            <a:ext cx="2160000" cy="1505674"/>
            <a:chOff x="5770" y="9116"/>
            <a:chExt cx="4473" cy="3118"/>
          </a:xfrm>
        </p:grpSpPr>
        <p:pic>
          <p:nvPicPr>
            <p:cNvPr id="30" name="图片 29" descr="微信图片_20220729142704"/>
            <p:cNvPicPr>
              <a:picLocks noChangeAspect="1"/>
            </p:cNvPicPr>
            <p:nvPr/>
          </p:nvPicPr>
          <p:blipFill>
            <a:blip r:embed="rId3"/>
            <a:srcRect l="5791" r="13513"/>
            <a:stretch>
              <a:fillRect/>
            </a:stretch>
          </p:blipFill>
          <p:spPr>
            <a:xfrm>
              <a:off x="5770" y="9116"/>
              <a:ext cx="4473" cy="311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31" name="直接连接符 30"/>
            <p:cNvCxnSpPr/>
            <p:nvPr/>
          </p:nvCxnSpPr>
          <p:spPr>
            <a:xfrm>
              <a:off x="6017" y="10842"/>
              <a:ext cx="1800" cy="0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none"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文本框 31"/>
            <p:cNvSpPr txBox="1"/>
            <p:nvPr/>
          </p:nvSpPr>
          <p:spPr>
            <a:xfrm>
              <a:off x="5835" y="10703"/>
              <a:ext cx="373" cy="29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0" rIns="0" bIns="0" anchor="ctr" anchorCtr="0">
              <a:noAutofit/>
            </a:bodyPr>
            <a:p>
              <a:pPr indent="0" algn="ctr" fontAlgn="auto"/>
              <a:r>
                <a:rPr lang="en-US" altLang="zh-CN" sz="900" b="1">
                  <a:latin typeface="微软雅黑" panose="020B0503020204020204" charset="-122"/>
                  <a:ea typeface="微软雅黑" panose="020B0503020204020204" charset="-122"/>
                </a:rPr>
                <a:t>[5]</a:t>
              </a:r>
              <a:endParaRPr lang="en-US" altLang="zh-CN" sz="9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33" name="组合 32"/>
          <p:cNvGrpSpPr>
            <a:grpSpLocks noChangeAspect="1"/>
          </p:cNvGrpSpPr>
          <p:nvPr/>
        </p:nvGrpSpPr>
        <p:grpSpPr>
          <a:xfrm>
            <a:off x="3947795" y="7062470"/>
            <a:ext cx="2160000" cy="1531002"/>
            <a:chOff x="5799" y="12399"/>
            <a:chExt cx="4399" cy="3118"/>
          </a:xfrm>
        </p:grpSpPr>
        <p:pic>
          <p:nvPicPr>
            <p:cNvPr id="34" name="图片 33" descr="微信图片_20220729142712"/>
            <p:cNvPicPr>
              <a:picLocks noChangeAspect="1"/>
            </p:cNvPicPr>
            <p:nvPr/>
          </p:nvPicPr>
          <p:blipFill>
            <a:blip r:embed="rId4"/>
            <a:srcRect l="2165" r="18474"/>
            <a:stretch>
              <a:fillRect/>
            </a:stretch>
          </p:blipFill>
          <p:spPr>
            <a:xfrm>
              <a:off x="5799" y="12399"/>
              <a:ext cx="4399" cy="311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35" name="直接连接符 34"/>
            <p:cNvCxnSpPr/>
            <p:nvPr/>
          </p:nvCxnSpPr>
          <p:spPr>
            <a:xfrm>
              <a:off x="6067" y="14132"/>
              <a:ext cx="1717" cy="0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none"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>
              <a:off x="8667" y="14183"/>
              <a:ext cx="1200" cy="0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文本框 36"/>
            <p:cNvSpPr txBox="1"/>
            <p:nvPr/>
          </p:nvSpPr>
          <p:spPr>
            <a:xfrm>
              <a:off x="9714" y="14024"/>
              <a:ext cx="367" cy="293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0" rIns="0" bIns="0" anchor="ctr" anchorCtr="0">
              <a:noAutofit/>
            </a:bodyPr>
            <a:p>
              <a:pPr indent="0" algn="ctr" fontAlgn="auto"/>
              <a:r>
                <a:rPr lang="en-US" altLang="zh-CN" sz="900" b="1">
                  <a:latin typeface="微软雅黑" panose="020B0503020204020204" charset="-122"/>
                  <a:ea typeface="微软雅黑" panose="020B0503020204020204" charset="-122"/>
                </a:rPr>
                <a:t>[4]</a:t>
              </a:r>
              <a:endParaRPr lang="en-US" altLang="zh-CN" sz="9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5878" y="14004"/>
              <a:ext cx="367" cy="293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0" rIns="0" bIns="0" anchor="ctr" anchorCtr="0">
              <a:noAutofit/>
            </a:bodyPr>
            <a:p>
              <a:pPr indent="0" algn="ctr" fontAlgn="auto"/>
              <a:r>
                <a:rPr lang="en-US" altLang="zh-CN" sz="900" b="1">
                  <a:latin typeface="微软雅黑" panose="020B0503020204020204" charset="-122"/>
                  <a:ea typeface="微软雅黑" panose="020B0503020204020204" charset="-122"/>
                </a:rPr>
                <a:t>[3]</a:t>
              </a:r>
              <a:endParaRPr lang="en-US" altLang="zh-CN" sz="9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39" name="组合 38"/>
          <p:cNvGrpSpPr>
            <a:grpSpLocks noChangeAspect="1"/>
          </p:cNvGrpSpPr>
          <p:nvPr/>
        </p:nvGrpSpPr>
        <p:grpSpPr>
          <a:xfrm>
            <a:off x="3953510" y="1762760"/>
            <a:ext cx="2160000" cy="1517548"/>
            <a:chOff x="5767" y="2042"/>
            <a:chExt cx="4438" cy="3118"/>
          </a:xfrm>
        </p:grpSpPr>
        <p:pic>
          <p:nvPicPr>
            <p:cNvPr id="40" name="图片 39" descr="C:\Users\as\Documents\水泵水管66666.tif水泵水管66666"/>
            <p:cNvPicPr>
              <a:picLocks noChangeAspect="1"/>
            </p:cNvPicPr>
            <p:nvPr/>
          </p:nvPicPr>
          <p:blipFill>
            <a:blip r:embed="rId5"/>
            <a:srcRect l="14299" r="15111"/>
            <a:stretch>
              <a:fillRect/>
            </a:stretch>
          </p:blipFill>
          <p:spPr>
            <a:xfrm>
              <a:off x="5767" y="2042"/>
              <a:ext cx="4438" cy="311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41" name="直接连接符 40"/>
            <p:cNvCxnSpPr/>
            <p:nvPr/>
          </p:nvCxnSpPr>
          <p:spPr>
            <a:xfrm flipH="1">
              <a:off x="8235" y="3150"/>
              <a:ext cx="454" cy="340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>
              <a:off x="8707" y="3136"/>
              <a:ext cx="1242" cy="0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 flipV="1">
              <a:off x="8174" y="2696"/>
              <a:ext cx="288" cy="498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>
              <a:off x="8491" y="2719"/>
              <a:ext cx="1525" cy="0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>
              <a:off x="8464" y="3477"/>
              <a:ext cx="1442" cy="0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 flipH="1">
              <a:off x="5999" y="2769"/>
              <a:ext cx="2225" cy="0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>
              <a:off x="6052" y="3502"/>
              <a:ext cx="1930" cy="0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none"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>
              <a:off x="7786" y="3905"/>
              <a:ext cx="335" cy="38"/>
            </a:xfrm>
            <a:prstGeom prst="line">
              <a:avLst/>
            </a:prstGeom>
            <a:ln w="158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/>
            <p:cNvCxnSpPr/>
            <p:nvPr/>
          </p:nvCxnSpPr>
          <p:spPr>
            <a:xfrm>
              <a:off x="8134" y="3952"/>
              <a:ext cx="101" cy="558"/>
            </a:xfrm>
            <a:prstGeom prst="line">
              <a:avLst/>
            </a:prstGeom>
            <a:ln w="158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/>
            <p:nvPr/>
          </p:nvCxnSpPr>
          <p:spPr>
            <a:xfrm>
              <a:off x="8236" y="4518"/>
              <a:ext cx="1671" cy="0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 flipH="1">
              <a:off x="5999" y="4596"/>
              <a:ext cx="1697" cy="0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文本框 56"/>
            <p:cNvSpPr txBox="1"/>
            <p:nvPr/>
          </p:nvSpPr>
          <p:spPr>
            <a:xfrm>
              <a:off x="5827" y="2616"/>
              <a:ext cx="370" cy="296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0" rIns="0" bIns="0" anchor="ctr" anchorCtr="0">
              <a:noAutofit/>
            </a:bodyPr>
            <a:p>
              <a:pPr indent="0" algn="ctr" fontAlgn="auto"/>
              <a:r>
                <a:rPr lang="en-US" altLang="zh-CN" sz="1000" b="1">
                  <a:latin typeface="微软雅黑" panose="020B0503020204020204" charset="-122"/>
                  <a:ea typeface="微软雅黑" panose="020B0503020204020204" charset="-122"/>
                </a:rPr>
                <a:t>[5]</a:t>
              </a:r>
              <a:endParaRPr lang="en-US" altLang="zh-CN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5814" y="3343"/>
              <a:ext cx="370" cy="296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0" rIns="0" bIns="0" anchor="ctr" anchorCtr="0">
              <a:noAutofit/>
            </a:bodyPr>
            <a:p>
              <a:pPr indent="0" algn="ctr" fontAlgn="auto"/>
              <a:r>
                <a:rPr lang="en-US" altLang="zh-CN" sz="1000" b="1">
                  <a:latin typeface="微软雅黑" panose="020B0503020204020204" charset="-122"/>
                  <a:ea typeface="微软雅黑" panose="020B0503020204020204" charset="-122"/>
                </a:rPr>
                <a:t>[2]</a:t>
              </a:r>
              <a:endParaRPr lang="en-US" altLang="zh-CN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9739" y="2569"/>
              <a:ext cx="370" cy="296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0" rIns="0" bIns="0" anchor="ctr" anchorCtr="0">
              <a:noAutofit/>
            </a:bodyPr>
            <a:p>
              <a:pPr indent="0" algn="ctr" fontAlgn="auto"/>
              <a:r>
                <a:rPr lang="en-US" altLang="zh-CN" sz="1000" b="1">
                  <a:latin typeface="微软雅黑" panose="020B0503020204020204" charset="-122"/>
                  <a:ea typeface="微软雅黑" panose="020B0503020204020204" charset="-122"/>
                </a:rPr>
                <a:t>[2]</a:t>
              </a:r>
              <a:endParaRPr lang="en-US" altLang="zh-CN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9739" y="2980"/>
              <a:ext cx="370" cy="296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0" rIns="0" bIns="0" anchor="ctr" anchorCtr="0">
              <a:noAutofit/>
            </a:bodyPr>
            <a:p>
              <a:pPr indent="0" algn="ctr" fontAlgn="auto"/>
              <a:r>
                <a:rPr lang="en-US" altLang="zh-CN" sz="1000" b="1">
                  <a:latin typeface="微软雅黑" panose="020B0503020204020204" charset="-122"/>
                  <a:ea typeface="微软雅黑" panose="020B0503020204020204" charset="-122"/>
                </a:rPr>
                <a:t>[3]</a:t>
              </a:r>
              <a:endParaRPr lang="en-US" altLang="zh-CN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2" name="文本框 61"/>
            <p:cNvSpPr txBox="1"/>
            <p:nvPr/>
          </p:nvSpPr>
          <p:spPr>
            <a:xfrm>
              <a:off x="9738" y="3336"/>
              <a:ext cx="370" cy="296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0" rIns="0" bIns="0" anchor="ctr" anchorCtr="0">
              <a:noAutofit/>
            </a:bodyPr>
            <a:p>
              <a:pPr indent="0" algn="ctr" fontAlgn="auto"/>
              <a:r>
                <a:rPr lang="en-US" altLang="zh-CN" sz="1000" b="1">
                  <a:latin typeface="微软雅黑" panose="020B0503020204020204" charset="-122"/>
                  <a:ea typeface="微软雅黑" panose="020B0503020204020204" charset="-122"/>
                </a:rPr>
                <a:t>[4]</a:t>
              </a:r>
              <a:endParaRPr lang="en-US" altLang="zh-CN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9739" y="4357"/>
              <a:ext cx="370" cy="296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0" rIns="0" bIns="0" anchor="ctr" anchorCtr="0">
              <a:noAutofit/>
            </a:bodyPr>
            <a:p>
              <a:pPr indent="0" algn="ctr" fontAlgn="auto"/>
              <a:r>
                <a:rPr lang="en-US" altLang="zh-CN" sz="1000" b="1">
                  <a:latin typeface="微软雅黑" panose="020B0503020204020204" charset="-122"/>
                  <a:ea typeface="微软雅黑" panose="020B0503020204020204" charset="-122"/>
                </a:rPr>
                <a:t>[6]</a:t>
              </a:r>
              <a:endParaRPr lang="en-US" altLang="zh-CN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5818" y="4438"/>
              <a:ext cx="370" cy="296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0" rIns="0" bIns="0" anchor="ctr" anchorCtr="0">
              <a:noAutofit/>
            </a:bodyPr>
            <a:p>
              <a:pPr indent="0" algn="ctr" fontAlgn="auto"/>
              <a:r>
                <a:rPr lang="en-US" altLang="zh-CN" sz="1000" b="1">
                  <a:latin typeface="微软雅黑" panose="020B0503020204020204" charset="-122"/>
                  <a:ea typeface="微软雅黑" panose="020B0503020204020204" charset="-122"/>
                </a:rPr>
                <a:t>[1]</a:t>
              </a:r>
              <a:endParaRPr lang="en-US" altLang="zh-CN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4" name="object 5"/>
          <p:cNvSpPr/>
          <p:nvPr/>
        </p:nvSpPr>
        <p:spPr>
          <a:xfrm>
            <a:off x="6261861" y="8058150"/>
            <a:ext cx="475615" cy="1004569"/>
          </a:xfrm>
          <a:custGeom>
            <a:avLst/>
            <a:gdLst/>
            <a:ahLst/>
            <a:cxnLst/>
            <a:rect l="l" t="t" r="r" b="b"/>
            <a:pathLst>
              <a:path w="475615" h="1004570">
                <a:moveTo>
                  <a:pt x="0" y="0"/>
                </a:moveTo>
                <a:lnTo>
                  <a:pt x="475488" y="0"/>
                </a:lnTo>
                <a:lnTo>
                  <a:pt x="475488" y="1004315"/>
                </a:lnTo>
                <a:lnTo>
                  <a:pt x="0" y="10043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p/>
        </p:txBody>
      </p:sp>
      <p:sp>
        <p:nvSpPr>
          <p:cNvPr id="6" name="文本框 5"/>
          <p:cNvSpPr txBox="1"/>
          <p:nvPr/>
        </p:nvSpPr>
        <p:spPr>
          <a:xfrm>
            <a:off x="6270625" y="8775065"/>
            <a:ext cx="4387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0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148</a:t>
            </a:r>
            <a:endParaRPr lang="en-US" altLang="zh-CN" sz="10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object 13"/>
          <p:cNvSpPr txBox="1"/>
          <p:nvPr>
            <p:custDataLst>
              <p:tags r:id="rId6"/>
            </p:custDataLst>
          </p:nvPr>
        </p:nvSpPr>
        <p:spPr>
          <a:xfrm>
            <a:off x="6144260" y="8058150"/>
            <a:ext cx="766445" cy="569595"/>
          </a:xfrm>
          <a:prstGeom prst="rect">
            <a:avLst/>
          </a:prstGeom>
        </p:spPr>
        <p:txBody>
          <a:bodyPr vert="horz" wrap="square" lIns="0" tIns="13335" rIns="0" bIns="0" rtlCol="0">
            <a:noAutofit/>
          </a:bodyPr>
          <a:p>
            <a:pPr marL="168910" marR="161290" algn="just">
              <a:lnSpc>
                <a:spcPct val="125000"/>
              </a:lnSpc>
              <a:spcBef>
                <a:spcPts val="105"/>
              </a:spcBef>
            </a:pPr>
            <a:r>
              <a:rPr lang="en-US" sz="900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English</a:t>
            </a:r>
            <a:endParaRPr lang="en-US" sz="900" dirty="0">
              <a:solidFill>
                <a:srgbClr val="FFFFFF"/>
              </a:solidFill>
              <a:latin typeface="黑体" panose="02010609060101010101" charset="-122"/>
              <a:cs typeface="黑体" panose="02010609060101010101" charset="-122"/>
            </a:endParaRPr>
          </a:p>
          <a:p>
            <a:pPr marL="168910" marR="161290" algn="just">
              <a:lnSpc>
                <a:spcPct val="125000"/>
              </a:lnSpc>
              <a:spcBef>
                <a:spcPts val="105"/>
              </a:spcBef>
            </a:pPr>
            <a:r>
              <a:rPr sz="900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version</a:t>
            </a:r>
            <a:endParaRPr sz="900" dirty="0">
              <a:solidFill>
                <a:srgbClr val="FFFFFF"/>
              </a:solidFill>
              <a:latin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26642" y="1635252"/>
            <a:ext cx="4826635" cy="7429500"/>
          </a:xfrm>
          <a:custGeom>
            <a:avLst/>
            <a:gdLst/>
            <a:ahLst/>
            <a:cxnLst/>
            <a:rect l="l" t="t" r="r" b="b"/>
            <a:pathLst>
              <a:path w="4826635" h="7429500">
                <a:moveTo>
                  <a:pt x="0" y="0"/>
                </a:moveTo>
                <a:lnTo>
                  <a:pt x="4826508" y="0"/>
                </a:lnTo>
                <a:lnTo>
                  <a:pt x="4826508" y="7429500"/>
                </a:lnTo>
                <a:lnTo>
                  <a:pt x="0" y="74295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3" name="图片 22" descr="图片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8755" y="1459865"/>
            <a:ext cx="1080000" cy="16810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734435" y="1661160"/>
            <a:ext cx="2411730" cy="4954905"/>
          </a:xfrm>
          <a:prstGeom prst="rect">
            <a:avLst/>
          </a:prstGeom>
          <a:noFill/>
        </p:spPr>
        <p:txBody>
          <a:bodyPr wrap="square" lIns="36195" tIns="0" rIns="36195" bIns="0" rtlCol="0">
            <a:spAutoFit/>
          </a:bodyPr>
          <a:p>
            <a:r>
              <a:rPr lang="zh-CN" altLang="en-US" sz="1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※</a:t>
            </a:r>
            <a:r>
              <a:rPr sz="1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Oil-cooled radiator</a:t>
            </a:r>
            <a:endParaRPr lang="zh-CN" altLang="en-US" sz="12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Make sure there is no continuous oil leakage when starting the engine.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If necessary, replace the oil cooled radiator as an assembly.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Caution.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Place a clean oil pan under the engine where oil will escape when the oil cooled radiator is removed. After installation, add the specified oil.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Keep the motorcycle in an upright position on level ground.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Removal/Installation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Remove the following parts.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 Remove the inlet and outlet oil pipe overflow bolts [1];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 Remove the oil-cooled radiator mounting bolts [2];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 Remove the oil cooled radiator [3];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The installation order is the reverse of the removal order.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Torque: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Mounting oil-cooled radiator over-oil bolt.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12 N-m (1.2 kgf-m, 8.8 lbf.ft)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53" name="组合 52"/>
          <p:cNvGrpSpPr>
            <a:grpSpLocks noChangeAspect="1"/>
          </p:cNvGrpSpPr>
          <p:nvPr/>
        </p:nvGrpSpPr>
        <p:grpSpPr>
          <a:xfrm>
            <a:off x="1468120" y="1804670"/>
            <a:ext cx="2160000" cy="1545052"/>
            <a:chOff x="5740" y="2242"/>
            <a:chExt cx="4359" cy="3118"/>
          </a:xfrm>
        </p:grpSpPr>
        <p:pic>
          <p:nvPicPr>
            <p:cNvPr id="54" name="图片 53" descr="E:\三维截图\油冷散热器.tif油冷散热器"/>
            <p:cNvPicPr>
              <a:picLocks noChangeAspect="1"/>
            </p:cNvPicPr>
            <p:nvPr/>
          </p:nvPicPr>
          <p:blipFill>
            <a:blip r:embed="rId2"/>
            <a:srcRect l="30689"/>
            <a:stretch>
              <a:fillRect/>
            </a:stretch>
          </p:blipFill>
          <p:spPr>
            <a:xfrm>
              <a:off x="5740" y="2242"/>
              <a:ext cx="4359" cy="311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55" name="直接连接符 54"/>
            <p:cNvCxnSpPr>
              <a:endCxn id="59" idx="1"/>
            </p:cNvCxnSpPr>
            <p:nvPr/>
          </p:nvCxnSpPr>
          <p:spPr>
            <a:xfrm>
              <a:off x="7261" y="3214"/>
              <a:ext cx="2450" cy="1948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>
              <a:endCxn id="59" idx="1"/>
            </p:cNvCxnSpPr>
            <p:nvPr/>
          </p:nvCxnSpPr>
          <p:spPr>
            <a:xfrm>
              <a:off x="6398" y="5014"/>
              <a:ext cx="3313" cy="148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/>
          </p:nvCxnSpPr>
          <p:spPr>
            <a:xfrm flipH="1">
              <a:off x="6044" y="2889"/>
              <a:ext cx="763" cy="0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/>
          </p:nvCxnSpPr>
          <p:spPr>
            <a:xfrm flipH="1">
              <a:off x="5869" y="4114"/>
              <a:ext cx="638" cy="0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文本框 58"/>
            <p:cNvSpPr txBox="1"/>
            <p:nvPr/>
          </p:nvSpPr>
          <p:spPr>
            <a:xfrm>
              <a:off x="9711" y="5017"/>
              <a:ext cx="363" cy="291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0" rIns="0" bIns="0" anchor="ctr" anchorCtr="0">
              <a:noAutofit/>
            </a:bodyPr>
            <a:p>
              <a:pPr indent="0" algn="ctr" fontAlgn="auto"/>
              <a:r>
                <a:rPr lang="en-US" altLang="zh-CN" sz="1000" b="1">
                  <a:latin typeface="微软雅黑" panose="020B0503020204020204" charset="-122"/>
                  <a:ea typeface="微软雅黑" panose="020B0503020204020204" charset="-122"/>
                </a:rPr>
                <a:t>[1]</a:t>
              </a:r>
              <a:endParaRPr lang="en-US" altLang="zh-CN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5794" y="2741"/>
              <a:ext cx="363" cy="291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0" rIns="0" bIns="0" anchor="ctr" anchorCtr="0">
              <a:noAutofit/>
            </a:bodyPr>
            <a:p>
              <a:pPr indent="0" algn="ctr" fontAlgn="auto"/>
              <a:r>
                <a:rPr lang="en-US" altLang="zh-CN" sz="1000" b="1">
                  <a:latin typeface="微软雅黑" panose="020B0503020204020204" charset="-122"/>
                  <a:ea typeface="微软雅黑" panose="020B0503020204020204" charset="-122"/>
                </a:rPr>
                <a:t>[2]</a:t>
              </a:r>
              <a:endParaRPr lang="en-US" altLang="zh-CN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5792" y="3989"/>
              <a:ext cx="363" cy="291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0" rIns="0" bIns="0" anchor="ctr" anchorCtr="0">
              <a:noAutofit/>
            </a:bodyPr>
            <a:p>
              <a:pPr indent="0" algn="ctr" fontAlgn="auto"/>
              <a:r>
                <a:rPr lang="en-US" altLang="zh-CN" sz="1000" b="1">
                  <a:latin typeface="微软雅黑" panose="020B0503020204020204" charset="-122"/>
                  <a:ea typeface="微软雅黑" panose="020B0503020204020204" charset="-122"/>
                </a:rPr>
                <a:t>[3]</a:t>
              </a:r>
              <a:endParaRPr lang="en-US" altLang="zh-CN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5" name="object 5"/>
          <p:cNvSpPr/>
          <p:nvPr/>
        </p:nvSpPr>
        <p:spPr>
          <a:xfrm>
            <a:off x="708151" y="8058150"/>
            <a:ext cx="475615" cy="1004569"/>
          </a:xfrm>
          <a:custGeom>
            <a:avLst/>
            <a:gdLst/>
            <a:ahLst/>
            <a:cxnLst/>
            <a:rect l="l" t="t" r="r" b="b"/>
            <a:pathLst>
              <a:path w="475615" h="1004570">
                <a:moveTo>
                  <a:pt x="0" y="0"/>
                </a:moveTo>
                <a:lnTo>
                  <a:pt x="475488" y="0"/>
                </a:lnTo>
                <a:lnTo>
                  <a:pt x="475488" y="1004315"/>
                </a:lnTo>
                <a:lnTo>
                  <a:pt x="0" y="10043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p/>
        </p:txBody>
      </p:sp>
      <p:sp>
        <p:nvSpPr>
          <p:cNvPr id="17" name="文本框 16"/>
          <p:cNvSpPr txBox="1"/>
          <p:nvPr/>
        </p:nvSpPr>
        <p:spPr>
          <a:xfrm>
            <a:off x="716915" y="8775065"/>
            <a:ext cx="4387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0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149</a:t>
            </a:r>
            <a:endParaRPr lang="en-US" altLang="zh-CN" sz="10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object 13"/>
          <p:cNvSpPr txBox="1"/>
          <p:nvPr>
            <p:custDataLst>
              <p:tags r:id="rId3"/>
            </p:custDataLst>
          </p:nvPr>
        </p:nvSpPr>
        <p:spPr>
          <a:xfrm>
            <a:off x="572770" y="8246745"/>
            <a:ext cx="766445" cy="569595"/>
          </a:xfrm>
          <a:prstGeom prst="rect">
            <a:avLst/>
          </a:prstGeom>
        </p:spPr>
        <p:txBody>
          <a:bodyPr vert="horz" wrap="square" lIns="0" tIns="13335" rIns="0" bIns="0" rtlCol="0">
            <a:noAutofit/>
          </a:bodyPr>
          <a:p>
            <a:pPr marL="168910" marR="161290" algn="just">
              <a:lnSpc>
                <a:spcPct val="125000"/>
              </a:lnSpc>
              <a:spcBef>
                <a:spcPts val="105"/>
              </a:spcBef>
            </a:pPr>
            <a:r>
              <a:rPr lang="en-US" sz="900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English</a:t>
            </a:r>
            <a:endParaRPr lang="en-US" sz="900" dirty="0">
              <a:solidFill>
                <a:srgbClr val="FFFFFF"/>
              </a:solidFill>
              <a:latin typeface="黑体" panose="02010609060101010101" charset="-122"/>
              <a:cs typeface="黑体" panose="02010609060101010101" charset="-122"/>
            </a:endParaRPr>
          </a:p>
          <a:p>
            <a:pPr marL="168910" marR="161290" algn="just">
              <a:lnSpc>
                <a:spcPct val="125000"/>
              </a:lnSpc>
              <a:spcBef>
                <a:spcPts val="105"/>
              </a:spcBef>
            </a:pPr>
            <a:r>
              <a:rPr sz="900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version</a:t>
            </a:r>
            <a:endParaRPr sz="900" dirty="0">
              <a:solidFill>
                <a:srgbClr val="FFFFFF"/>
              </a:solidFill>
              <a:latin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50355" y="1088136"/>
            <a:ext cx="106680" cy="8498205"/>
          </a:xfrm>
          <a:custGeom>
            <a:avLst/>
            <a:gdLst/>
            <a:ahLst/>
            <a:cxnLst/>
            <a:rect l="l" t="t" r="r" b="b"/>
            <a:pathLst>
              <a:path w="106679" h="8498205">
                <a:moveTo>
                  <a:pt x="0" y="0"/>
                </a:moveTo>
                <a:lnTo>
                  <a:pt x="106679" y="0"/>
                </a:lnTo>
                <a:lnTo>
                  <a:pt x="106679" y="8497824"/>
                </a:lnTo>
                <a:lnTo>
                  <a:pt x="0" y="8497824"/>
                </a:lnTo>
                <a:lnTo>
                  <a:pt x="0" y="0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18946" y="1088136"/>
            <a:ext cx="5925820" cy="8502650"/>
          </a:xfrm>
          <a:custGeom>
            <a:avLst/>
            <a:gdLst/>
            <a:ahLst/>
            <a:cxnLst/>
            <a:rect l="l" t="t" r="r" b="b"/>
            <a:pathLst>
              <a:path w="5925820" h="8502650">
                <a:moveTo>
                  <a:pt x="0" y="0"/>
                </a:moveTo>
                <a:lnTo>
                  <a:pt x="5925312" y="0"/>
                </a:lnTo>
                <a:lnTo>
                  <a:pt x="5925312" y="8502396"/>
                </a:lnTo>
                <a:lnTo>
                  <a:pt x="0" y="8502396"/>
                </a:lnTo>
                <a:lnTo>
                  <a:pt x="0" y="0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352930" y="1635252"/>
            <a:ext cx="4826635" cy="7419340"/>
          </a:xfrm>
          <a:custGeom>
            <a:avLst/>
            <a:gdLst/>
            <a:ahLst/>
            <a:cxnLst/>
            <a:rect l="l" t="t" r="r" b="b"/>
            <a:pathLst>
              <a:path w="4826635" h="7419340">
                <a:moveTo>
                  <a:pt x="0" y="0"/>
                </a:moveTo>
                <a:lnTo>
                  <a:pt x="4826508" y="0"/>
                </a:lnTo>
                <a:lnTo>
                  <a:pt x="4826508" y="7418832"/>
                </a:lnTo>
                <a:lnTo>
                  <a:pt x="0" y="741883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2" name="图片 21" descr="图片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23790" y="1453515"/>
            <a:ext cx="1080000" cy="168108"/>
          </a:xfrm>
          <a:prstGeom prst="rect">
            <a:avLst/>
          </a:prstGeom>
        </p:spPr>
      </p:pic>
      <p:sp>
        <p:nvSpPr>
          <p:cNvPr id="102" name="文本框 101"/>
          <p:cNvSpPr txBox="1"/>
          <p:nvPr/>
        </p:nvSpPr>
        <p:spPr>
          <a:xfrm>
            <a:off x="1354455" y="1619250"/>
            <a:ext cx="4826000" cy="4298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1000" b="1">
                <a:latin typeface="微软雅黑" panose="020B0503020204020204" charset="-122"/>
                <a:ea typeface="微软雅黑" panose="020B0503020204020204" charset="-122"/>
              </a:rPr>
              <a:t>                                 </a:t>
            </a:r>
            <a:r>
              <a:rPr lang="en-US" altLang="zh-CN" sz="1200" b="1">
                <a:latin typeface="微软雅黑" panose="020B0503020204020204" charset="-122"/>
                <a:ea typeface="微软雅黑" panose="020B0503020204020204" charset="-122"/>
              </a:rPr>
              <a:t>      </a:t>
            </a:r>
            <a:r>
              <a:rPr sz="1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Maintenance information</a:t>
            </a:r>
            <a:endParaRPr lang="zh-CN" sz="1200" b="1">
              <a:latin typeface="微软雅黑" panose="020B0503020204020204" charset="-122"/>
              <a:ea typeface="微软雅黑" panose="020B0503020204020204" charset="-122"/>
            </a:endParaRPr>
          </a:p>
          <a:p>
            <a:pPr indent="0"/>
            <a:r>
              <a:rPr lang="zh-CN" sz="1000" b="1">
                <a:latin typeface="微软雅黑" panose="020B0503020204020204" charset="-122"/>
                <a:ea typeface="微软雅黑" panose="020B0503020204020204" charset="-122"/>
              </a:rPr>
              <a:t>Overview</a:t>
            </a:r>
            <a:endParaRPr lang="zh-CN" sz="1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165" y="2017395"/>
            <a:ext cx="4679950" cy="2870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22"/>
          <p:cNvPicPr/>
          <p:nvPr/>
        </p:nvPicPr>
        <p:blipFill>
          <a:blip r:embed="rId3"/>
          <a:stretch>
            <a:fillRect/>
          </a:stretch>
        </p:blipFill>
        <p:spPr>
          <a:xfrm>
            <a:off x="1447800" y="2306955"/>
            <a:ext cx="4679950" cy="254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5" name="文本框 104"/>
          <p:cNvSpPr txBox="1"/>
          <p:nvPr/>
        </p:nvSpPr>
        <p:spPr>
          <a:xfrm>
            <a:off x="1336040" y="2783840"/>
            <a:ext cx="4848860" cy="56311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1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NOTE</a:t>
            </a:r>
            <a:endParaRPr lang="zh-CN" sz="1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/>
            <a:r>
              <a:rPr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The use of coolant with silicate inhibitors can lead to premature wear of water pump seals or blockage of radiator passages.</a:t>
            </a:r>
            <a:endParaRPr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/>
            <a:r>
              <a:rPr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Using tap water can cause engine damage.</a:t>
            </a:r>
            <a:endParaRPr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/>
            <a:r>
              <a:rPr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l - Add coolant to the reservoir; do not remove the radiator cap except to add or drain coolant.</a:t>
            </a:r>
            <a:endParaRPr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/>
            <a:r>
              <a:rPr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Do not remove the engine from the frame when servicing the cooling system.</a:t>
            </a:r>
            <a:endParaRPr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/>
            <a:r>
              <a:rPr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-Avoid leakage of coolant to painted surfaces.</a:t>
            </a:r>
            <a:endParaRPr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/>
            <a:r>
              <a:rPr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Check for leaks with a cooling system tester after system maintenance.</a:t>
            </a:r>
            <a:endParaRPr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/>
            <a:r>
              <a:rPr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Check the coolant temperature indicator/water temperature sensor.</a:t>
            </a:r>
            <a:endParaRPr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/>
            <a:r>
              <a:rPr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Check the fan control relay.</a:t>
            </a:r>
            <a:endParaRPr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/>
            <a:r>
              <a:rPr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Troubleshooting</a:t>
            </a:r>
            <a:endParaRPr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/>
            <a:r>
              <a:rPr sz="1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Engine temperature is too high</a:t>
            </a:r>
            <a:endParaRPr sz="1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/>
            <a:r>
              <a:rPr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-Coolant temperature indicator/water temperature sensor failure</a:t>
            </a:r>
            <a:endParaRPr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/>
            <a:r>
              <a:rPr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-Throttle valve not open</a:t>
            </a:r>
            <a:endParaRPr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/>
            <a:r>
              <a:rPr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-Faulty radiator cap</a:t>
            </a:r>
            <a:endParaRPr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/>
            <a:r>
              <a:rPr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-Insufficient coolant</a:t>
            </a:r>
            <a:endParaRPr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/>
            <a:r>
              <a:rPr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-Blocked radiator passages, hoses, water pipes</a:t>
            </a:r>
            <a:endParaRPr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/>
            <a:r>
              <a:rPr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-Circulation system air intake</a:t>
            </a:r>
            <a:endParaRPr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/>
            <a:r>
              <a:rPr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-Failure of cooling fan motor</a:t>
            </a:r>
            <a:endParaRPr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/>
            <a:r>
              <a:rPr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-Fan control relay failure</a:t>
            </a:r>
            <a:endParaRPr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/>
            <a:r>
              <a:rPr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-Faulty water pump</a:t>
            </a:r>
            <a:endParaRPr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/>
            <a:r>
              <a:rPr sz="1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Engine temperature too low</a:t>
            </a:r>
            <a:endParaRPr sz="1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/>
            <a:r>
              <a:rPr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-Faulty coolant temperature indicator/water temperature sensor</a:t>
            </a:r>
            <a:endParaRPr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/>
            <a:r>
              <a:rPr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-Throttle valve open</a:t>
            </a:r>
            <a:endParaRPr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/>
            <a:r>
              <a:rPr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-Fan control relay failure</a:t>
            </a:r>
            <a:endParaRPr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/>
            <a:r>
              <a:rPr sz="1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Coolant leakage</a:t>
            </a:r>
            <a:endParaRPr sz="1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/>
            <a:r>
              <a:rPr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-Defective water pump mechanism</a:t>
            </a:r>
            <a:endParaRPr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/>
            <a:r>
              <a:rPr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-O-ring deterioration</a:t>
            </a:r>
            <a:endParaRPr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/>
            <a:r>
              <a:rPr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-Radiator cap failure</a:t>
            </a:r>
            <a:endParaRPr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/>
            <a:r>
              <a:rPr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-Damaged or deteriorated cylinder head gasket</a:t>
            </a:r>
            <a:endParaRPr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/>
            <a:r>
              <a:rPr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-Hose connection is loose or not clamped</a:t>
            </a:r>
            <a:endParaRPr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/>
            <a:r>
              <a:rPr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-Damaged or deteriorated hoses</a:t>
            </a:r>
            <a:endParaRPr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/>
            <a:r>
              <a:rPr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-Damaged radiator</a:t>
            </a:r>
            <a:endParaRPr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/>
            <a:r>
              <a:rPr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-Thermostat cover, water pump cover pipe joint is loose</a:t>
            </a:r>
            <a:endParaRPr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object 5"/>
          <p:cNvSpPr/>
          <p:nvPr/>
        </p:nvSpPr>
        <p:spPr>
          <a:xfrm>
            <a:off x="6273926" y="8058150"/>
            <a:ext cx="475615" cy="1004569"/>
          </a:xfrm>
          <a:custGeom>
            <a:avLst/>
            <a:gdLst/>
            <a:ahLst/>
            <a:cxnLst/>
            <a:rect l="l" t="t" r="r" b="b"/>
            <a:pathLst>
              <a:path w="475615" h="1004570">
                <a:moveTo>
                  <a:pt x="0" y="0"/>
                </a:moveTo>
                <a:lnTo>
                  <a:pt x="475488" y="0"/>
                </a:lnTo>
                <a:lnTo>
                  <a:pt x="475488" y="1004315"/>
                </a:lnTo>
                <a:lnTo>
                  <a:pt x="0" y="10043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p/>
        </p:txBody>
      </p:sp>
      <p:sp>
        <p:nvSpPr>
          <p:cNvPr id="17" name="文本框 16"/>
          <p:cNvSpPr txBox="1"/>
          <p:nvPr/>
        </p:nvSpPr>
        <p:spPr>
          <a:xfrm>
            <a:off x="6282690" y="8775065"/>
            <a:ext cx="4387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0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140</a:t>
            </a:r>
            <a:endParaRPr lang="en-US" altLang="zh-CN" sz="10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object 13"/>
          <p:cNvSpPr txBox="1"/>
          <p:nvPr>
            <p:custDataLst>
              <p:tags r:id="rId4"/>
            </p:custDataLst>
          </p:nvPr>
        </p:nvSpPr>
        <p:spPr>
          <a:xfrm>
            <a:off x="6144260" y="8058150"/>
            <a:ext cx="766445" cy="569595"/>
          </a:xfrm>
          <a:prstGeom prst="rect">
            <a:avLst/>
          </a:prstGeom>
        </p:spPr>
        <p:txBody>
          <a:bodyPr vert="horz" wrap="square" lIns="0" tIns="13335" rIns="0" bIns="0" rtlCol="0">
            <a:noAutofit/>
          </a:bodyPr>
          <a:p>
            <a:pPr marL="168910" marR="161290" algn="just">
              <a:lnSpc>
                <a:spcPct val="125000"/>
              </a:lnSpc>
              <a:spcBef>
                <a:spcPts val="105"/>
              </a:spcBef>
            </a:pPr>
            <a:r>
              <a:rPr lang="en-US" sz="900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English</a:t>
            </a:r>
            <a:endParaRPr lang="en-US" sz="900" dirty="0">
              <a:solidFill>
                <a:srgbClr val="FFFFFF"/>
              </a:solidFill>
              <a:latin typeface="黑体" panose="02010609060101010101" charset="-122"/>
              <a:cs typeface="黑体" panose="02010609060101010101" charset="-122"/>
            </a:endParaRPr>
          </a:p>
          <a:p>
            <a:pPr marL="168910" marR="161290" algn="just">
              <a:lnSpc>
                <a:spcPct val="125000"/>
              </a:lnSpc>
              <a:spcBef>
                <a:spcPts val="105"/>
              </a:spcBef>
            </a:pPr>
            <a:r>
              <a:rPr sz="900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version</a:t>
            </a:r>
            <a:endParaRPr sz="900" dirty="0">
              <a:solidFill>
                <a:srgbClr val="FFFFFF"/>
              </a:solidFill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54150" y="2323465"/>
            <a:ext cx="4690110" cy="460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p>
            <a:r>
              <a:rPr lang="zh-CN" altLang="en-US" sz="1200"/>
              <a:t>Do not remove the radiator cap before the engine and radiator cool down to prevent the coolant from splashing out and scalding people</a:t>
            </a:r>
            <a:endParaRPr lang="zh-CN" altLang="en-US" sz="12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/>
        </p:nvSpPr>
        <p:spPr>
          <a:xfrm>
            <a:off x="1279525" y="1638300"/>
            <a:ext cx="4827600" cy="741960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p>
            <a:endParaRPr lang="zh-CN" altLang="en-US"/>
          </a:p>
        </p:txBody>
      </p:sp>
      <p:pic>
        <p:nvPicPr>
          <p:cNvPr id="14" name="图片 13" descr="图片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12875" y="1466215"/>
            <a:ext cx="1080000" cy="168108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1514475" y="1737995"/>
            <a:ext cx="4304665" cy="184150"/>
          </a:xfrm>
          <a:prstGeom prst="rect">
            <a:avLst/>
          </a:prstGeom>
          <a:noFill/>
          <a:ln w="9525">
            <a:noFill/>
          </a:ln>
        </p:spPr>
        <p:txBody>
          <a:bodyPr wrap="square" lIns="36195" tIns="0" rIns="36195" bIns="0">
            <a:spAutoFit/>
          </a:bodyPr>
          <a:p>
            <a:pPr indent="0"/>
            <a:r>
              <a:rPr sz="1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Cooling System Flow Chart</a:t>
            </a:r>
            <a:endParaRPr lang="zh-CN" altLang="en-US" sz="12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55" name="组合 54"/>
          <p:cNvGrpSpPr>
            <a:grpSpLocks noChangeAspect="1"/>
          </p:cNvGrpSpPr>
          <p:nvPr/>
        </p:nvGrpSpPr>
        <p:grpSpPr>
          <a:xfrm>
            <a:off x="1524635" y="1943100"/>
            <a:ext cx="3649980" cy="2616835"/>
            <a:chOff x="1441" y="3300"/>
            <a:chExt cx="7908" cy="5669"/>
          </a:xfrm>
        </p:grpSpPr>
        <p:pic>
          <p:nvPicPr>
            <p:cNvPr id="11" name="图片 10" descr="冷却系统004"/>
            <p:cNvPicPr>
              <a:picLocks noChangeAspect="1"/>
            </p:cNvPicPr>
            <p:nvPr/>
          </p:nvPicPr>
          <p:blipFill>
            <a:blip r:embed="rId2"/>
            <a:srcRect l="11511" t="-8313" r="13542"/>
            <a:stretch>
              <a:fillRect/>
            </a:stretch>
          </p:blipFill>
          <p:spPr>
            <a:xfrm>
              <a:off x="1441" y="3300"/>
              <a:ext cx="7908" cy="566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15" name="直接连接符 14"/>
            <p:cNvCxnSpPr/>
            <p:nvPr/>
          </p:nvCxnSpPr>
          <p:spPr>
            <a:xfrm flipH="1">
              <a:off x="1762" y="5250"/>
              <a:ext cx="3000" cy="0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 flipV="1">
              <a:off x="5513" y="3579"/>
              <a:ext cx="0" cy="651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 flipV="1">
              <a:off x="6307" y="3663"/>
              <a:ext cx="0" cy="567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6534" y="5024"/>
              <a:ext cx="2553" cy="0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7037" y="6304"/>
              <a:ext cx="2038" cy="0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 flipV="1">
              <a:off x="5126" y="3604"/>
              <a:ext cx="0" cy="887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 flipH="1">
              <a:off x="1674" y="5954"/>
              <a:ext cx="1813" cy="0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>
              <a:off x="7462" y="4118"/>
              <a:ext cx="1413" cy="0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文本框 25"/>
            <p:cNvSpPr txBox="1"/>
            <p:nvPr/>
          </p:nvSpPr>
          <p:spPr>
            <a:xfrm>
              <a:off x="6126" y="3372"/>
              <a:ext cx="408" cy="38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10795" rIns="0" bIns="10795" anchor="t" anchorCtr="0">
              <a:spAutoFit/>
            </a:bodyPr>
            <a:p>
              <a:pPr indent="0" algn="ctr" fontAlgn="auto"/>
              <a:r>
                <a:rPr lang="en-US" altLang="zh-CN" sz="1000" b="1">
                  <a:latin typeface="微软雅黑" panose="020B0503020204020204" charset="-122"/>
                  <a:ea typeface="微软雅黑" panose="020B0503020204020204" charset="-122"/>
                </a:rPr>
                <a:t>[6]</a:t>
              </a:r>
              <a:endParaRPr lang="en-US" altLang="zh-CN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8880" y="3977"/>
              <a:ext cx="408" cy="38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10795" rIns="0" bIns="10795" anchor="t" anchorCtr="0">
              <a:spAutoFit/>
            </a:bodyPr>
            <a:p>
              <a:pPr indent="0" algn="ctr" fontAlgn="auto"/>
              <a:r>
                <a:rPr lang="en-US" altLang="zh-CN" sz="1000" b="1">
                  <a:latin typeface="微软雅黑" panose="020B0503020204020204" charset="-122"/>
                  <a:ea typeface="微软雅黑" panose="020B0503020204020204" charset="-122"/>
                </a:rPr>
                <a:t>[7]</a:t>
              </a:r>
              <a:endParaRPr lang="en-US" altLang="zh-CN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8876" y="6158"/>
              <a:ext cx="408" cy="38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10795" rIns="0" bIns="10795" anchor="t" anchorCtr="0">
              <a:spAutoFit/>
            </a:bodyPr>
            <a:p>
              <a:pPr indent="0" algn="ctr" fontAlgn="auto"/>
              <a:r>
                <a:rPr lang="en-US" altLang="zh-CN" sz="1000" b="1">
                  <a:latin typeface="微软雅黑" panose="020B0503020204020204" charset="-122"/>
                  <a:ea typeface="微软雅黑" panose="020B0503020204020204" charset="-122"/>
                </a:rPr>
                <a:t>[9]</a:t>
              </a:r>
              <a:endParaRPr lang="en-US" altLang="zh-CN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8875" y="4886"/>
              <a:ext cx="408" cy="38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10795" rIns="0" bIns="10795" anchor="t" anchorCtr="0">
              <a:spAutoFit/>
            </a:bodyPr>
            <a:p>
              <a:pPr indent="0" algn="ctr" fontAlgn="auto"/>
              <a:r>
                <a:rPr lang="en-US" altLang="zh-CN" sz="1000" b="1">
                  <a:latin typeface="微软雅黑" panose="020B0503020204020204" charset="-122"/>
                  <a:ea typeface="微软雅黑" panose="020B0503020204020204" charset="-122"/>
                </a:rPr>
                <a:t>[8]</a:t>
              </a:r>
              <a:endParaRPr lang="en-US" altLang="zh-CN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1515" y="5817"/>
              <a:ext cx="408" cy="38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10795" rIns="0" bIns="10795" anchor="t" anchorCtr="0">
              <a:spAutoFit/>
            </a:bodyPr>
            <a:p>
              <a:pPr indent="0" algn="ctr" fontAlgn="auto"/>
              <a:r>
                <a:rPr lang="en-US" altLang="zh-CN" sz="1000" b="1">
                  <a:latin typeface="微软雅黑" panose="020B0503020204020204" charset="-122"/>
                  <a:ea typeface="微软雅黑" panose="020B0503020204020204" charset="-122"/>
                </a:rPr>
                <a:t>[1]</a:t>
              </a:r>
              <a:endParaRPr lang="en-US" altLang="zh-CN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515" y="5112"/>
              <a:ext cx="408" cy="38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10795" rIns="0" bIns="10795" anchor="t" anchorCtr="0">
              <a:spAutoFit/>
            </a:bodyPr>
            <a:p>
              <a:pPr indent="0" algn="ctr" fontAlgn="auto"/>
              <a:r>
                <a:rPr lang="en-US" altLang="zh-CN" sz="1000" b="1">
                  <a:latin typeface="微软雅黑" panose="020B0503020204020204" charset="-122"/>
                  <a:ea typeface="微软雅黑" panose="020B0503020204020204" charset="-122"/>
                </a:rPr>
                <a:t>[2]</a:t>
              </a:r>
              <a:endParaRPr lang="en-US" altLang="zh-CN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5309" y="3380"/>
              <a:ext cx="408" cy="38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10795" rIns="0" bIns="10795" anchor="t" anchorCtr="0">
              <a:spAutoFit/>
            </a:bodyPr>
            <a:p>
              <a:pPr indent="0" algn="ctr" fontAlgn="auto"/>
              <a:r>
                <a:rPr lang="en-US" altLang="zh-CN" sz="1000" b="1">
                  <a:latin typeface="微软雅黑" panose="020B0503020204020204" charset="-122"/>
                  <a:ea typeface="微软雅黑" panose="020B0503020204020204" charset="-122"/>
                </a:rPr>
                <a:t>[5]</a:t>
              </a:r>
              <a:endParaRPr lang="en-US" altLang="zh-CN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34" name="直接连接符 33"/>
            <p:cNvCxnSpPr/>
            <p:nvPr/>
          </p:nvCxnSpPr>
          <p:spPr>
            <a:xfrm flipV="1">
              <a:off x="2933" y="3434"/>
              <a:ext cx="0" cy="1308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>
              <a:off x="7516" y="7992"/>
              <a:ext cx="1571" cy="0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文本框 37"/>
            <p:cNvSpPr txBox="1"/>
            <p:nvPr/>
          </p:nvSpPr>
          <p:spPr>
            <a:xfrm>
              <a:off x="4906" y="3375"/>
              <a:ext cx="408" cy="38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10795" rIns="0" bIns="10795" anchor="t" anchorCtr="0">
              <a:spAutoFit/>
            </a:bodyPr>
            <a:p>
              <a:pPr indent="0" algn="ctr" fontAlgn="auto"/>
              <a:r>
                <a:rPr lang="en-US" altLang="zh-CN" sz="1000" b="1">
                  <a:latin typeface="微软雅黑" panose="020B0503020204020204" charset="-122"/>
                  <a:ea typeface="微软雅黑" panose="020B0503020204020204" charset="-122"/>
                </a:rPr>
                <a:t>[4]</a:t>
              </a:r>
              <a:endParaRPr lang="en-US" altLang="zh-CN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2729" y="3372"/>
              <a:ext cx="408" cy="38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10795" rIns="0" bIns="10795" anchor="t" anchorCtr="0">
              <a:spAutoFit/>
            </a:bodyPr>
            <a:p>
              <a:pPr indent="0" algn="ctr" fontAlgn="auto"/>
              <a:r>
                <a:rPr lang="en-US" altLang="zh-CN" sz="1000" b="1">
                  <a:latin typeface="微软雅黑" panose="020B0503020204020204" charset="-122"/>
                  <a:ea typeface="微软雅黑" panose="020B0503020204020204" charset="-122"/>
                </a:rPr>
                <a:t>[3]</a:t>
              </a:r>
              <a:endParaRPr lang="en-US" altLang="zh-CN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8880" y="7854"/>
              <a:ext cx="408" cy="38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10795" rIns="0" bIns="10795" anchor="t" anchorCtr="0">
              <a:spAutoFit/>
            </a:bodyPr>
            <a:p>
              <a:pPr indent="0" algn="ctr" fontAlgn="auto"/>
              <a:r>
                <a:rPr lang="en-US" altLang="zh-CN" sz="1000" b="1">
                  <a:latin typeface="微软雅黑" panose="020B0503020204020204" charset="-122"/>
                  <a:ea typeface="微软雅黑" panose="020B0503020204020204" charset="-122"/>
                </a:rPr>
                <a:t>[10]</a:t>
              </a:r>
              <a:endParaRPr lang="en-US" altLang="zh-CN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56" name="组合 55"/>
          <p:cNvGrpSpPr>
            <a:grpSpLocks noChangeAspect="1"/>
          </p:cNvGrpSpPr>
          <p:nvPr/>
        </p:nvGrpSpPr>
        <p:grpSpPr>
          <a:xfrm>
            <a:off x="1498600" y="4612640"/>
            <a:ext cx="3637280" cy="2786769"/>
            <a:chOff x="1447" y="9000"/>
            <a:chExt cx="7909" cy="6059"/>
          </a:xfrm>
        </p:grpSpPr>
        <p:cxnSp>
          <p:nvCxnSpPr>
            <p:cNvPr id="21" name="直接连接符 20"/>
            <p:cNvCxnSpPr/>
            <p:nvPr/>
          </p:nvCxnSpPr>
          <p:spPr>
            <a:xfrm flipV="1">
              <a:off x="5173" y="10806"/>
              <a:ext cx="114" cy="567"/>
            </a:xfrm>
            <a:prstGeom prst="line">
              <a:avLst/>
            </a:prstGeom>
            <a:ln w="127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" name="图片 32" descr="冷却系统003"/>
            <p:cNvPicPr preferRelativeResize="0"/>
            <p:nvPr/>
          </p:nvPicPr>
          <p:blipFill>
            <a:blip r:embed="rId3"/>
            <a:srcRect l="15079" r="15578"/>
            <a:stretch>
              <a:fillRect/>
            </a:stretch>
          </p:blipFill>
          <p:spPr>
            <a:xfrm>
              <a:off x="1447" y="9000"/>
              <a:ext cx="7909" cy="566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36" name="直接连接符 35"/>
            <p:cNvCxnSpPr/>
            <p:nvPr/>
          </p:nvCxnSpPr>
          <p:spPr>
            <a:xfrm flipH="1">
              <a:off x="1634" y="12282"/>
              <a:ext cx="3184" cy="0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>
              <a:off x="5954" y="13302"/>
              <a:ext cx="0" cy="1068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 flipV="1">
              <a:off x="5356" y="13066"/>
              <a:ext cx="0" cy="1278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none" w="sm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 flipH="1">
              <a:off x="7539" y="12215"/>
              <a:ext cx="7" cy="2221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 flipH="1">
              <a:off x="1734" y="10808"/>
              <a:ext cx="3764" cy="0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文本框 43"/>
            <p:cNvSpPr txBox="1"/>
            <p:nvPr/>
          </p:nvSpPr>
          <p:spPr>
            <a:xfrm>
              <a:off x="1520" y="12144"/>
              <a:ext cx="408" cy="715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10795" rIns="0" bIns="10795" anchor="t" anchorCtr="0">
              <a:spAutoFit/>
            </a:bodyPr>
            <a:p>
              <a:pPr indent="0" algn="ctr" fontAlgn="auto"/>
              <a:r>
                <a:rPr lang="en-US" altLang="zh-CN" sz="1000" b="1">
                  <a:latin typeface="微软雅黑" panose="020B0503020204020204" charset="-122"/>
                  <a:ea typeface="微软雅黑" panose="020B0503020204020204" charset="-122"/>
                </a:rPr>
                <a:t>[13]</a:t>
              </a:r>
              <a:endParaRPr lang="en-US" altLang="zh-CN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1525" y="10655"/>
              <a:ext cx="408" cy="715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10795" rIns="0" bIns="10795" anchor="t" anchorCtr="0">
              <a:spAutoFit/>
            </a:bodyPr>
            <a:p>
              <a:pPr indent="0" algn="ctr" fontAlgn="auto"/>
              <a:r>
                <a:rPr lang="en-US" altLang="zh-CN" sz="1000" b="1">
                  <a:latin typeface="微软雅黑" panose="020B0503020204020204" charset="-122"/>
                  <a:ea typeface="微软雅黑" panose="020B0503020204020204" charset="-122"/>
                </a:rPr>
                <a:t>[12]</a:t>
              </a:r>
              <a:endParaRPr lang="en-US" altLang="zh-CN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5750" y="14336"/>
              <a:ext cx="408" cy="715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10795" rIns="0" bIns="10795" anchor="t" anchorCtr="0">
              <a:spAutoFit/>
            </a:bodyPr>
            <a:p>
              <a:pPr indent="0" algn="ctr" fontAlgn="auto"/>
              <a:r>
                <a:rPr lang="en-US" altLang="zh-CN" sz="1000" b="1">
                  <a:latin typeface="微软雅黑" panose="020B0503020204020204" charset="-122"/>
                  <a:ea typeface="微软雅黑" panose="020B0503020204020204" charset="-122"/>
                </a:rPr>
                <a:t>[15]</a:t>
              </a:r>
              <a:endParaRPr lang="en-US" altLang="zh-CN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7356" y="14335"/>
              <a:ext cx="408" cy="715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10795" rIns="0" bIns="10795" anchor="t" anchorCtr="0">
              <a:spAutoFit/>
            </a:bodyPr>
            <a:p>
              <a:pPr indent="0" algn="ctr" fontAlgn="auto"/>
              <a:r>
                <a:rPr lang="en-US" altLang="zh-CN" sz="1000" b="1">
                  <a:latin typeface="微软雅黑" panose="020B0503020204020204" charset="-122"/>
                  <a:ea typeface="微软雅黑" panose="020B0503020204020204" charset="-122"/>
                </a:rPr>
                <a:t>[16]</a:t>
              </a:r>
              <a:endParaRPr lang="en-US" altLang="zh-CN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5139" y="14338"/>
              <a:ext cx="408" cy="715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10795" rIns="0" bIns="10795" anchor="t" anchorCtr="0">
              <a:spAutoFit/>
            </a:bodyPr>
            <a:p>
              <a:pPr indent="0" algn="ctr" fontAlgn="auto"/>
              <a:r>
                <a:rPr lang="en-US" altLang="zh-CN" sz="1000" b="1">
                  <a:latin typeface="微软雅黑" panose="020B0503020204020204" charset="-122"/>
                  <a:ea typeface="微软雅黑" panose="020B0503020204020204" charset="-122"/>
                </a:rPr>
                <a:t>[14]</a:t>
              </a:r>
              <a:endParaRPr lang="en-US" altLang="zh-CN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49" name="直接连接符 48"/>
            <p:cNvCxnSpPr/>
            <p:nvPr/>
          </p:nvCxnSpPr>
          <p:spPr>
            <a:xfrm flipH="1">
              <a:off x="1643" y="9977"/>
              <a:ext cx="3061" cy="10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1523" y="9834"/>
              <a:ext cx="408" cy="715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10795" rIns="0" bIns="10795" anchor="t" anchorCtr="0">
              <a:spAutoFit/>
            </a:bodyPr>
            <a:p>
              <a:pPr indent="0" algn="ctr" fontAlgn="auto"/>
              <a:r>
                <a:rPr lang="en-US" altLang="zh-CN" sz="1000" b="1">
                  <a:latin typeface="微软雅黑" panose="020B0503020204020204" charset="-122"/>
                  <a:ea typeface="微软雅黑" panose="020B0503020204020204" charset="-122"/>
                </a:rPr>
                <a:t>[11]</a:t>
              </a:r>
              <a:endParaRPr lang="en-US" altLang="zh-CN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51" name="直接连接符 50"/>
            <p:cNvCxnSpPr/>
            <p:nvPr/>
          </p:nvCxnSpPr>
          <p:spPr>
            <a:xfrm>
              <a:off x="8685" y="9969"/>
              <a:ext cx="0" cy="4459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文本框 51"/>
            <p:cNvSpPr txBox="1"/>
            <p:nvPr/>
          </p:nvSpPr>
          <p:spPr>
            <a:xfrm>
              <a:off x="8497" y="14344"/>
              <a:ext cx="408" cy="715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10795" rIns="0" bIns="10795" anchor="t" anchorCtr="0">
              <a:spAutoFit/>
            </a:bodyPr>
            <a:p>
              <a:pPr indent="0" algn="ctr" fontAlgn="auto"/>
              <a:r>
                <a:rPr lang="en-US" altLang="zh-CN" sz="1000" b="1">
                  <a:latin typeface="微软雅黑" panose="020B0503020204020204" charset="-122"/>
                  <a:ea typeface="微软雅黑" panose="020B0503020204020204" charset="-122"/>
                </a:rPr>
                <a:t>[17]</a:t>
              </a:r>
              <a:endParaRPr lang="en-US" altLang="zh-CN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53" name="直接连接符 52"/>
            <p:cNvCxnSpPr/>
            <p:nvPr/>
          </p:nvCxnSpPr>
          <p:spPr>
            <a:xfrm flipH="1">
              <a:off x="5272" y="10350"/>
              <a:ext cx="31" cy="456"/>
            </a:xfrm>
            <a:prstGeom prst="line">
              <a:avLst/>
            </a:prstGeom>
            <a:ln w="127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4" name="表格 53"/>
          <p:cNvGraphicFramePr/>
          <p:nvPr>
            <p:custDataLst>
              <p:tags r:id="rId4"/>
            </p:custDataLst>
          </p:nvPr>
        </p:nvGraphicFramePr>
        <p:xfrm>
          <a:off x="1367155" y="7458710"/>
          <a:ext cx="4490085" cy="15367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5900"/>
                <a:gridCol w="1099820"/>
                <a:gridCol w="215900"/>
                <a:gridCol w="807085"/>
                <a:gridCol w="215900"/>
                <a:gridCol w="930275"/>
                <a:gridCol w="215900"/>
                <a:gridCol w="789305"/>
              </a:tblGrid>
              <a:tr h="3124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800" b="0"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endParaRPr lang="en-US" altLang="zh-CN" sz="800" b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0" marB="0"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800" b="0"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ea"/>
                        </a:rPr>
                        <a:t>Radiator fan left</a:t>
                      </a:r>
                      <a:endParaRPr lang="zh-CN" altLang="en-US" sz="800" b="0">
                        <a:latin typeface="微软雅黑" panose="020B0503020204020204" charset="-122"/>
                        <a:ea typeface="微软雅黑" panose="020B0503020204020204" charset="-122"/>
                        <a:cs typeface="+mn-ea"/>
                        <a:sym typeface="+mn-ea"/>
                      </a:endParaRPr>
                    </a:p>
                  </a:txBody>
                  <a:tcPr marL="0" marR="0" marT="0" marB="0"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800" b="0">
                          <a:latin typeface="微软雅黑" panose="020B0503020204020204" charset="-122"/>
                          <a:ea typeface="微软雅黑" panose="020B0503020204020204" charset="-122"/>
                        </a:rPr>
                        <a:t>6</a:t>
                      </a:r>
                      <a:endParaRPr lang="en-US" altLang="zh-CN" sz="800" b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0" marB="0"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800" b="0"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ea"/>
                        </a:rPr>
                        <a:t>Siphon Tube</a:t>
                      </a:r>
                      <a:endParaRPr lang="zh-CN" altLang="en-US" sz="800" b="0">
                        <a:latin typeface="微软雅黑" panose="020B0503020204020204" charset="-122"/>
                        <a:ea typeface="微软雅黑" panose="020B0503020204020204" charset="-122"/>
                        <a:cs typeface="+mn-ea"/>
                        <a:sym typeface="+mn-ea"/>
                      </a:endParaRPr>
                    </a:p>
                  </a:txBody>
                  <a:tcPr marL="0" marR="0" marT="0" marB="0"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800" b="0">
                          <a:latin typeface="微软雅黑" panose="020B0503020204020204" charset="-122"/>
                          <a:ea typeface="微软雅黑" panose="020B0503020204020204" charset="-122"/>
                        </a:rPr>
                        <a:t>11</a:t>
                      </a:r>
                      <a:endParaRPr lang="en-US" altLang="zh-CN" sz="800" b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0" marB="0"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800" b="0"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ea"/>
                        </a:rPr>
                        <a:t>Thermostat</a:t>
                      </a:r>
                      <a:endParaRPr lang="zh-CN" altLang="en-US" sz="800" b="0">
                        <a:latin typeface="微软雅黑" panose="020B0503020204020204" charset="-122"/>
                        <a:ea typeface="微软雅黑" panose="020B0503020204020204" charset="-122"/>
                        <a:cs typeface="+mn-ea"/>
                        <a:sym typeface="+mn-ea"/>
                      </a:endParaRPr>
                    </a:p>
                  </a:txBody>
                  <a:tcPr marL="0" marR="0" marT="0" marB="0"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800" b="0">
                          <a:latin typeface="微软雅黑" panose="020B0503020204020204" charset="-122"/>
                          <a:ea typeface="微软雅黑" panose="020B0503020204020204" charset="-122"/>
                        </a:rPr>
                        <a:t>16</a:t>
                      </a:r>
                      <a:endParaRPr lang="en-US" altLang="zh-CN" sz="800" b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0" marB="0"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800" b="0"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ea"/>
                        </a:rPr>
                        <a:t>Oil Cooled Radiators</a:t>
                      </a:r>
                      <a:endParaRPr lang="zh-CN" altLang="en-US" sz="800" b="0">
                        <a:latin typeface="微软雅黑" panose="020B0503020204020204" charset="-122"/>
                        <a:ea typeface="微软雅黑" panose="020B0503020204020204" charset="-122"/>
                        <a:cs typeface="+mn-ea"/>
                        <a:sym typeface="+mn-ea"/>
                      </a:endParaRPr>
                    </a:p>
                  </a:txBody>
                  <a:tcPr marL="0" marR="0" marT="0" marB="0" anchor="ctr" anchorCtr="0"/>
                </a:tc>
              </a:tr>
              <a:tr h="30607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800" b="0"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endParaRPr lang="en-US" altLang="zh-CN" sz="800" b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0" marB="0"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800" b="0"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ea"/>
                        </a:rPr>
                        <a:t>Water reservoir</a:t>
                      </a:r>
                      <a:endParaRPr lang="zh-CN" altLang="en-US" sz="800" b="0">
                        <a:latin typeface="微软雅黑" panose="020B0503020204020204" charset="-122"/>
                        <a:ea typeface="微软雅黑" panose="020B0503020204020204" charset="-122"/>
                        <a:cs typeface="+mn-ea"/>
                        <a:sym typeface="+mn-ea"/>
                      </a:endParaRPr>
                    </a:p>
                  </a:txBody>
                  <a:tcPr marL="0" marR="0" marT="0" marB="0"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800" b="0">
                          <a:latin typeface="微软雅黑" panose="020B0503020204020204" charset="-122"/>
                          <a:ea typeface="微软雅黑" panose="020B0503020204020204" charset="-122"/>
                        </a:rPr>
                        <a:t>7</a:t>
                      </a:r>
                      <a:endParaRPr lang="en-US" altLang="zh-CN" sz="800" b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0" marB="0"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800" b="0"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ea"/>
                        </a:rPr>
                        <a:t>Radiator cap</a:t>
                      </a:r>
                      <a:endParaRPr lang="zh-CN" altLang="en-US" sz="800" b="0">
                        <a:latin typeface="微软雅黑" panose="020B0503020204020204" charset="-122"/>
                        <a:ea typeface="微软雅黑" panose="020B0503020204020204" charset="-122"/>
                        <a:cs typeface="+mn-ea"/>
                        <a:sym typeface="+mn-ea"/>
                      </a:endParaRPr>
                    </a:p>
                  </a:txBody>
                  <a:tcPr marL="0" marR="0" marT="0" marB="0"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800" b="0">
                          <a:latin typeface="微软雅黑" panose="020B0503020204020204" charset="-122"/>
                          <a:ea typeface="微软雅黑" panose="020B0503020204020204" charset="-122"/>
                        </a:rPr>
                        <a:t>12</a:t>
                      </a:r>
                      <a:endParaRPr lang="en-US" altLang="zh-CN" sz="800" b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0" marB="0"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800" b="0"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ea"/>
                        </a:rPr>
                        <a:t>Engine Intake Hose</a:t>
                      </a:r>
                      <a:endParaRPr lang="zh-CN" altLang="en-US" sz="800" b="0">
                        <a:latin typeface="微软雅黑" panose="020B0503020204020204" charset="-122"/>
                        <a:ea typeface="微软雅黑" panose="020B0503020204020204" charset="-122"/>
                        <a:cs typeface="+mn-ea"/>
                        <a:sym typeface="+mn-ea"/>
                      </a:endParaRPr>
                    </a:p>
                  </a:txBody>
                  <a:tcPr marL="0" marR="0" marT="0" marB="0"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800" b="0">
                          <a:latin typeface="微软雅黑" panose="020B0503020204020204" charset="-122"/>
                          <a:ea typeface="微软雅黑" panose="020B0503020204020204" charset="-122"/>
                        </a:rPr>
                        <a:t>17</a:t>
                      </a:r>
                      <a:endParaRPr lang="en-US" altLang="zh-CN" sz="800" b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0" marB="0"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800" b="0"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ea"/>
                        </a:rPr>
                        <a:t>Radiator grille</a:t>
                      </a:r>
                      <a:endParaRPr lang="zh-CN" altLang="en-US" sz="800" b="0">
                        <a:latin typeface="微软雅黑" panose="020B0503020204020204" charset="-122"/>
                        <a:ea typeface="微软雅黑" panose="020B0503020204020204" charset="-122"/>
                        <a:cs typeface="+mn-ea"/>
                        <a:sym typeface="+mn-ea"/>
                      </a:endParaRPr>
                    </a:p>
                  </a:txBody>
                  <a:tcPr marL="0" marR="0" marT="0" marB="0" anchor="ctr" anchorCtr="0"/>
                </a:tc>
              </a:tr>
              <a:tr h="30607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800" b="0">
                          <a:latin typeface="微软雅黑" panose="020B0503020204020204" charset="-122"/>
                          <a:ea typeface="微软雅黑" panose="020B0503020204020204" charset="-122"/>
                        </a:rPr>
                        <a:t>3</a:t>
                      </a:r>
                      <a:endParaRPr lang="en-US" altLang="zh-CN" sz="800" b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0" marB="0"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800" b="0"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ea"/>
                        </a:rPr>
                        <a:t>Radiator left</a:t>
                      </a:r>
                      <a:endParaRPr lang="zh-CN" altLang="en-US" sz="800" b="0">
                        <a:latin typeface="微软雅黑" panose="020B0503020204020204" charset="-122"/>
                        <a:ea typeface="微软雅黑" panose="020B0503020204020204" charset="-122"/>
                        <a:cs typeface="+mn-ea"/>
                        <a:sym typeface="+mn-ea"/>
                      </a:endParaRPr>
                    </a:p>
                  </a:txBody>
                  <a:tcPr marL="0" marR="0" marT="0" marB="0"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800" b="0">
                          <a:latin typeface="微软雅黑" panose="020B0503020204020204" charset="-122"/>
                          <a:ea typeface="微软雅黑" panose="020B0503020204020204" charset="-122"/>
                        </a:rPr>
                        <a:t>8</a:t>
                      </a:r>
                      <a:endParaRPr lang="en-US" altLang="zh-CN" sz="800" b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0" marB="0"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800" b="0"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ea"/>
                        </a:rPr>
                        <a:t>Engine outlet pipe</a:t>
                      </a:r>
                      <a:endParaRPr lang="zh-CN" altLang="en-US" sz="800" b="0">
                        <a:latin typeface="微软雅黑" panose="020B0503020204020204" charset="-122"/>
                        <a:ea typeface="微软雅黑" panose="020B0503020204020204" charset="-122"/>
                        <a:cs typeface="+mn-ea"/>
                        <a:sym typeface="+mn-ea"/>
                      </a:endParaRPr>
                    </a:p>
                  </a:txBody>
                  <a:tcPr marL="0" marR="0" marT="0" marB="0"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800" b="0">
                          <a:latin typeface="微软雅黑" panose="020B0503020204020204" charset="-122"/>
                          <a:ea typeface="微软雅黑" panose="020B0503020204020204" charset="-122"/>
                        </a:rPr>
                        <a:t>13</a:t>
                      </a:r>
                      <a:endParaRPr lang="en-US" altLang="zh-CN" sz="800" b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0" marB="0"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800" b="0"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ea"/>
                        </a:rPr>
                        <a:t>Water pump</a:t>
                      </a:r>
                      <a:endParaRPr lang="zh-CN" altLang="en-US" sz="800" b="0">
                        <a:latin typeface="微软雅黑" panose="020B0503020204020204" charset="-122"/>
                        <a:ea typeface="微软雅黑" panose="020B0503020204020204" charset="-122"/>
                        <a:cs typeface="+mn-ea"/>
                        <a:sym typeface="+mn-ea"/>
                      </a:endParaRPr>
                    </a:p>
                  </a:txBody>
                  <a:tcPr marL="0" marR="0" marT="0" marB="0"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800" b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0" marB="0"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800" b="0">
                        <a:latin typeface="微软雅黑" panose="020B0503020204020204" charset="-122"/>
                        <a:ea typeface="微软雅黑" panose="020B0503020204020204" charset="-122"/>
                        <a:cs typeface="+mn-ea"/>
                        <a:sym typeface="+mn-ea"/>
                      </a:endParaRPr>
                    </a:p>
                  </a:txBody>
                  <a:tcPr marL="0" marR="0" marT="0" marB="0" anchor="ctr" anchorCtr="0"/>
                </a:tc>
              </a:tr>
              <a:tr h="30607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800" b="0">
                          <a:latin typeface="微软雅黑" panose="020B0503020204020204" charset="-122"/>
                          <a:ea typeface="微软雅黑" panose="020B0503020204020204" charset="-122"/>
                        </a:rPr>
                        <a:t>4</a:t>
                      </a:r>
                      <a:endParaRPr lang="en-US" altLang="zh-CN" sz="800" b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0" marB="0"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800" b="0"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ea"/>
                        </a:rPr>
                        <a:t>Radiator left and right connecting pipes</a:t>
                      </a:r>
                      <a:endParaRPr lang="zh-CN" altLang="en-US" sz="800" b="0">
                        <a:latin typeface="微软雅黑" panose="020B0503020204020204" charset="-122"/>
                        <a:ea typeface="微软雅黑" panose="020B0503020204020204" charset="-122"/>
                        <a:cs typeface="+mn-ea"/>
                        <a:sym typeface="+mn-ea"/>
                      </a:endParaRPr>
                    </a:p>
                  </a:txBody>
                  <a:tcPr marL="0" marR="0" marT="0" marB="0"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800" b="0">
                          <a:latin typeface="微软雅黑" panose="020B0503020204020204" charset="-122"/>
                          <a:ea typeface="微软雅黑" panose="020B0503020204020204" charset="-122"/>
                        </a:rPr>
                        <a:t>9</a:t>
                      </a:r>
                      <a:endParaRPr lang="en-US" altLang="zh-CN" sz="800" b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0" marB="0"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800" b="0"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ea"/>
                        </a:rPr>
                        <a:t>Radiator fan right</a:t>
                      </a:r>
                      <a:endParaRPr lang="zh-CN" altLang="en-US" sz="800" b="0">
                        <a:latin typeface="微软雅黑" panose="020B0503020204020204" charset="-122"/>
                        <a:ea typeface="微软雅黑" panose="020B0503020204020204" charset="-122"/>
                        <a:cs typeface="+mn-ea"/>
                        <a:sym typeface="+mn-ea"/>
                      </a:endParaRPr>
                    </a:p>
                  </a:txBody>
                  <a:tcPr marL="0" marR="0" marT="0" marB="0"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800" b="0">
                          <a:latin typeface="微软雅黑" panose="020B0503020204020204" charset="-122"/>
                          <a:ea typeface="微软雅黑" panose="020B0503020204020204" charset="-122"/>
                        </a:rPr>
                        <a:t>14</a:t>
                      </a:r>
                      <a:endParaRPr lang="en-US" altLang="zh-CN" sz="800" b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0" marB="0"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800" b="0"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ea"/>
                        </a:rPr>
                        <a:t>Oil-cooled radiator inlet pipe</a:t>
                      </a:r>
                      <a:endParaRPr lang="zh-CN" altLang="en-US" sz="800" b="0">
                        <a:latin typeface="微软雅黑" panose="020B0503020204020204" charset="-122"/>
                        <a:ea typeface="微软雅黑" panose="020B0503020204020204" charset="-122"/>
                        <a:cs typeface="+mn-ea"/>
                        <a:sym typeface="+mn-ea"/>
                      </a:endParaRPr>
                    </a:p>
                  </a:txBody>
                  <a:tcPr marL="0" marR="0" marT="0" marB="0"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800" b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0" marB="0"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800" b="0">
                        <a:latin typeface="微软雅黑" panose="020B0503020204020204" charset="-122"/>
                        <a:ea typeface="微软雅黑" panose="020B0503020204020204" charset="-122"/>
                        <a:cs typeface="+mn-ea"/>
                        <a:sym typeface="+mn-ea"/>
                      </a:endParaRPr>
                    </a:p>
                  </a:txBody>
                  <a:tcPr marL="0" marR="0" marT="0" marB="0" anchor="ctr" anchorCtr="0"/>
                </a:tc>
              </a:tr>
              <a:tr h="30607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800" b="0">
                          <a:latin typeface="微软雅黑" panose="020B0503020204020204" charset="-122"/>
                          <a:ea typeface="微软雅黑" panose="020B0503020204020204" charset="-122"/>
                        </a:rPr>
                        <a:t>5</a:t>
                      </a:r>
                      <a:endParaRPr lang="en-US" altLang="zh-CN" sz="800" b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0" marB="0"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800" b="0"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ea"/>
                        </a:rPr>
                        <a:t>Overflow pipe</a:t>
                      </a:r>
                      <a:endParaRPr lang="zh-CN" altLang="en-US" sz="800" b="0">
                        <a:latin typeface="微软雅黑" panose="020B0503020204020204" charset="-122"/>
                        <a:ea typeface="微软雅黑" panose="020B0503020204020204" charset="-122"/>
                        <a:cs typeface="+mn-ea"/>
                        <a:sym typeface="+mn-ea"/>
                      </a:endParaRPr>
                    </a:p>
                  </a:txBody>
                  <a:tcPr marL="0" marR="0" marT="0" marB="0"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800" b="0">
                          <a:latin typeface="微软雅黑" panose="020B0503020204020204" charset="-122"/>
                          <a:ea typeface="微软雅黑" panose="020B0503020204020204" charset="-122"/>
                        </a:rPr>
                        <a:t>10</a:t>
                      </a:r>
                      <a:endParaRPr lang="en-US" altLang="zh-CN" sz="800" b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0" marB="0"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800" b="0"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ea"/>
                        </a:rPr>
                        <a:t>Radiator right</a:t>
                      </a:r>
                      <a:endParaRPr lang="zh-CN" altLang="en-US" sz="800" b="0">
                        <a:latin typeface="微软雅黑" panose="020B0503020204020204" charset="-122"/>
                        <a:ea typeface="微软雅黑" panose="020B0503020204020204" charset="-122"/>
                        <a:cs typeface="+mn-ea"/>
                        <a:sym typeface="+mn-ea"/>
                      </a:endParaRPr>
                    </a:p>
                  </a:txBody>
                  <a:tcPr marL="0" marR="0" marT="0" marB="0"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800" b="0">
                          <a:latin typeface="微软雅黑" panose="020B0503020204020204" charset="-122"/>
                          <a:ea typeface="微软雅黑" panose="020B0503020204020204" charset="-122"/>
                        </a:rPr>
                        <a:t>15</a:t>
                      </a:r>
                      <a:endParaRPr lang="en-US" altLang="zh-CN" sz="800" b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0" marB="0"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800" b="0">
                          <a:latin typeface="微软雅黑" panose="020B0503020204020204" charset="-122"/>
                          <a:ea typeface="微软雅黑" panose="020B0503020204020204" charset="-122"/>
                          <a:cs typeface="+mn-ea"/>
                          <a:sym typeface="+mn-ea"/>
                        </a:rPr>
                        <a:t>Oil-cooled radiator discharge pipe</a:t>
                      </a:r>
                      <a:endParaRPr lang="zh-CN" altLang="en-US" sz="800" b="0">
                        <a:latin typeface="微软雅黑" panose="020B0503020204020204" charset="-122"/>
                        <a:ea typeface="微软雅黑" panose="020B0503020204020204" charset="-122"/>
                        <a:cs typeface="+mn-ea"/>
                        <a:sym typeface="+mn-ea"/>
                      </a:endParaRPr>
                    </a:p>
                  </a:txBody>
                  <a:tcPr marL="0" marR="0" marT="0" marB="0"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800" b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0" marB="0"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800" b="0">
                        <a:latin typeface="微软雅黑" panose="020B0503020204020204" charset="-122"/>
                        <a:ea typeface="微软雅黑" panose="020B0503020204020204" charset="-122"/>
                        <a:cs typeface="+mn-ea"/>
                        <a:sym typeface="+mn-ea"/>
                      </a:endParaRPr>
                    </a:p>
                  </a:txBody>
                  <a:tcPr marL="0" marR="0" marT="0" marB="0" anchor="ctr" anchorCtr="0"/>
                </a:tc>
              </a:tr>
            </a:tbl>
          </a:graphicData>
        </a:graphic>
      </p:graphicFrame>
      <p:sp>
        <p:nvSpPr>
          <p:cNvPr id="18" name="object 5"/>
          <p:cNvSpPr/>
          <p:nvPr/>
        </p:nvSpPr>
        <p:spPr>
          <a:xfrm>
            <a:off x="717041" y="8058150"/>
            <a:ext cx="475615" cy="1004569"/>
          </a:xfrm>
          <a:custGeom>
            <a:avLst/>
            <a:gdLst/>
            <a:ahLst/>
            <a:cxnLst/>
            <a:rect l="l" t="t" r="r" b="b"/>
            <a:pathLst>
              <a:path w="475615" h="1004570">
                <a:moveTo>
                  <a:pt x="0" y="0"/>
                </a:moveTo>
                <a:lnTo>
                  <a:pt x="475488" y="0"/>
                </a:lnTo>
                <a:lnTo>
                  <a:pt x="475488" y="1004315"/>
                </a:lnTo>
                <a:lnTo>
                  <a:pt x="0" y="10043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p/>
        </p:txBody>
      </p:sp>
      <p:sp>
        <p:nvSpPr>
          <p:cNvPr id="58" name="文本框 57"/>
          <p:cNvSpPr txBox="1"/>
          <p:nvPr/>
        </p:nvSpPr>
        <p:spPr>
          <a:xfrm>
            <a:off x="725805" y="8775065"/>
            <a:ext cx="4387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0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141</a:t>
            </a:r>
            <a:endParaRPr lang="en-US" altLang="zh-CN" sz="10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" name="object 13"/>
          <p:cNvSpPr txBox="1"/>
          <p:nvPr>
            <p:custDataLst>
              <p:tags r:id="rId5"/>
            </p:custDataLst>
          </p:nvPr>
        </p:nvSpPr>
        <p:spPr>
          <a:xfrm>
            <a:off x="601345" y="8115935"/>
            <a:ext cx="766445" cy="569595"/>
          </a:xfrm>
          <a:prstGeom prst="rect">
            <a:avLst/>
          </a:prstGeom>
        </p:spPr>
        <p:txBody>
          <a:bodyPr vert="horz" wrap="square" lIns="0" tIns="13335" rIns="0" bIns="0" rtlCol="0">
            <a:noAutofit/>
          </a:bodyPr>
          <a:p>
            <a:pPr marL="168910" marR="161290" algn="just">
              <a:lnSpc>
                <a:spcPct val="125000"/>
              </a:lnSpc>
              <a:spcBef>
                <a:spcPts val="105"/>
              </a:spcBef>
            </a:pPr>
            <a:r>
              <a:rPr lang="en-US" sz="900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English</a:t>
            </a:r>
            <a:endParaRPr lang="en-US" sz="900" dirty="0">
              <a:solidFill>
                <a:srgbClr val="FFFFFF"/>
              </a:solidFill>
              <a:latin typeface="黑体" panose="02010609060101010101" charset="-122"/>
              <a:cs typeface="黑体" panose="02010609060101010101" charset="-122"/>
            </a:endParaRPr>
          </a:p>
          <a:p>
            <a:pPr marL="168910" marR="161290" algn="just">
              <a:lnSpc>
                <a:spcPct val="125000"/>
              </a:lnSpc>
              <a:spcBef>
                <a:spcPts val="105"/>
              </a:spcBef>
            </a:pPr>
            <a:r>
              <a:rPr sz="900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version</a:t>
            </a:r>
            <a:endParaRPr sz="900" dirty="0">
              <a:solidFill>
                <a:srgbClr val="FFFFFF"/>
              </a:solidFill>
              <a:latin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50355" y="1088136"/>
            <a:ext cx="106680" cy="8498205"/>
          </a:xfrm>
          <a:custGeom>
            <a:avLst/>
            <a:gdLst/>
            <a:ahLst/>
            <a:cxnLst/>
            <a:rect l="l" t="t" r="r" b="b"/>
            <a:pathLst>
              <a:path w="106679" h="8498205">
                <a:moveTo>
                  <a:pt x="0" y="0"/>
                </a:moveTo>
                <a:lnTo>
                  <a:pt x="106679" y="0"/>
                </a:lnTo>
                <a:lnTo>
                  <a:pt x="106679" y="8497824"/>
                </a:lnTo>
                <a:lnTo>
                  <a:pt x="0" y="8497824"/>
                </a:lnTo>
                <a:lnTo>
                  <a:pt x="0" y="0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18946" y="1088136"/>
            <a:ext cx="5925820" cy="8502650"/>
          </a:xfrm>
          <a:custGeom>
            <a:avLst/>
            <a:gdLst/>
            <a:ahLst/>
            <a:cxnLst/>
            <a:rect l="l" t="t" r="r" b="b"/>
            <a:pathLst>
              <a:path w="5925820" h="8502650">
                <a:moveTo>
                  <a:pt x="0" y="0"/>
                </a:moveTo>
                <a:lnTo>
                  <a:pt x="5925312" y="0"/>
                </a:lnTo>
                <a:lnTo>
                  <a:pt x="5925312" y="8502396"/>
                </a:lnTo>
                <a:lnTo>
                  <a:pt x="0" y="8502396"/>
                </a:lnTo>
                <a:lnTo>
                  <a:pt x="0" y="0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352930" y="1635252"/>
            <a:ext cx="4826635" cy="7419340"/>
          </a:xfrm>
          <a:custGeom>
            <a:avLst/>
            <a:gdLst/>
            <a:ahLst/>
            <a:cxnLst/>
            <a:rect l="l" t="t" r="r" b="b"/>
            <a:pathLst>
              <a:path w="4826635" h="7419340">
                <a:moveTo>
                  <a:pt x="0" y="0"/>
                </a:moveTo>
                <a:lnTo>
                  <a:pt x="4826508" y="0"/>
                </a:lnTo>
                <a:lnTo>
                  <a:pt x="4826508" y="7418832"/>
                </a:lnTo>
                <a:lnTo>
                  <a:pt x="0" y="741883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8" name="图片 17" descr="图片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42840" y="1453515"/>
            <a:ext cx="1080000" cy="16810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341120" y="1762760"/>
            <a:ext cx="2427605" cy="1261745"/>
          </a:xfrm>
          <a:prstGeom prst="rect">
            <a:avLst/>
          </a:prstGeom>
          <a:noFill/>
        </p:spPr>
        <p:txBody>
          <a:bodyPr wrap="square" lIns="36195" tIns="0" rIns="36195" bIns="0" rtlCol="0">
            <a:spAutoFit/>
          </a:bodyPr>
          <a:p>
            <a:r>
              <a:rPr lang="zh-CN" altLang="en-US" sz="1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※</a:t>
            </a:r>
            <a:r>
              <a:rPr sz="1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Cooling System Test</a:t>
            </a:r>
            <a:r>
              <a:rPr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endParaRPr lang="zh-CN" altLang="en-US" sz="1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en-US" altLang="zh-CN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Radiator system pressure check.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Disassembly/Installation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Removal of the following components.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 Removal of the front trim assembly.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 Remove the radiator cap [1].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945255" y="3923665"/>
            <a:ext cx="2113915" cy="1488440"/>
            <a:chOff x="6181" y="6179"/>
            <a:chExt cx="3329" cy="2344"/>
          </a:xfrm>
        </p:grpSpPr>
        <p:pic>
          <p:nvPicPr>
            <p:cNvPr id="8451" name="图片 8451"/>
            <p:cNvPicPr>
              <a:picLocks noChangeAspect="1"/>
            </p:cNvPicPr>
            <p:nvPr/>
          </p:nvPicPr>
          <p:blipFill>
            <a:blip r:embed="rId2"/>
            <a:srcRect r="784"/>
            <a:stretch>
              <a:fillRect/>
            </a:stretch>
          </p:blipFill>
          <p:spPr>
            <a:xfrm>
              <a:off x="6181" y="6179"/>
              <a:ext cx="3329" cy="234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3" name="文本框 42"/>
            <p:cNvSpPr txBox="1"/>
            <p:nvPr/>
          </p:nvSpPr>
          <p:spPr>
            <a:xfrm>
              <a:off x="9212" y="6263"/>
              <a:ext cx="283" cy="227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10795" rIns="0" bIns="10795" anchor="ctr" anchorCtr="0">
              <a:noAutofit/>
            </a:bodyPr>
            <a:p>
              <a:pPr indent="0" algn="ctr" fontAlgn="auto"/>
              <a:r>
                <a:rPr lang="en-US" altLang="zh-CN" sz="1000" b="1">
                  <a:latin typeface="微软雅黑" panose="020B0503020204020204" charset="-122"/>
                  <a:ea typeface="微软雅黑" panose="020B0503020204020204" charset="-122"/>
                </a:rPr>
                <a:t>[2]</a:t>
              </a:r>
              <a:endParaRPr lang="en-US" altLang="zh-CN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6207" y="8264"/>
              <a:ext cx="283" cy="227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10795" rIns="0" bIns="10795" anchor="ctr" anchorCtr="0">
              <a:noAutofit/>
            </a:bodyPr>
            <a:p>
              <a:pPr indent="0" algn="ctr" fontAlgn="auto"/>
              <a:r>
                <a:rPr lang="en-US" altLang="zh-CN" sz="1000" b="1">
                  <a:latin typeface="微软雅黑" panose="020B0503020204020204" charset="-122"/>
                  <a:ea typeface="微软雅黑" panose="020B0503020204020204" charset="-122"/>
                </a:rPr>
                <a:t>[1]</a:t>
              </a:r>
              <a:endParaRPr lang="en-US" altLang="zh-CN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1355725" y="3774440"/>
            <a:ext cx="2414905" cy="4308475"/>
          </a:xfrm>
          <a:prstGeom prst="rect">
            <a:avLst/>
          </a:prstGeom>
          <a:noFill/>
        </p:spPr>
        <p:txBody>
          <a:bodyPr wrap="square" lIns="36195" tIns="0" rIns="36195" bIns="0" rtlCol="0" anchor="t">
            <a:spAutoFit/>
          </a:bodyPr>
          <a:p>
            <a:r>
              <a:rPr lang="en-US" altLang="zh-CN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</a:t>
            </a:r>
            <a:endParaRPr lang="en-US" altLang="zh-CN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en-US" altLang="zh-CN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</a:t>
            </a:r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Lubricate the sealing surface of the cap [1]; then install the cap on the tester [2].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Use the tester to pressurize the radiator cap.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Replace the radiator cap if it does not hold pressure or if the release pressure is too high or too low.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The radiator cap must hold the specified pressure for at least 6 seconds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Radiator cap release pressure.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108-133Kpa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Connect the detector to the radiator.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Use the tester to pressurize the radiator, engine and hoses to test their airtightness.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Caution.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-High pressure can damage cooling system components, do not exceed 133kPa.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-If the system does not maintain the specified pressure for at least 6 seconds, repair or replace the components.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20" name="组合 19"/>
          <p:cNvGrpSpPr>
            <a:grpSpLocks noChangeAspect="1"/>
          </p:cNvGrpSpPr>
          <p:nvPr/>
        </p:nvGrpSpPr>
        <p:grpSpPr>
          <a:xfrm>
            <a:off x="3940175" y="1966595"/>
            <a:ext cx="2160000" cy="1501547"/>
            <a:chOff x="6080" y="2469"/>
            <a:chExt cx="4422" cy="3074"/>
          </a:xfrm>
        </p:grpSpPr>
        <p:pic>
          <p:nvPicPr>
            <p:cNvPr id="21" name="图片 20" descr="冷却系统007"/>
            <p:cNvPicPr>
              <a:picLocks noChangeAspect="1"/>
            </p:cNvPicPr>
            <p:nvPr/>
          </p:nvPicPr>
          <p:blipFill>
            <a:blip r:embed="rId3"/>
            <a:srcRect l="44099" t="2103" r="26821" b="57147"/>
            <a:stretch>
              <a:fillRect/>
            </a:stretch>
          </p:blipFill>
          <p:spPr>
            <a:xfrm>
              <a:off x="6080" y="2469"/>
              <a:ext cx="4422" cy="307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23" name="直接连接符 22"/>
            <p:cNvCxnSpPr/>
            <p:nvPr/>
          </p:nvCxnSpPr>
          <p:spPr>
            <a:xfrm flipV="1">
              <a:off x="9325" y="2582"/>
              <a:ext cx="1064" cy="692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文本框 43"/>
            <p:cNvSpPr txBox="1"/>
            <p:nvPr/>
          </p:nvSpPr>
          <p:spPr>
            <a:xfrm>
              <a:off x="10085" y="2494"/>
              <a:ext cx="368" cy="295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10795" rIns="0" bIns="10795" anchor="t" anchorCtr="0">
              <a:noAutofit/>
            </a:bodyPr>
            <a:p>
              <a:pPr indent="0" algn="ctr" fontAlgn="auto"/>
              <a:r>
                <a:rPr lang="en-US" altLang="zh-CN" sz="1000" b="1">
                  <a:latin typeface="微软雅黑" panose="020B0503020204020204" charset="-122"/>
                  <a:ea typeface="微软雅黑" panose="020B0503020204020204" charset="-122"/>
                </a:rPr>
                <a:t>[1]</a:t>
              </a:r>
              <a:endParaRPr lang="en-US" altLang="zh-CN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4" name="文本框 23"/>
          <p:cNvSpPr txBox="1"/>
          <p:nvPr/>
        </p:nvSpPr>
        <p:spPr>
          <a:xfrm>
            <a:off x="3768725" y="5937250"/>
            <a:ext cx="2411095" cy="30734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square" lIns="36195" tIns="0" rIns="36195" bIns="0" rtlCol="0">
            <a:spAutoFit/>
          </a:bodyPr>
          <a:p>
            <a:r>
              <a:rPr sz="1000" b="1">
                <a:latin typeface="微软雅黑" panose="020B0503020204020204" charset="-122"/>
                <a:ea typeface="微软雅黑" panose="020B0503020204020204" charset="-122"/>
              </a:rPr>
              <a:t>Note.</a:t>
            </a:r>
            <a:r>
              <a:rPr sz="1000">
                <a:latin typeface="微软雅黑" panose="020B0503020204020204" charset="-122"/>
                <a:ea typeface="微软雅黑" panose="020B0503020204020204" charset="-122"/>
              </a:rPr>
              <a:t> This operation is performed when the </a:t>
            </a:r>
            <a:r>
              <a:rPr lang="en-US" sz="1000">
                <a:latin typeface="微软雅黑" panose="020B0503020204020204" charset="-122"/>
                <a:ea typeface="微软雅黑" panose="020B0503020204020204" charset="-122"/>
              </a:rPr>
              <a:t>bike</a:t>
            </a:r>
            <a:r>
              <a:rPr sz="1000">
                <a:latin typeface="微软雅黑" panose="020B0503020204020204" charset="-122"/>
                <a:ea typeface="微软雅黑" panose="020B0503020204020204" charset="-122"/>
              </a:rPr>
              <a:t> is running cold.</a:t>
            </a:r>
            <a:endParaRPr sz="1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object 5"/>
          <p:cNvSpPr/>
          <p:nvPr/>
        </p:nvSpPr>
        <p:spPr>
          <a:xfrm>
            <a:off x="6280276" y="8069580"/>
            <a:ext cx="475615" cy="1004569"/>
          </a:xfrm>
          <a:custGeom>
            <a:avLst/>
            <a:gdLst/>
            <a:ahLst/>
            <a:cxnLst/>
            <a:rect l="l" t="t" r="r" b="b"/>
            <a:pathLst>
              <a:path w="475615" h="1004570">
                <a:moveTo>
                  <a:pt x="0" y="0"/>
                </a:moveTo>
                <a:lnTo>
                  <a:pt x="475488" y="0"/>
                </a:lnTo>
                <a:lnTo>
                  <a:pt x="475488" y="1004315"/>
                </a:lnTo>
                <a:lnTo>
                  <a:pt x="0" y="10043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p/>
        </p:txBody>
      </p:sp>
      <p:sp>
        <p:nvSpPr>
          <p:cNvPr id="22" name="文本框 21"/>
          <p:cNvSpPr txBox="1"/>
          <p:nvPr/>
        </p:nvSpPr>
        <p:spPr>
          <a:xfrm>
            <a:off x="6289040" y="8786495"/>
            <a:ext cx="4387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0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142</a:t>
            </a:r>
            <a:endParaRPr lang="en-US" altLang="zh-CN" sz="10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 flipV="1">
            <a:off x="4038600" y="4564380"/>
            <a:ext cx="155575" cy="683260"/>
          </a:xfrm>
          <a:prstGeom prst="line">
            <a:avLst/>
          </a:prstGeom>
          <a:ln w="15875">
            <a:solidFill>
              <a:srgbClr val="FF0000"/>
            </a:solidFill>
            <a:headEnd type="none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>
            <a:endCxn id="43" idx="1"/>
          </p:cNvCxnSpPr>
          <p:nvPr/>
        </p:nvCxnSpPr>
        <p:spPr>
          <a:xfrm flipV="1">
            <a:off x="5268595" y="4049395"/>
            <a:ext cx="601345" cy="506095"/>
          </a:xfrm>
          <a:prstGeom prst="line">
            <a:avLst/>
          </a:prstGeom>
          <a:ln w="15875">
            <a:solidFill>
              <a:srgbClr val="FF0000"/>
            </a:solidFill>
            <a:head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bject 13"/>
          <p:cNvSpPr txBox="1"/>
          <p:nvPr>
            <p:custDataLst>
              <p:tags r:id="rId4"/>
            </p:custDataLst>
          </p:nvPr>
        </p:nvSpPr>
        <p:spPr>
          <a:xfrm>
            <a:off x="6144260" y="8058150"/>
            <a:ext cx="766445" cy="569595"/>
          </a:xfrm>
          <a:prstGeom prst="rect">
            <a:avLst/>
          </a:prstGeom>
        </p:spPr>
        <p:txBody>
          <a:bodyPr vert="horz" wrap="square" lIns="0" tIns="13335" rIns="0" bIns="0" rtlCol="0">
            <a:noAutofit/>
          </a:bodyPr>
          <a:p>
            <a:pPr marL="168910" marR="161290" algn="just">
              <a:lnSpc>
                <a:spcPct val="125000"/>
              </a:lnSpc>
              <a:spcBef>
                <a:spcPts val="105"/>
              </a:spcBef>
            </a:pPr>
            <a:r>
              <a:rPr lang="en-US" sz="900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English</a:t>
            </a:r>
            <a:endParaRPr lang="en-US" sz="900" dirty="0">
              <a:solidFill>
                <a:srgbClr val="FFFFFF"/>
              </a:solidFill>
              <a:latin typeface="黑体" panose="02010609060101010101" charset="-122"/>
              <a:cs typeface="黑体" panose="02010609060101010101" charset="-122"/>
            </a:endParaRPr>
          </a:p>
          <a:p>
            <a:pPr marL="168910" marR="161290" algn="just">
              <a:lnSpc>
                <a:spcPct val="125000"/>
              </a:lnSpc>
              <a:spcBef>
                <a:spcPts val="105"/>
              </a:spcBef>
            </a:pPr>
            <a:r>
              <a:rPr sz="900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version</a:t>
            </a:r>
            <a:endParaRPr sz="900" dirty="0">
              <a:solidFill>
                <a:srgbClr val="FFFFFF"/>
              </a:solidFill>
              <a:latin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73758233" name="矩形 1073758232"/>
          <p:cNvSpPr/>
          <p:nvPr/>
        </p:nvSpPr>
        <p:spPr>
          <a:xfrm>
            <a:off x="1346200" y="1623060"/>
            <a:ext cx="4826635" cy="741934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pic>
        <p:nvPicPr>
          <p:cNvPr id="3" name="图片 2" descr="图片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83995" y="1453515"/>
            <a:ext cx="1080000" cy="168108"/>
          </a:xfrm>
          <a:prstGeom prst="rect">
            <a:avLst/>
          </a:prstGeom>
        </p:spPr>
      </p:pic>
      <p:sp>
        <p:nvSpPr>
          <p:cNvPr id="37" name="文本框 36"/>
          <p:cNvSpPr txBox="1"/>
          <p:nvPr/>
        </p:nvSpPr>
        <p:spPr>
          <a:xfrm>
            <a:off x="3792220" y="1671320"/>
            <a:ext cx="2366010" cy="4185285"/>
          </a:xfrm>
          <a:prstGeom prst="rect">
            <a:avLst/>
          </a:prstGeom>
          <a:noFill/>
        </p:spPr>
        <p:txBody>
          <a:bodyPr wrap="square" lIns="36195" tIns="0" rIns="36195" bIns="0" rtlCol="0" anchor="t">
            <a:spAutoFit/>
          </a:bodyPr>
          <a:p>
            <a:r>
              <a:rPr lang="zh-CN" altLang="en-US" sz="1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※</a:t>
            </a:r>
            <a:r>
              <a:rPr sz="1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Coolant change</a:t>
            </a:r>
            <a:endParaRPr lang="zh-CN" altLang="en-US" sz="12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zh-CN" altLang="en-US" sz="1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</a:t>
            </a:r>
            <a:r>
              <a:rPr lang="en-US" altLang="zh-CN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When adding coolant to the tank radiator or sub-tank or checking the coolant dose, the motorcycle should be placed on a level flat surface and in an upright position.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Disassembly/Installation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Remove the following components.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 Removal of the front right side fuel tank and lower guard assembly.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 Removal of water pump drain bolts [1] and flat washers [2].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 Remove the radiator cap [3] and drain the coolant.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Drain the coolant :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-After replacing the flat washer with a new one, install the drain bolt.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Tighten the drain bolt to the correct torque.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Torque.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Water pump drain bolt.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 N.m (1.0 kgf.m, 10 lbf.ft)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5" name="组合 4"/>
          <p:cNvGrpSpPr>
            <a:grpSpLocks noChangeAspect="1"/>
          </p:cNvGrpSpPr>
          <p:nvPr/>
        </p:nvGrpSpPr>
        <p:grpSpPr>
          <a:xfrm>
            <a:off x="1471295" y="1724660"/>
            <a:ext cx="2160481" cy="1532764"/>
            <a:chOff x="5627" y="3556"/>
            <a:chExt cx="4495" cy="3189"/>
          </a:xfrm>
        </p:grpSpPr>
        <p:pic>
          <p:nvPicPr>
            <p:cNvPr id="38" name="图片 37" descr="冷却系统007"/>
            <p:cNvPicPr>
              <a:picLocks noChangeAspect="1"/>
            </p:cNvPicPr>
            <p:nvPr/>
          </p:nvPicPr>
          <p:blipFill>
            <a:blip r:embed="rId2"/>
            <a:srcRect l="43397" r="25679" b="10488"/>
            <a:stretch>
              <a:fillRect/>
            </a:stretch>
          </p:blipFill>
          <p:spPr>
            <a:xfrm>
              <a:off x="5627" y="3556"/>
              <a:ext cx="2211" cy="317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9" name="图片 38" descr="水泵排水孔"/>
            <p:cNvPicPr>
              <a:picLocks noChangeAspect="1"/>
            </p:cNvPicPr>
            <p:nvPr/>
          </p:nvPicPr>
          <p:blipFill>
            <a:blip r:embed="rId3"/>
            <a:srcRect l="44695" t="19759" r="30192" b="9119"/>
            <a:stretch>
              <a:fillRect/>
            </a:stretch>
          </p:blipFill>
          <p:spPr>
            <a:xfrm>
              <a:off x="7857" y="3563"/>
              <a:ext cx="2265" cy="318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40" name="直接连接符 39"/>
            <p:cNvCxnSpPr/>
            <p:nvPr/>
          </p:nvCxnSpPr>
          <p:spPr>
            <a:xfrm flipH="1">
              <a:off x="8008" y="5819"/>
              <a:ext cx="563" cy="811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8306" y="6350"/>
              <a:ext cx="374" cy="3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10795" rIns="0" bIns="10795" anchor="t" anchorCtr="0">
              <a:noAutofit/>
            </a:bodyPr>
            <a:p>
              <a:pPr indent="0" algn="ctr" fontAlgn="auto"/>
              <a:r>
                <a:rPr lang="en-US" altLang="zh-CN" sz="1000" b="1">
                  <a:latin typeface="微软雅黑" panose="020B0503020204020204" charset="-122"/>
                  <a:ea typeface="微软雅黑" panose="020B0503020204020204" charset="-122"/>
                </a:rPr>
                <a:t>[2]</a:t>
              </a:r>
              <a:endParaRPr lang="en-US" altLang="zh-CN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7894" y="6350"/>
              <a:ext cx="374" cy="3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10795" rIns="0" bIns="10795" anchor="t" anchorCtr="0">
              <a:noAutofit/>
            </a:bodyPr>
            <a:p>
              <a:pPr indent="0" algn="ctr" fontAlgn="auto"/>
              <a:r>
                <a:rPr lang="en-US" altLang="zh-CN" sz="1000" b="1">
                  <a:latin typeface="微软雅黑" panose="020B0503020204020204" charset="-122"/>
                  <a:ea typeface="微软雅黑" panose="020B0503020204020204" charset="-122"/>
                </a:rPr>
                <a:t>[1]</a:t>
              </a:r>
              <a:endParaRPr lang="en-US" altLang="zh-CN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42" name="直接连接符 41"/>
            <p:cNvCxnSpPr/>
            <p:nvPr/>
          </p:nvCxnSpPr>
          <p:spPr>
            <a:xfrm flipV="1">
              <a:off x="7178" y="3682"/>
              <a:ext cx="489" cy="399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文本框 42"/>
            <p:cNvSpPr txBox="1"/>
            <p:nvPr/>
          </p:nvSpPr>
          <p:spPr>
            <a:xfrm>
              <a:off x="7368" y="3601"/>
              <a:ext cx="374" cy="3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10795" rIns="0" bIns="10795" anchor="t" anchorCtr="0">
              <a:spAutoFit/>
            </a:bodyPr>
            <a:p>
              <a:pPr indent="0" algn="ctr" fontAlgn="auto"/>
              <a:r>
                <a:rPr lang="en-US" altLang="zh-CN" sz="1000" b="1">
                  <a:latin typeface="微软雅黑" panose="020B0503020204020204" charset="-122"/>
                  <a:ea typeface="微软雅黑" panose="020B0503020204020204" charset="-122"/>
                </a:rPr>
                <a:t>[3]</a:t>
              </a:r>
              <a:endParaRPr lang="en-US" altLang="zh-CN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44" name="图片 43" descr="警告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440" y="3505700"/>
            <a:ext cx="529590" cy="173990"/>
          </a:xfrm>
          <a:prstGeom prst="rect">
            <a:avLst/>
          </a:prstGeom>
        </p:spPr>
      </p:pic>
      <p:sp>
        <p:nvSpPr>
          <p:cNvPr id="46" name="文本框 45"/>
          <p:cNvSpPr txBox="1"/>
          <p:nvPr/>
        </p:nvSpPr>
        <p:spPr>
          <a:xfrm>
            <a:off x="1384935" y="3688715"/>
            <a:ext cx="2155825" cy="10147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71755" rIns="71755" rtlCol="0">
            <a:spAutoFit/>
          </a:bodyPr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• After motorcycle shuts off, wait for the car to cool down for a while, and then perform the following operations to avoid the risk of burns due to excessive coolant temperature.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" name="object 5"/>
          <p:cNvSpPr/>
          <p:nvPr/>
        </p:nvSpPr>
        <p:spPr>
          <a:xfrm>
            <a:off x="706881" y="8058150"/>
            <a:ext cx="475615" cy="1004569"/>
          </a:xfrm>
          <a:custGeom>
            <a:avLst/>
            <a:gdLst/>
            <a:ahLst/>
            <a:cxnLst/>
            <a:rect l="l" t="t" r="r" b="b"/>
            <a:pathLst>
              <a:path w="475615" h="1004570">
                <a:moveTo>
                  <a:pt x="0" y="0"/>
                </a:moveTo>
                <a:lnTo>
                  <a:pt x="475488" y="0"/>
                </a:lnTo>
                <a:lnTo>
                  <a:pt x="475488" y="1004315"/>
                </a:lnTo>
                <a:lnTo>
                  <a:pt x="0" y="10043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p/>
        </p:txBody>
      </p:sp>
      <p:sp>
        <p:nvSpPr>
          <p:cNvPr id="8" name="文本框 7"/>
          <p:cNvSpPr txBox="1"/>
          <p:nvPr/>
        </p:nvSpPr>
        <p:spPr>
          <a:xfrm>
            <a:off x="715645" y="8775065"/>
            <a:ext cx="4387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0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143</a:t>
            </a:r>
            <a:endParaRPr lang="en-US" altLang="zh-CN" sz="10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" name="object 13"/>
          <p:cNvSpPr txBox="1"/>
          <p:nvPr>
            <p:custDataLst>
              <p:tags r:id="rId5"/>
            </p:custDataLst>
          </p:nvPr>
        </p:nvSpPr>
        <p:spPr>
          <a:xfrm>
            <a:off x="601345" y="8115935"/>
            <a:ext cx="766445" cy="569595"/>
          </a:xfrm>
          <a:prstGeom prst="rect">
            <a:avLst/>
          </a:prstGeom>
        </p:spPr>
        <p:txBody>
          <a:bodyPr vert="horz" wrap="square" lIns="0" tIns="13335" rIns="0" bIns="0" rtlCol="0">
            <a:noAutofit/>
          </a:bodyPr>
          <a:p>
            <a:pPr marL="168910" marR="161290" algn="just">
              <a:lnSpc>
                <a:spcPct val="125000"/>
              </a:lnSpc>
              <a:spcBef>
                <a:spcPts val="105"/>
              </a:spcBef>
            </a:pPr>
            <a:r>
              <a:rPr lang="en-US" sz="900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English</a:t>
            </a:r>
            <a:endParaRPr lang="en-US" sz="900" dirty="0">
              <a:solidFill>
                <a:srgbClr val="FFFFFF"/>
              </a:solidFill>
              <a:latin typeface="黑体" panose="02010609060101010101" charset="-122"/>
              <a:cs typeface="黑体" panose="02010609060101010101" charset="-122"/>
            </a:endParaRPr>
          </a:p>
          <a:p>
            <a:pPr marL="168910" marR="161290" algn="just">
              <a:lnSpc>
                <a:spcPct val="125000"/>
              </a:lnSpc>
              <a:spcBef>
                <a:spcPts val="105"/>
              </a:spcBef>
            </a:pPr>
            <a:r>
              <a:rPr sz="900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version</a:t>
            </a:r>
            <a:endParaRPr sz="900" dirty="0">
              <a:solidFill>
                <a:srgbClr val="FFFFFF"/>
              </a:solidFill>
              <a:latin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73758233" name="矩形 1073758232"/>
          <p:cNvSpPr/>
          <p:nvPr/>
        </p:nvSpPr>
        <p:spPr>
          <a:xfrm>
            <a:off x="1256665" y="1623060"/>
            <a:ext cx="4826635" cy="741934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pic>
        <p:nvPicPr>
          <p:cNvPr id="2" name="图片 1" descr="图片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25695" y="1440815"/>
            <a:ext cx="1080000" cy="168108"/>
          </a:xfrm>
          <a:prstGeom prst="rect">
            <a:avLst/>
          </a:prstGeom>
        </p:spPr>
      </p:pic>
      <p:sp>
        <p:nvSpPr>
          <p:cNvPr id="47" name="文本框 46"/>
          <p:cNvSpPr txBox="1"/>
          <p:nvPr/>
        </p:nvSpPr>
        <p:spPr>
          <a:xfrm>
            <a:off x="1345565" y="1873250"/>
            <a:ext cx="2409825" cy="1538605"/>
          </a:xfrm>
          <a:prstGeom prst="rect">
            <a:avLst/>
          </a:prstGeom>
          <a:noFill/>
        </p:spPr>
        <p:txBody>
          <a:bodyPr wrap="square" lIns="36195" tIns="0" rIns="36195" bIns="0" rtlCol="0">
            <a:spAutoFit/>
          </a:bodyPr>
          <a:p>
            <a:r>
              <a:rPr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Disconnect the siphon hose from the radiator [1] and pull the siphon hose out of the hose clamp.</a:t>
            </a:r>
            <a:endParaRPr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Place the hose in a lower position outside the engine frame and drain the coolant from the storage tank.</a:t>
            </a:r>
            <a:endParaRPr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Drain the coolant, flush the inside of the storage tank with water, and install the hose into the hose clamp and over the radiator</a:t>
            </a:r>
            <a:endParaRPr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1346200" y="6104890"/>
            <a:ext cx="2402840" cy="2769870"/>
          </a:xfrm>
          <a:prstGeom prst="rect">
            <a:avLst/>
          </a:prstGeom>
          <a:noFill/>
        </p:spPr>
        <p:txBody>
          <a:bodyPr wrap="square" lIns="36195" tIns="0" rIns="36195" bIns="0" rtlCol="0" anchor="t">
            <a:spAutoFit/>
          </a:bodyPr>
          <a:p>
            <a:r>
              <a:rPr lang="zh-CN" altLang="en-US" sz="1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※Air is discharged from the radiator</a:t>
            </a:r>
            <a:endParaRPr lang="zh-CN" altLang="en-US" sz="1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zh-CN" altLang="en-US" sz="1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Recommended antifreeze.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Remove air from the system as follows.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 Shift the engine to neutral, start the engine and allow it to idle for 2-3 minutes.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 Open and close the throttle three to four times to remove the air from the radiator system.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 Turn off the engine and fill it with coolant if necessary. 4.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 Install the radiator cap.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Fill the reservoir with the recommended coolant to the standard scale and close the reservoir cap.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1346200" y="4288790"/>
            <a:ext cx="2402840" cy="923290"/>
          </a:xfrm>
          <a:prstGeom prst="rect">
            <a:avLst/>
          </a:prstGeom>
          <a:noFill/>
        </p:spPr>
        <p:txBody>
          <a:bodyPr wrap="square" lIns="36195" tIns="0" rIns="36195" bIns="0" rtlCol="0" anchor="t">
            <a:spAutoFit/>
          </a:bodyPr>
          <a:p>
            <a:r>
              <a:rPr lang="en-US" altLang="zh-CN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</a:t>
            </a:r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Fill the cooling system up to the neck with the recommended coolant through the water injection hole [1]. Not recommended with antifreeze: including ethanol containing silicate cooling fluid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5" name="组合 4"/>
          <p:cNvGrpSpPr>
            <a:grpSpLocks noChangeAspect="1"/>
          </p:cNvGrpSpPr>
          <p:nvPr/>
        </p:nvGrpSpPr>
        <p:grpSpPr>
          <a:xfrm>
            <a:off x="3939540" y="1882140"/>
            <a:ext cx="2160485" cy="1513456"/>
            <a:chOff x="5740" y="2964"/>
            <a:chExt cx="4451" cy="3118"/>
          </a:xfrm>
        </p:grpSpPr>
        <p:pic>
          <p:nvPicPr>
            <p:cNvPr id="50" name="图片 49" descr="冷却系统004"/>
            <p:cNvPicPr>
              <a:picLocks noChangeAspect="1"/>
            </p:cNvPicPr>
            <p:nvPr/>
          </p:nvPicPr>
          <p:blipFill>
            <a:blip r:embed="rId2"/>
            <a:srcRect l="36833" r="23850" b="44479"/>
            <a:stretch>
              <a:fillRect/>
            </a:stretch>
          </p:blipFill>
          <p:spPr>
            <a:xfrm>
              <a:off x="5740" y="2964"/>
              <a:ext cx="4451" cy="311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52" name="直接连接符 51"/>
            <p:cNvCxnSpPr/>
            <p:nvPr/>
          </p:nvCxnSpPr>
          <p:spPr>
            <a:xfrm flipH="1" flipV="1">
              <a:off x="7966" y="3076"/>
              <a:ext cx="3" cy="594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文本框 53"/>
            <p:cNvSpPr txBox="1"/>
            <p:nvPr/>
          </p:nvSpPr>
          <p:spPr>
            <a:xfrm>
              <a:off x="7781" y="3005"/>
              <a:ext cx="408" cy="361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10795" rIns="0" bIns="10795" anchor="t" anchorCtr="0">
              <a:spAutoFit/>
            </a:bodyPr>
            <a:p>
              <a:pPr indent="0" algn="ctr" fontAlgn="auto"/>
              <a:r>
                <a:rPr lang="en-US" altLang="zh-CN" sz="1000" b="1">
                  <a:latin typeface="微软雅黑" panose="020B0503020204020204" charset="-122"/>
                  <a:ea typeface="微软雅黑" panose="020B0503020204020204" charset="-122"/>
                </a:rPr>
                <a:t>[1]</a:t>
              </a:r>
              <a:endParaRPr lang="en-US" altLang="zh-CN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6" name="组合 5"/>
          <p:cNvGrpSpPr>
            <a:grpSpLocks noChangeAspect="1"/>
          </p:cNvGrpSpPr>
          <p:nvPr/>
        </p:nvGrpSpPr>
        <p:grpSpPr>
          <a:xfrm>
            <a:off x="3945890" y="4328795"/>
            <a:ext cx="2160486" cy="1516865"/>
            <a:chOff x="5750" y="6817"/>
            <a:chExt cx="4441" cy="3118"/>
          </a:xfrm>
        </p:grpSpPr>
        <p:pic>
          <p:nvPicPr>
            <p:cNvPr id="49" name="图片 48" descr="微信图片_20220729111651"/>
            <p:cNvPicPr>
              <a:picLocks noChangeAspect="1"/>
            </p:cNvPicPr>
            <p:nvPr/>
          </p:nvPicPr>
          <p:blipFill>
            <a:blip r:embed="rId3"/>
            <a:srcRect r="8187"/>
            <a:stretch>
              <a:fillRect/>
            </a:stretch>
          </p:blipFill>
          <p:spPr>
            <a:xfrm>
              <a:off x="5750" y="6817"/>
              <a:ext cx="4441" cy="311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53" name="直接连接符 52"/>
            <p:cNvCxnSpPr/>
            <p:nvPr/>
          </p:nvCxnSpPr>
          <p:spPr>
            <a:xfrm>
              <a:off x="8998" y="8596"/>
              <a:ext cx="967" cy="0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9735" y="8468"/>
              <a:ext cx="408" cy="316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0" rIns="0" bIns="0" anchor="ctr" anchorCtr="0">
              <a:spAutoFit/>
            </a:bodyPr>
            <a:p>
              <a:pPr indent="0" algn="ctr" fontAlgn="auto"/>
              <a:r>
                <a:rPr lang="en-US" altLang="zh-CN" sz="1000" b="1">
                  <a:latin typeface="微软雅黑" panose="020B0503020204020204" charset="-122"/>
                  <a:ea typeface="微软雅黑" panose="020B0503020204020204" charset="-122"/>
                </a:rPr>
                <a:t>[1]</a:t>
              </a:r>
              <a:endParaRPr lang="en-US" altLang="zh-CN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56" name="图片 55" descr="警告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9655" y="6082530"/>
            <a:ext cx="529590" cy="173990"/>
          </a:xfrm>
          <a:prstGeom prst="rect">
            <a:avLst/>
          </a:prstGeom>
        </p:spPr>
      </p:pic>
      <p:sp>
        <p:nvSpPr>
          <p:cNvPr id="57" name="文本框 56"/>
          <p:cNvSpPr txBox="1"/>
          <p:nvPr/>
        </p:nvSpPr>
        <p:spPr>
          <a:xfrm>
            <a:off x="3874770" y="6279515"/>
            <a:ext cx="2223135" cy="92329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36195" tIns="0" rIns="36195" bIns="0" rtlCol="0">
            <a:spAutoFit/>
          </a:bodyPr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• After motorcycle shuts off, wait for the car to cool down for a while, and then perform the following operations to avoid the risk of burns due to excessive coolant temperature.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object 5"/>
          <p:cNvSpPr/>
          <p:nvPr/>
        </p:nvSpPr>
        <p:spPr>
          <a:xfrm>
            <a:off x="6261861" y="8069580"/>
            <a:ext cx="475615" cy="1004569"/>
          </a:xfrm>
          <a:custGeom>
            <a:avLst/>
            <a:gdLst/>
            <a:ahLst/>
            <a:cxnLst/>
            <a:rect l="l" t="t" r="r" b="b"/>
            <a:pathLst>
              <a:path w="475615" h="1004570">
                <a:moveTo>
                  <a:pt x="0" y="0"/>
                </a:moveTo>
                <a:lnTo>
                  <a:pt x="475488" y="0"/>
                </a:lnTo>
                <a:lnTo>
                  <a:pt x="475488" y="1004315"/>
                </a:lnTo>
                <a:lnTo>
                  <a:pt x="0" y="10043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p/>
        </p:txBody>
      </p:sp>
      <p:sp>
        <p:nvSpPr>
          <p:cNvPr id="9" name="文本框 8"/>
          <p:cNvSpPr txBox="1"/>
          <p:nvPr/>
        </p:nvSpPr>
        <p:spPr>
          <a:xfrm>
            <a:off x="6270625" y="8786495"/>
            <a:ext cx="4387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0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144</a:t>
            </a:r>
            <a:endParaRPr lang="en-US" altLang="zh-CN" sz="10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object 13"/>
          <p:cNvSpPr txBox="1"/>
          <p:nvPr>
            <p:custDataLst>
              <p:tags r:id="rId5"/>
            </p:custDataLst>
          </p:nvPr>
        </p:nvSpPr>
        <p:spPr>
          <a:xfrm>
            <a:off x="6144260" y="8058150"/>
            <a:ext cx="766445" cy="569595"/>
          </a:xfrm>
          <a:prstGeom prst="rect">
            <a:avLst/>
          </a:prstGeom>
        </p:spPr>
        <p:txBody>
          <a:bodyPr vert="horz" wrap="square" lIns="0" tIns="13335" rIns="0" bIns="0" rtlCol="0">
            <a:noAutofit/>
          </a:bodyPr>
          <a:p>
            <a:pPr marL="168910" marR="161290" algn="just">
              <a:lnSpc>
                <a:spcPct val="125000"/>
              </a:lnSpc>
              <a:spcBef>
                <a:spcPts val="105"/>
              </a:spcBef>
            </a:pPr>
            <a:r>
              <a:rPr lang="en-US" sz="900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English</a:t>
            </a:r>
            <a:endParaRPr lang="en-US" sz="900" dirty="0">
              <a:solidFill>
                <a:srgbClr val="FFFFFF"/>
              </a:solidFill>
              <a:latin typeface="黑体" panose="02010609060101010101" charset="-122"/>
              <a:cs typeface="黑体" panose="02010609060101010101" charset="-122"/>
            </a:endParaRPr>
          </a:p>
          <a:p>
            <a:pPr marL="168910" marR="161290" algn="just">
              <a:lnSpc>
                <a:spcPct val="125000"/>
              </a:lnSpc>
              <a:spcBef>
                <a:spcPts val="105"/>
              </a:spcBef>
            </a:pPr>
            <a:r>
              <a:rPr sz="900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version</a:t>
            </a:r>
            <a:endParaRPr sz="900" dirty="0">
              <a:solidFill>
                <a:srgbClr val="FFFFFF"/>
              </a:solidFill>
              <a:latin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7112" y="1632077"/>
            <a:ext cx="4826635" cy="7429500"/>
          </a:xfrm>
          <a:custGeom>
            <a:avLst/>
            <a:gdLst/>
            <a:ahLst/>
            <a:cxnLst/>
            <a:rect l="l" t="t" r="r" b="b"/>
            <a:pathLst>
              <a:path w="4826635" h="7429500">
                <a:moveTo>
                  <a:pt x="0" y="0"/>
                </a:moveTo>
                <a:lnTo>
                  <a:pt x="4826508" y="0"/>
                </a:lnTo>
                <a:lnTo>
                  <a:pt x="4826508" y="7429500"/>
                </a:lnTo>
                <a:lnTo>
                  <a:pt x="0" y="74295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8" name="图片 17" descr="图片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19225" y="1459865"/>
            <a:ext cx="1080000" cy="16810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716020" y="1837055"/>
            <a:ext cx="2400300" cy="953770"/>
          </a:xfrm>
          <a:prstGeom prst="rect">
            <a:avLst/>
          </a:prstGeom>
          <a:noFill/>
        </p:spPr>
        <p:txBody>
          <a:bodyPr wrap="square" lIns="36195" tIns="0" rIns="36195" bIns="0" rtlCol="0">
            <a:spAutoFit/>
          </a:bodyPr>
          <a:p>
            <a:r>
              <a:rPr lang="zh-CN" altLang="en-US" sz="1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※</a:t>
            </a:r>
            <a:r>
              <a:rPr sz="1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Thermostat</a:t>
            </a:r>
            <a:endParaRPr lang="zh-CN" altLang="en-US" sz="12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Remove/install 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 emptying of coolant. 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 remove the bolts [1] and [2] thermostat cover.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6" name="组合 15"/>
          <p:cNvGrpSpPr>
            <a:grpSpLocks noChangeAspect="1"/>
          </p:cNvGrpSpPr>
          <p:nvPr/>
        </p:nvGrpSpPr>
        <p:grpSpPr>
          <a:xfrm>
            <a:off x="1431290" y="1861185"/>
            <a:ext cx="2160488" cy="1522351"/>
            <a:chOff x="3814" y="3291"/>
            <a:chExt cx="4425" cy="3118"/>
          </a:xfrm>
        </p:grpSpPr>
        <p:pic>
          <p:nvPicPr>
            <p:cNvPr id="17" name="图片 16" descr="微信图片_20220729115857"/>
            <p:cNvPicPr>
              <a:picLocks noChangeAspect="1"/>
            </p:cNvPicPr>
            <p:nvPr/>
          </p:nvPicPr>
          <p:blipFill>
            <a:blip r:embed="rId2"/>
            <a:srcRect r="20169"/>
            <a:stretch>
              <a:fillRect/>
            </a:stretch>
          </p:blipFill>
          <p:spPr>
            <a:xfrm>
              <a:off x="3814" y="3291"/>
              <a:ext cx="4425" cy="311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19" name="直接连接符 18"/>
            <p:cNvCxnSpPr/>
            <p:nvPr/>
          </p:nvCxnSpPr>
          <p:spPr>
            <a:xfrm flipH="1">
              <a:off x="4154" y="4692"/>
              <a:ext cx="1291" cy="1434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flipH="1">
              <a:off x="4154" y="5320"/>
              <a:ext cx="2682" cy="806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 flipH="1" flipV="1">
              <a:off x="4041" y="3518"/>
              <a:ext cx="2004" cy="1038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文本框 21"/>
            <p:cNvSpPr txBox="1"/>
            <p:nvPr/>
          </p:nvSpPr>
          <p:spPr>
            <a:xfrm>
              <a:off x="3878" y="6080"/>
              <a:ext cx="369" cy="295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0" rIns="0" bIns="0" anchor="ctr" anchorCtr="0">
              <a:noAutofit/>
            </a:bodyPr>
            <a:p>
              <a:pPr indent="0" algn="ctr" fontAlgn="auto"/>
              <a:r>
                <a:rPr lang="en-US" altLang="zh-CN" sz="1000" b="1">
                  <a:latin typeface="微软雅黑" panose="020B0503020204020204" charset="-122"/>
                  <a:ea typeface="微软雅黑" panose="020B0503020204020204" charset="-122"/>
                </a:rPr>
                <a:t>[1]</a:t>
              </a:r>
              <a:endParaRPr lang="en-US" altLang="zh-CN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3892" y="3352"/>
              <a:ext cx="369" cy="295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0" rIns="0" bIns="0" anchor="ctr" anchorCtr="0">
              <a:noAutofit/>
            </a:bodyPr>
            <a:p>
              <a:pPr indent="0" algn="ctr" fontAlgn="auto"/>
              <a:r>
                <a:rPr lang="en-US" altLang="zh-CN" sz="1000" b="1">
                  <a:latin typeface="微软雅黑" panose="020B0503020204020204" charset="-122"/>
                  <a:ea typeface="微软雅黑" panose="020B0503020204020204" charset="-122"/>
                </a:rPr>
                <a:t>[2]</a:t>
              </a:r>
              <a:endParaRPr lang="en-US" altLang="zh-CN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4" name="组合 23"/>
          <p:cNvGrpSpPr>
            <a:grpSpLocks noChangeAspect="1"/>
          </p:cNvGrpSpPr>
          <p:nvPr/>
        </p:nvGrpSpPr>
        <p:grpSpPr>
          <a:xfrm>
            <a:off x="1426210" y="3648710"/>
            <a:ext cx="2160489" cy="1523728"/>
            <a:chOff x="5507" y="5194"/>
            <a:chExt cx="4421" cy="3118"/>
          </a:xfrm>
        </p:grpSpPr>
        <p:pic>
          <p:nvPicPr>
            <p:cNvPr id="25" name="图片 24" descr="微信图片_20220729115841"/>
            <p:cNvPicPr>
              <a:picLocks noChangeAspect="1"/>
            </p:cNvPicPr>
            <p:nvPr/>
          </p:nvPicPr>
          <p:blipFill>
            <a:blip r:embed="rId3"/>
            <a:srcRect l="8064" r="12178"/>
            <a:stretch>
              <a:fillRect/>
            </a:stretch>
          </p:blipFill>
          <p:spPr>
            <a:xfrm>
              <a:off x="5507" y="5194"/>
              <a:ext cx="4421" cy="311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26" name="直接连接符 25"/>
            <p:cNvCxnSpPr/>
            <p:nvPr/>
          </p:nvCxnSpPr>
          <p:spPr>
            <a:xfrm>
              <a:off x="5730" y="5418"/>
              <a:ext cx="1257" cy="1250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none"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文本框 26"/>
            <p:cNvSpPr txBox="1"/>
            <p:nvPr/>
          </p:nvSpPr>
          <p:spPr>
            <a:xfrm>
              <a:off x="5584" y="5262"/>
              <a:ext cx="368" cy="295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0" rIns="0" bIns="0" anchor="ctr" anchorCtr="0">
              <a:noAutofit/>
            </a:bodyPr>
            <a:p>
              <a:pPr indent="0" algn="ctr" fontAlgn="auto"/>
              <a:r>
                <a:rPr lang="en-US" altLang="zh-CN" sz="1000" b="1">
                  <a:latin typeface="微软雅黑" panose="020B0503020204020204" charset="-122"/>
                  <a:ea typeface="微软雅黑" panose="020B0503020204020204" charset="-122"/>
                </a:rPr>
                <a:t>[1]</a:t>
              </a:r>
              <a:endParaRPr lang="en-US" altLang="zh-CN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8" name="文本框 27"/>
          <p:cNvSpPr txBox="1"/>
          <p:nvPr/>
        </p:nvSpPr>
        <p:spPr>
          <a:xfrm>
            <a:off x="3689985" y="3140075"/>
            <a:ext cx="2381885" cy="1846580"/>
          </a:xfrm>
          <a:prstGeom prst="rect">
            <a:avLst/>
          </a:prstGeom>
          <a:noFill/>
        </p:spPr>
        <p:txBody>
          <a:bodyPr wrap="square" lIns="36195" tIns="0" rIns="36195" bIns="0" rtlCol="0" anchor="t">
            <a:spAutoFit/>
          </a:bodyPr>
          <a:p>
            <a:r>
              <a:rPr lang="en-US" altLang="zh-CN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</a:t>
            </a:r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Remove the thermostat from the cylinder head [1].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Install in the reverse order of removal.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Torque.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Thermostat cover bolts.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12 N.m (1.2 kgf.m, 9.0 lbf.ft)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Caution.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-When installing the thermostat, be careful to install the thermostat seal properly and snap it into the round recess in the waterway of the middle cylinder.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3692525" y="5436235"/>
            <a:ext cx="2410460" cy="1230630"/>
          </a:xfrm>
          <a:prstGeom prst="rect">
            <a:avLst/>
          </a:prstGeom>
          <a:noFill/>
        </p:spPr>
        <p:txBody>
          <a:bodyPr wrap="square" lIns="36195" tIns="0" rIns="36195" bIns="0" rtlCol="0">
            <a:spAutoFit/>
          </a:bodyPr>
          <a:p>
            <a:r>
              <a:rPr lang="zh-CN" altLang="en-US" sz="1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Inspection：</a:t>
            </a:r>
            <a:endParaRPr lang="zh-CN" altLang="en-US" sz="1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Thermostat [1] appearance whether there is damage. If the thermostat valves are open at room temperature, need to change. Check whether the seal [2] is damaged, if you need the replacement.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689985" y="7163435"/>
            <a:ext cx="2444750" cy="1846580"/>
          </a:xfrm>
          <a:prstGeom prst="rect">
            <a:avLst/>
          </a:prstGeom>
          <a:noFill/>
        </p:spPr>
        <p:txBody>
          <a:bodyPr wrap="square" lIns="36195" tIns="0" rIns="36195" bIns="0" rtlCol="0" anchor="t">
            <a:spAutoFit/>
          </a:bodyPr>
          <a:p>
            <a:r>
              <a:rPr lang="en-US" altLang="zh-CN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</a:t>
            </a:r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Heat the water to operating temperature for 5 minutes with an electric heating element.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Suspend the thermostat [2] in hot water and check its operation.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Thermostat starts to open at.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82±2°C (176-183°F)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Valve ramp-up.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92°C (197.6°F) not less than 8 mm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If the thermostat responds at a temperature other than that specified, replace the thermostat.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31" name="组合 30"/>
          <p:cNvGrpSpPr>
            <a:grpSpLocks noChangeAspect="1"/>
          </p:cNvGrpSpPr>
          <p:nvPr/>
        </p:nvGrpSpPr>
        <p:grpSpPr>
          <a:xfrm>
            <a:off x="1426210" y="5431790"/>
            <a:ext cx="2160000" cy="1544697"/>
            <a:chOff x="5507" y="8620"/>
            <a:chExt cx="4360" cy="3118"/>
          </a:xfrm>
        </p:grpSpPr>
        <p:pic>
          <p:nvPicPr>
            <p:cNvPr id="32" name="图片 31" descr="微信图片_20220729115837"/>
            <p:cNvPicPr>
              <a:picLocks noChangeAspect="1"/>
            </p:cNvPicPr>
            <p:nvPr/>
          </p:nvPicPr>
          <p:blipFill>
            <a:blip r:embed="rId4"/>
            <a:srcRect r="5402"/>
            <a:stretch>
              <a:fillRect/>
            </a:stretch>
          </p:blipFill>
          <p:spPr>
            <a:xfrm>
              <a:off x="5507" y="8620"/>
              <a:ext cx="4360" cy="311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33" name="直接连接符 32"/>
            <p:cNvCxnSpPr/>
            <p:nvPr/>
          </p:nvCxnSpPr>
          <p:spPr>
            <a:xfrm>
              <a:off x="5643" y="8801"/>
              <a:ext cx="1225" cy="953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none"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 flipV="1">
              <a:off x="8238" y="8733"/>
              <a:ext cx="1464" cy="788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文本框 34"/>
            <p:cNvSpPr txBox="1"/>
            <p:nvPr/>
          </p:nvSpPr>
          <p:spPr>
            <a:xfrm>
              <a:off x="5579" y="8685"/>
              <a:ext cx="363" cy="291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0" rIns="0" bIns="0" anchor="ctr" anchorCtr="0">
              <a:noAutofit/>
            </a:bodyPr>
            <a:p>
              <a:pPr indent="0" algn="ctr" fontAlgn="auto"/>
              <a:r>
                <a:rPr lang="en-US" altLang="zh-CN" sz="1000" b="1">
                  <a:latin typeface="微软雅黑" panose="020B0503020204020204" charset="-122"/>
                  <a:ea typeface="微软雅黑" panose="020B0503020204020204" charset="-122"/>
                </a:rPr>
                <a:t>[1]</a:t>
              </a:r>
              <a:endParaRPr lang="en-US" altLang="zh-CN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9395" y="8678"/>
              <a:ext cx="363" cy="291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0" rIns="0" bIns="0" anchor="ctr" anchorCtr="0">
              <a:noAutofit/>
            </a:bodyPr>
            <a:p>
              <a:pPr indent="0" algn="ctr" fontAlgn="auto"/>
              <a:r>
                <a:rPr lang="en-US" altLang="zh-CN" sz="1000" b="1">
                  <a:latin typeface="微软雅黑" panose="020B0503020204020204" charset="-122"/>
                  <a:ea typeface="微软雅黑" panose="020B0503020204020204" charset="-122"/>
                </a:rPr>
                <a:t>[2]</a:t>
              </a:r>
              <a:endParaRPr lang="en-US" altLang="zh-CN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37" name="组合 36"/>
          <p:cNvGrpSpPr>
            <a:grpSpLocks noChangeAspect="1"/>
          </p:cNvGrpSpPr>
          <p:nvPr/>
        </p:nvGrpSpPr>
        <p:grpSpPr>
          <a:xfrm>
            <a:off x="1434950" y="7242810"/>
            <a:ext cx="2128935" cy="1513456"/>
            <a:chOff x="5490" y="12024"/>
            <a:chExt cx="4386" cy="3118"/>
          </a:xfrm>
        </p:grpSpPr>
        <p:pic>
          <p:nvPicPr>
            <p:cNvPr id="8459" name="图片 8459"/>
            <p:cNvPicPr>
              <a:picLocks noChangeAspect="1"/>
            </p:cNvPicPr>
            <p:nvPr/>
          </p:nvPicPr>
          <p:blipFill>
            <a:blip r:embed="rId5"/>
            <a:srcRect l="2414" t="1129" r="2389" b="1905"/>
            <a:stretch>
              <a:fillRect/>
            </a:stretch>
          </p:blipFill>
          <p:spPr>
            <a:xfrm>
              <a:off x="5490" y="12024"/>
              <a:ext cx="4386" cy="311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8" name="文本框 37"/>
            <p:cNvSpPr txBox="1">
              <a:spLocks noChangeAspect="1"/>
            </p:cNvSpPr>
            <p:nvPr/>
          </p:nvSpPr>
          <p:spPr>
            <a:xfrm>
              <a:off x="9475" y="12064"/>
              <a:ext cx="371" cy="317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0" rIns="0" bIns="0" anchor="ctr" anchorCtr="0">
              <a:spAutoFit/>
            </a:bodyPr>
            <a:p>
              <a:pPr indent="0" algn="ctr" fontAlgn="auto"/>
              <a:r>
                <a:rPr lang="en-US" altLang="zh-CN" sz="1000" b="1">
                  <a:latin typeface="微软雅黑" panose="020B0503020204020204" charset="-122"/>
                  <a:ea typeface="微软雅黑" panose="020B0503020204020204" charset="-122"/>
                </a:rPr>
                <a:t>[1]</a:t>
              </a:r>
              <a:endParaRPr lang="en-US" altLang="zh-CN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5498" y="14838"/>
              <a:ext cx="371" cy="297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0" rIns="0" bIns="0" anchor="ctr" anchorCtr="0">
              <a:noAutofit/>
            </a:bodyPr>
            <a:p>
              <a:pPr indent="0" algn="ctr" fontAlgn="auto"/>
              <a:r>
                <a:rPr lang="en-US" altLang="zh-CN" sz="1000" b="1">
                  <a:latin typeface="微软雅黑" panose="020B0503020204020204" charset="-122"/>
                  <a:ea typeface="微软雅黑" panose="020B0503020204020204" charset="-122"/>
                </a:rPr>
                <a:t>[2]</a:t>
              </a:r>
              <a:endParaRPr lang="en-US" altLang="zh-CN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5" name="object 5"/>
          <p:cNvSpPr/>
          <p:nvPr/>
        </p:nvSpPr>
        <p:spPr>
          <a:xfrm>
            <a:off x="705611" y="8061960"/>
            <a:ext cx="475615" cy="1004569"/>
          </a:xfrm>
          <a:custGeom>
            <a:avLst/>
            <a:gdLst/>
            <a:ahLst/>
            <a:cxnLst/>
            <a:rect l="l" t="t" r="r" b="b"/>
            <a:pathLst>
              <a:path w="475615" h="1004570">
                <a:moveTo>
                  <a:pt x="0" y="0"/>
                </a:moveTo>
                <a:lnTo>
                  <a:pt x="475488" y="0"/>
                </a:lnTo>
                <a:lnTo>
                  <a:pt x="475488" y="1004315"/>
                </a:lnTo>
                <a:lnTo>
                  <a:pt x="0" y="10043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p/>
        </p:txBody>
      </p:sp>
      <p:sp>
        <p:nvSpPr>
          <p:cNvPr id="41" name="文本框 40"/>
          <p:cNvSpPr txBox="1"/>
          <p:nvPr/>
        </p:nvSpPr>
        <p:spPr>
          <a:xfrm>
            <a:off x="714375" y="8778875"/>
            <a:ext cx="4387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0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145</a:t>
            </a:r>
            <a:endParaRPr lang="en-US" altLang="zh-CN" sz="10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3" name="直接连接符 2"/>
          <p:cNvCxnSpPr>
            <a:endCxn id="38" idx="1"/>
          </p:cNvCxnSpPr>
          <p:nvPr/>
        </p:nvCxnSpPr>
        <p:spPr>
          <a:xfrm flipV="1">
            <a:off x="3009900" y="7339330"/>
            <a:ext cx="359410" cy="169545"/>
          </a:xfrm>
          <a:prstGeom prst="line">
            <a:avLst/>
          </a:prstGeom>
          <a:ln w="15875">
            <a:solidFill>
              <a:srgbClr val="FF0000"/>
            </a:solidFill>
            <a:head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>
            <a:endCxn id="39" idx="0"/>
          </p:cNvCxnSpPr>
          <p:nvPr/>
        </p:nvCxnSpPr>
        <p:spPr>
          <a:xfrm flipH="1">
            <a:off x="1529080" y="8175625"/>
            <a:ext cx="547370" cy="433070"/>
          </a:xfrm>
          <a:prstGeom prst="line">
            <a:avLst/>
          </a:prstGeom>
          <a:ln w="15875">
            <a:solidFill>
              <a:srgbClr val="FF0000"/>
            </a:solidFill>
            <a:head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bject 13"/>
          <p:cNvSpPr txBox="1"/>
          <p:nvPr>
            <p:custDataLst>
              <p:tags r:id="rId6"/>
            </p:custDataLst>
          </p:nvPr>
        </p:nvSpPr>
        <p:spPr>
          <a:xfrm>
            <a:off x="601345" y="8115935"/>
            <a:ext cx="766445" cy="569595"/>
          </a:xfrm>
          <a:prstGeom prst="rect">
            <a:avLst/>
          </a:prstGeom>
        </p:spPr>
        <p:txBody>
          <a:bodyPr vert="horz" wrap="square" lIns="0" tIns="13335" rIns="0" bIns="0" rtlCol="0">
            <a:noAutofit/>
          </a:bodyPr>
          <a:p>
            <a:pPr marL="168910" marR="161290" algn="just">
              <a:lnSpc>
                <a:spcPct val="125000"/>
              </a:lnSpc>
              <a:spcBef>
                <a:spcPts val="105"/>
              </a:spcBef>
            </a:pPr>
            <a:r>
              <a:rPr lang="en-US" sz="900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English</a:t>
            </a:r>
            <a:endParaRPr lang="en-US" sz="900" dirty="0">
              <a:solidFill>
                <a:srgbClr val="FFFFFF"/>
              </a:solidFill>
              <a:latin typeface="黑体" panose="02010609060101010101" charset="-122"/>
              <a:cs typeface="黑体" panose="02010609060101010101" charset="-122"/>
            </a:endParaRPr>
          </a:p>
          <a:p>
            <a:pPr marL="168910" marR="161290" algn="just">
              <a:lnSpc>
                <a:spcPct val="125000"/>
              </a:lnSpc>
              <a:spcBef>
                <a:spcPts val="105"/>
              </a:spcBef>
            </a:pPr>
            <a:r>
              <a:rPr sz="900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version</a:t>
            </a:r>
            <a:endParaRPr sz="900" dirty="0">
              <a:solidFill>
                <a:srgbClr val="FFFFFF"/>
              </a:solidFill>
              <a:latin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50355" y="1088136"/>
            <a:ext cx="106680" cy="8498205"/>
          </a:xfrm>
          <a:custGeom>
            <a:avLst/>
            <a:gdLst/>
            <a:ahLst/>
            <a:cxnLst/>
            <a:rect l="l" t="t" r="r" b="b"/>
            <a:pathLst>
              <a:path w="106679" h="8498205">
                <a:moveTo>
                  <a:pt x="0" y="0"/>
                </a:moveTo>
                <a:lnTo>
                  <a:pt x="106679" y="0"/>
                </a:lnTo>
                <a:lnTo>
                  <a:pt x="106679" y="8497824"/>
                </a:lnTo>
                <a:lnTo>
                  <a:pt x="0" y="8497824"/>
                </a:lnTo>
                <a:lnTo>
                  <a:pt x="0" y="0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18946" y="1088136"/>
            <a:ext cx="5925820" cy="8502650"/>
          </a:xfrm>
          <a:custGeom>
            <a:avLst/>
            <a:gdLst/>
            <a:ahLst/>
            <a:cxnLst/>
            <a:rect l="l" t="t" r="r" b="b"/>
            <a:pathLst>
              <a:path w="5925820" h="8502650">
                <a:moveTo>
                  <a:pt x="0" y="0"/>
                </a:moveTo>
                <a:lnTo>
                  <a:pt x="5925312" y="0"/>
                </a:lnTo>
                <a:lnTo>
                  <a:pt x="5925312" y="8502396"/>
                </a:lnTo>
                <a:lnTo>
                  <a:pt x="0" y="8502396"/>
                </a:lnTo>
                <a:lnTo>
                  <a:pt x="0" y="0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352930" y="1635252"/>
            <a:ext cx="4826635" cy="7419340"/>
          </a:xfrm>
          <a:custGeom>
            <a:avLst/>
            <a:gdLst/>
            <a:ahLst/>
            <a:cxnLst/>
            <a:rect l="l" t="t" r="r" b="b"/>
            <a:pathLst>
              <a:path w="4826635" h="7419340">
                <a:moveTo>
                  <a:pt x="0" y="0"/>
                </a:moveTo>
                <a:lnTo>
                  <a:pt x="4826508" y="0"/>
                </a:lnTo>
                <a:lnTo>
                  <a:pt x="4826508" y="7418832"/>
                </a:lnTo>
                <a:lnTo>
                  <a:pt x="0" y="741883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8" name="图片 17" descr="图片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35220" y="1459865"/>
            <a:ext cx="1080000" cy="168108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349375" y="1693545"/>
            <a:ext cx="2299335" cy="2493010"/>
          </a:xfrm>
          <a:prstGeom prst="rect">
            <a:avLst/>
          </a:prstGeom>
          <a:noFill/>
        </p:spPr>
        <p:txBody>
          <a:bodyPr wrap="square" lIns="36195" tIns="0" rIns="36195" bIns="0" rtlCol="0" anchor="t">
            <a:spAutoFit/>
          </a:bodyPr>
          <a:p>
            <a:r>
              <a:rPr lang="zh-CN" altLang="en-US" sz="1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※</a:t>
            </a:r>
            <a:r>
              <a:rPr sz="1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Water reservoir</a:t>
            </a:r>
            <a:endParaRPr lang="zh-CN" altLang="en-US" sz="12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Disassembly/Installation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Remove the following components.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Drain the sub kettle coolant .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 Remove the sub kettle mounting bolts [1];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 Remove the siphon hose clamps [2].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 Remove the sub kettle [3].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Install in reverse order of removal.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Torque :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Reservoir mounting bolts.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 N-m (1.0 kgf-m, 7.4 lbf.ft)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17" name="组合 16"/>
          <p:cNvGrpSpPr>
            <a:grpSpLocks noChangeAspect="1"/>
          </p:cNvGrpSpPr>
          <p:nvPr/>
        </p:nvGrpSpPr>
        <p:grpSpPr>
          <a:xfrm>
            <a:off x="3942715" y="1933575"/>
            <a:ext cx="2160000" cy="1520289"/>
            <a:chOff x="5698" y="2078"/>
            <a:chExt cx="4430" cy="3118"/>
          </a:xfrm>
        </p:grpSpPr>
        <p:pic>
          <p:nvPicPr>
            <p:cNvPr id="19" name="图片 18" descr="副水壶"/>
            <p:cNvPicPr>
              <a:picLocks noChangeAspect="1"/>
            </p:cNvPicPr>
            <p:nvPr/>
          </p:nvPicPr>
          <p:blipFill>
            <a:blip r:embed="rId2"/>
            <a:srcRect l="27203" r="2323"/>
            <a:stretch>
              <a:fillRect/>
            </a:stretch>
          </p:blipFill>
          <p:spPr>
            <a:xfrm>
              <a:off x="5698" y="2078"/>
              <a:ext cx="4430" cy="311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20" name="直接连接符 19"/>
            <p:cNvCxnSpPr>
              <a:endCxn id="54" idx="0"/>
            </p:cNvCxnSpPr>
            <p:nvPr/>
          </p:nvCxnSpPr>
          <p:spPr>
            <a:xfrm flipH="1">
              <a:off x="5968" y="3213"/>
              <a:ext cx="1229" cy="1612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>
              <a:endCxn id="54" idx="0"/>
            </p:cNvCxnSpPr>
            <p:nvPr/>
          </p:nvCxnSpPr>
          <p:spPr>
            <a:xfrm flipH="1">
              <a:off x="5967" y="3683"/>
              <a:ext cx="2170" cy="1143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 flipV="1">
              <a:off x="8677" y="2242"/>
              <a:ext cx="1258" cy="421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 flipH="1" flipV="1">
              <a:off x="5854" y="2242"/>
              <a:ext cx="1585" cy="799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文本框 51"/>
            <p:cNvSpPr txBox="1"/>
            <p:nvPr/>
          </p:nvSpPr>
          <p:spPr>
            <a:xfrm>
              <a:off x="5782" y="2158"/>
              <a:ext cx="408" cy="315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0" rIns="0" bIns="0" anchor="ctr" anchorCtr="0">
              <a:spAutoFit/>
            </a:bodyPr>
            <a:p>
              <a:pPr indent="0" algn="ctr" fontAlgn="auto"/>
              <a:r>
                <a:rPr lang="en-US" altLang="zh-CN" sz="1000" b="1">
                  <a:latin typeface="微软雅黑" panose="020B0503020204020204" charset="-122"/>
                  <a:ea typeface="微软雅黑" panose="020B0503020204020204" charset="-122"/>
                </a:rPr>
                <a:t>[3]</a:t>
              </a:r>
              <a:endParaRPr lang="en-US" altLang="zh-CN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9625" y="2141"/>
              <a:ext cx="408" cy="315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0" rIns="0" bIns="0" anchor="ctr" anchorCtr="0">
              <a:spAutoFit/>
            </a:bodyPr>
            <a:p>
              <a:pPr indent="0" algn="ctr" fontAlgn="auto"/>
              <a:r>
                <a:rPr lang="en-US" altLang="zh-CN" sz="1000" b="1">
                  <a:latin typeface="微软雅黑" panose="020B0503020204020204" charset="-122"/>
                  <a:ea typeface="微软雅黑" panose="020B0503020204020204" charset="-122"/>
                </a:rPr>
                <a:t>[2]</a:t>
              </a:r>
              <a:endParaRPr lang="en-US" altLang="zh-CN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5764" y="4826"/>
              <a:ext cx="408" cy="315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0" rIns="0" bIns="0" anchor="ctr" anchorCtr="0">
              <a:spAutoFit/>
            </a:bodyPr>
            <a:p>
              <a:pPr indent="0" algn="ctr" fontAlgn="auto"/>
              <a:r>
                <a:rPr lang="en-US" altLang="zh-CN" sz="1000" b="1">
                  <a:latin typeface="微软雅黑" panose="020B0503020204020204" charset="-122"/>
                  <a:ea typeface="微软雅黑" panose="020B0503020204020204" charset="-122"/>
                </a:rPr>
                <a:t>[1]</a:t>
              </a:r>
              <a:endParaRPr lang="en-US" altLang="zh-CN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55" name="文本框 54"/>
          <p:cNvSpPr txBox="1"/>
          <p:nvPr/>
        </p:nvSpPr>
        <p:spPr>
          <a:xfrm>
            <a:off x="1352550" y="4556760"/>
            <a:ext cx="2415540" cy="3569970"/>
          </a:xfrm>
          <a:prstGeom prst="rect">
            <a:avLst/>
          </a:prstGeom>
          <a:noFill/>
        </p:spPr>
        <p:txBody>
          <a:bodyPr wrap="square" lIns="36195" tIns="0" rIns="36195" bIns="0" rtlCol="0">
            <a:spAutoFit/>
          </a:bodyPr>
          <a:p>
            <a:r>
              <a:rPr lang="zh-CN" altLang="en-US" sz="1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※</a:t>
            </a:r>
            <a:r>
              <a:rPr lang="en-US" sz="1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R</a:t>
            </a:r>
            <a:r>
              <a:rPr sz="1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adiator grille</a:t>
            </a:r>
            <a:r>
              <a:rPr lang="zh-CN" altLang="en-US" sz="1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endParaRPr lang="zh-CN" altLang="en-US" sz="12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Disassembly/Installation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Remove the following components.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 Remove the front trim assembly;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 Remove the lower engine shield assembly;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 Remove the front left and right side fuel tanks;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 Disconnect the fuel line and fuel pump harness connector 2P (black);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 Remove the radiator grille mounting bolts [1][2];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 Remove the radiator left and right grilles [3][4].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The installation order is the reverse of the removal order.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Torque: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Radiator grille mounting bolts.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 N-m (0.8 kgf-m, 6.0 lbf.ft)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56" name="组合 55"/>
          <p:cNvGrpSpPr>
            <a:grpSpLocks noChangeAspect="1"/>
          </p:cNvGrpSpPr>
          <p:nvPr/>
        </p:nvGrpSpPr>
        <p:grpSpPr>
          <a:xfrm>
            <a:off x="3938270" y="4618990"/>
            <a:ext cx="2160497" cy="1551241"/>
            <a:chOff x="5514" y="2133"/>
            <a:chExt cx="4344" cy="3119"/>
          </a:xfrm>
        </p:grpSpPr>
        <p:pic>
          <p:nvPicPr>
            <p:cNvPr id="57" name="图片 56" descr="散热器格栅右"/>
            <p:cNvPicPr>
              <a:picLocks noChangeAspect="1"/>
            </p:cNvPicPr>
            <p:nvPr/>
          </p:nvPicPr>
          <p:blipFill>
            <a:blip r:embed="rId3"/>
            <a:srcRect l="44772" r="25876" b="10639"/>
            <a:stretch>
              <a:fillRect/>
            </a:stretch>
          </p:blipFill>
          <p:spPr>
            <a:xfrm>
              <a:off x="5514" y="2134"/>
              <a:ext cx="2065" cy="311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8" name="图片 57" descr="散热器格栅左"/>
            <p:cNvPicPr>
              <a:picLocks noChangeAspect="1"/>
            </p:cNvPicPr>
            <p:nvPr/>
          </p:nvPicPr>
          <p:blipFill>
            <a:blip r:embed="rId4"/>
            <a:srcRect l="35414" r="30260" b="4983"/>
            <a:stretch>
              <a:fillRect/>
            </a:stretch>
          </p:blipFill>
          <p:spPr>
            <a:xfrm>
              <a:off x="7587" y="2133"/>
              <a:ext cx="2271" cy="311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59" name="直接连接符 58"/>
            <p:cNvCxnSpPr/>
            <p:nvPr/>
          </p:nvCxnSpPr>
          <p:spPr>
            <a:xfrm flipH="1">
              <a:off x="6647" y="3563"/>
              <a:ext cx="388" cy="1174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/>
            <p:nvPr/>
          </p:nvCxnSpPr>
          <p:spPr>
            <a:xfrm>
              <a:off x="6656" y="4746"/>
              <a:ext cx="721" cy="0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/>
          </p:nvCxnSpPr>
          <p:spPr>
            <a:xfrm>
              <a:off x="8087" y="3033"/>
              <a:ext cx="34" cy="1250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文本框 61"/>
            <p:cNvSpPr txBox="1"/>
            <p:nvPr/>
          </p:nvSpPr>
          <p:spPr>
            <a:xfrm>
              <a:off x="7119" y="4587"/>
              <a:ext cx="362" cy="29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0" rIns="0" bIns="0" anchor="ctr" anchorCtr="0">
              <a:noAutofit/>
            </a:bodyPr>
            <a:p>
              <a:pPr indent="0" algn="ctr" fontAlgn="auto"/>
              <a:r>
                <a:rPr lang="en-US" altLang="zh-CN" sz="1000" b="1">
                  <a:latin typeface="微软雅黑" panose="020B0503020204020204" charset="-122"/>
                  <a:ea typeface="微软雅黑" panose="020B0503020204020204" charset="-122"/>
                </a:rPr>
                <a:t>[1]</a:t>
              </a:r>
              <a:endParaRPr lang="en-US" altLang="zh-CN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8575" y="4872"/>
              <a:ext cx="362" cy="29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0" rIns="0" bIns="0" anchor="ctr" anchorCtr="0">
              <a:noAutofit/>
            </a:bodyPr>
            <a:p>
              <a:pPr indent="0" algn="ctr" fontAlgn="auto"/>
              <a:r>
                <a:rPr lang="en-US" altLang="zh-CN" sz="1000" b="1">
                  <a:latin typeface="微软雅黑" panose="020B0503020204020204" charset="-122"/>
                  <a:ea typeface="微软雅黑" panose="020B0503020204020204" charset="-122"/>
                </a:rPr>
                <a:t>[4]</a:t>
              </a:r>
              <a:endParaRPr lang="en-US" altLang="zh-CN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6675" y="5033"/>
              <a:ext cx="605" cy="0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7121" y="4877"/>
              <a:ext cx="362" cy="29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0" rIns="0" bIns="0" anchor="ctr" anchorCtr="0">
              <a:noAutofit/>
            </a:bodyPr>
            <a:p>
              <a:pPr indent="0" algn="ctr" fontAlgn="auto"/>
              <a:r>
                <a:rPr lang="en-US" altLang="zh-CN" sz="1000" b="1">
                  <a:latin typeface="微软雅黑" panose="020B0503020204020204" charset="-122"/>
                  <a:ea typeface="微软雅黑" panose="020B0503020204020204" charset="-122"/>
                </a:rPr>
                <a:t>[3]</a:t>
              </a:r>
              <a:endParaRPr lang="en-US" altLang="zh-CN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66" name="直接连接符 65"/>
            <p:cNvCxnSpPr/>
            <p:nvPr/>
          </p:nvCxnSpPr>
          <p:spPr>
            <a:xfrm>
              <a:off x="7775" y="4296"/>
              <a:ext cx="340" cy="0"/>
            </a:xfrm>
            <a:prstGeom prst="line">
              <a:avLst/>
            </a:prstGeom>
            <a:ln w="158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文本框 66"/>
            <p:cNvSpPr txBox="1"/>
            <p:nvPr/>
          </p:nvSpPr>
          <p:spPr>
            <a:xfrm>
              <a:off x="7619" y="4157"/>
              <a:ext cx="362" cy="29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0" rIns="0" bIns="0" anchor="ctr" anchorCtr="0">
              <a:noAutofit/>
            </a:bodyPr>
            <a:p>
              <a:pPr indent="0" algn="ctr" fontAlgn="auto"/>
              <a:r>
                <a:rPr lang="en-US" altLang="zh-CN" sz="1000" b="1">
                  <a:latin typeface="微软雅黑" panose="020B0503020204020204" charset="-122"/>
                  <a:ea typeface="微软雅黑" panose="020B0503020204020204" charset="-122"/>
                </a:rPr>
                <a:t>[2]</a:t>
              </a:r>
              <a:endParaRPr lang="en-US" altLang="zh-CN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68" name="直接连接符 67"/>
            <p:cNvCxnSpPr>
              <a:endCxn id="63" idx="1"/>
            </p:cNvCxnSpPr>
            <p:nvPr/>
          </p:nvCxnSpPr>
          <p:spPr>
            <a:xfrm>
              <a:off x="8069" y="5000"/>
              <a:ext cx="506" cy="17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object 5"/>
          <p:cNvSpPr/>
          <p:nvPr/>
        </p:nvSpPr>
        <p:spPr>
          <a:xfrm>
            <a:off x="6272656" y="8058150"/>
            <a:ext cx="475615" cy="1004569"/>
          </a:xfrm>
          <a:custGeom>
            <a:avLst/>
            <a:gdLst/>
            <a:ahLst/>
            <a:cxnLst/>
            <a:rect l="l" t="t" r="r" b="b"/>
            <a:pathLst>
              <a:path w="475615" h="1004570">
                <a:moveTo>
                  <a:pt x="0" y="0"/>
                </a:moveTo>
                <a:lnTo>
                  <a:pt x="475488" y="0"/>
                </a:lnTo>
                <a:lnTo>
                  <a:pt x="475488" y="1004315"/>
                </a:lnTo>
                <a:lnTo>
                  <a:pt x="0" y="10043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p/>
        </p:txBody>
      </p:sp>
      <p:sp>
        <p:nvSpPr>
          <p:cNvPr id="24" name="文本框 23"/>
          <p:cNvSpPr txBox="1"/>
          <p:nvPr/>
        </p:nvSpPr>
        <p:spPr>
          <a:xfrm>
            <a:off x="6281420" y="8775065"/>
            <a:ext cx="4387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0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146</a:t>
            </a:r>
            <a:endParaRPr lang="en-US" altLang="zh-CN" sz="10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object 13"/>
          <p:cNvSpPr txBox="1"/>
          <p:nvPr>
            <p:custDataLst>
              <p:tags r:id="rId5"/>
            </p:custDataLst>
          </p:nvPr>
        </p:nvSpPr>
        <p:spPr>
          <a:xfrm>
            <a:off x="6144260" y="8058150"/>
            <a:ext cx="766445" cy="569595"/>
          </a:xfrm>
          <a:prstGeom prst="rect">
            <a:avLst/>
          </a:prstGeom>
        </p:spPr>
        <p:txBody>
          <a:bodyPr vert="horz" wrap="square" lIns="0" tIns="13335" rIns="0" bIns="0" rtlCol="0">
            <a:noAutofit/>
          </a:bodyPr>
          <a:p>
            <a:pPr marL="168910" marR="161290" algn="just">
              <a:lnSpc>
                <a:spcPct val="125000"/>
              </a:lnSpc>
              <a:spcBef>
                <a:spcPts val="105"/>
              </a:spcBef>
            </a:pPr>
            <a:r>
              <a:rPr lang="en-US" sz="900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English</a:t>
            </a:r>
            <a:endParaRPr lang="en-US" sz="900" dirty="0">
              <a:solidFill>
                <a:srgbClr val="FFFFFF"/>
              </a:solidFill>
              <a:latin typeface="黑体" panose="02010609060101010101" charset="-122"/>
              <a:cs typeface="黑体" panose="02010609060101010101" charset="-122"/>
            </a:endParaRPr>
          </a:p>
          <a:p>
            <a:pPr marL="168910" marR="161290" algn="just">
              <a:lnSpc>
                <a:spcPct val="125000"/>
              </a:lnSpc>
              <a:spcBef>
                <a:spcPts val="105"/>
              </a:spcBef>
            </a:pPr>
            <a:r>
              <a:rPr sz="900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version</a:t>
            </a:r>
            <a:endParaRPr sz="900" dirty="0">
              <a:solidFill>
                <a:srgbClr val="FFFFFF"/>
              </a:solidFill>
              <a:latin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" name="矩形 29"/>
          <p:cNvSpPr/>
          <p:nvPr/>
        </p:nvSpPr>
        <p:spPr>
          <a:xfrm>
            <a:off x="1250315" y="1628140"/>
            <a:ext cx="4826635" cy="741934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pic>
        <p:nvPicPr>
          <p:cNvPr id="18" name="图片 17" descr="图片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01445" y="1459865"/>
            <a:ext cx="1080000" cy="16810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549650" y="1638935"/>
            <a:ext cx="2520950" cy="3231515"/>
          </a:xfrm>
          <a:prstGeom prst="rect">
            <a:avLst/>
          </a:prstGeom>
          <a:noFill/>
        </p:spPr>
        <p:txBody>
          <a:bodyPr wrap="square" lIns="36195" tIns="0" rIns="36195" bIns="0" rtlCol="0">
            <a:spAutoFit/>
          </a:bodyPr>
          <a:p>
            <a:r>
              <a:rPr lang="zh-CN" altLang="en-US" sz="1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※</a:t>
            </a:r>
            <a:r>
              <a:rPr sz="1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Fans </a:t>
            </a:r>
            <a:endParaRPr lang="zh-CN" altLang="en-US" sz="12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Disassembly/Installation</a:t>
            </a:r>
            <a:endParaRPr lang="zh-CN" altLang="en-US" sz="9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Disassemble the following components.</a:t>
            </a:r>
            <a:endParaRPr lang="zh-CN" altLang="en-US" sz="9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 Drain radiator tank coolant; </a:t>
            </a:r>
            <a:endParaRPr lang="zh-CN" altLang="en-US" sz="9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 Disconnect the radiator fan motor 2P (white) wire harness connector;</a:t>
            </a:r>
            <a:endParaRPr lang="zh-CN" altLang="en-US" sz="9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 Remove the radiator fan left and right side mounting 6 bolts [1];</a:t>
            </a:r>
            <a:endParaRPr lang="zh-CN" altLang="en-US" sz="9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 Remove the radiator fans on the left and right sides.</a:t>
            </a:r>
            <a:endParaRPr lang="zh-CN" altLang="en-US" sz="9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zh-CN" altLang="en-US" sz="9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The installation order is the reverse of the removal order.</a:t>
            </a:r>
            <a:endParaRPr lang="zh-CN" altLang="en-US" sz="9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zh-CN" altLang="en-US" sz="9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Torque :</a:t>
            </a:r>
            <a:endParaRPr lang="zh-CN" altLang="en-US" sz="9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Radiator fan cover mounting bolts.</a:t>
            </a:r>
            <a:endParaRPr lang="zh-CN" altLang="en-US" sz="9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8 N-m (0.8 kgf-m, 6.0 lbf.ft)</a:t>
            </a:r>
            <a:endParaRPr lang="zh-CN" altLang="en-US" sz="9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Fan motor check.</a:t>
            </a:r>
            <a:endParaRPr lang="zh-CN" altLang="en-US" sz="9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Battery voltage 12V Motor running at full speed with amperometer current not exceeding 3A, if motor does not rotate or current exceeds specified then replace fan motor.</a:t>
            </a:r>
            <a:endParaRPr lang="zh-CN" altLang="en-US" sz="9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4" name="图片 3" descr="冷却系统004"/>
          <p:cNvPicPr>
            <a:picLocks noChangeAspect="1"/>
          </p:cNvPicPr>
          <p:nvPr/>
        </p:nvPicPr>
        <p:blipFill>
          <a:blip r:embed="rId2"/>
          <a:srcRect l="12488" r="16736"/>
          <a:stretch>
            <a:fillRect/>
          </a:stretch>
        </p:blipFill>
        <p:spPr>
          <a:xfrm>
            <a:off x="1367790" y="1917700"/>
            <a:ext cx="2160270" cy="151384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6" name="直接连接符 15"/>
          <p:cNvCxnSpPr/>
          <p:nvPr/>
        </p:nvCxnSpPr>
        <p:spPr>
          <a:xfrm>
            <a:off x="3005455" y="2296160"/>
            <a:ext cx="123825" cy="597535"/>
          </a:xfrm>
          <a:prstGeom prst="line">
            <a:avLst/>
          </a:prstGeom>
          <a:ln w="15875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flipH="1" flipV="1">
            <a:off x="2689225" y="2727960"/>
            <a:ext cx="440690" cy="165735"/>
          </a:xfrm>
          <a:prstGeom prst="line">
            <a:avLst/>
          </a:prstGeom>
          <a:ln w="15875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 flipV="1">
            <a:off x="2700020" y="2287905"/>
            <a:ext cx="319405" cy="438785"/>
          </a:xfrm>
          <a:prstGeom prst="line">
            <a:avLst/>
          </a:prstGeom>
          <a:ln w="15875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 flipV="1">
            <a:off x="1734185" y="2287905"/>
            <a:ext cx="294005" cy="383540"/>
          </a:xfrm>
          <a:prstGeom prst="line">
            <a:avLst/>
          </a:prstGeom>
          <a:ln w="15875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1734185" y="2675255"/>
            <a:ext cx="403860" cy="52705"/>
          </a:xfrm>
          <a:prstGeom prst="line">
            <a:avLst/>
          </a:prstGeom>
          <a:ln w="15875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flipH="1" flipV="1">
            <a:off x="2028190" y="2287905"/>
            <a:ext cx="118110" cy="441960"/>
          </a:xfrm>
          <a:prstGeom prst="line">
            <a:avLst/>
          </a:prstGeom>
          <a:ln w="15875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2138680" y="2727960"/>
            <a:ext cx="1266190" cy="605790"/>
          </a:xfrm>
          <a:prstGeom prst="line">
            <a:avLst/>
          </a:prstGeom>
          <a:ln w="15875">
            <a:solidFill>
              <a:srgbClr val="FF0000"/>
            </a:solidFill>
            <a:prstDash val="solid"/>
            <a:head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3129280" y="2893695"/>
            <a:ext cx="275590" cy="440055"/>
          </a:xfrm>
          <a:prstGeom prst="line">
            <a:avLst/>
          </a:prstGeom>
          <a:ln w="15875">
            <a:solidFill>
              <a:srgbClr val="FF0000"/>
            </a:solidFill>
            <a:prstDash val="solid"/>
            <a:head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3296285" y="3274695"/>
            <a:ext cx="198120" cy="15367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lIns="0" tIns="0" rIns="0" bIns="0" anchor="ctr" anchorCtr="0">
            <a:spAutoFit/>
          </a:bodyPr>
          <a:p>
            <a:pPr indent="0" algn="ctr" fontAlgn="auto"/>
            <a:r>
              <a:rPr lang="en-US" altLang="zh-CN" sz="1000" b="1">
                <a:latin typeface="微软雅黑" panose="020B0503020204020204" charset="-122"/>
                <a:ea typeface="微软雅黑" panose="020B0503020204020204" charset="-122"/>
              </a:rPr>
              <a:t>[1]</a:t>
            </a:r>
            <a:endParaRPr lang="en-US" altLang="zh-CN" sz="1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384300" y="4939030"/>
            <a:ext cx="2160270" cy="1518285"/>
            <a:chOff x="5972" y="7778"/>
            <a:chExt cx="3402" cy="2391"/>
          </a:xfrm>
        </p:grpSpPr>
        <p:pic>
          <p:nvPicPr>
            <p:cNvPr id="25" name="图片 24" descr="散热器0000"/>
            <p:cNvPicPr>
              <a:picLocks noChangeAspect="1"/>
            </p:cNvPicPr>
            <p:nvPr/>
          </p:nvPicPr>
          <p:blipFill>
            <a:blip r:embed="rId3"/>
            <a:srcRect l="26396" t="15037" r="20808" b="10154"/>
            <a:stretch>
              <a:fillRect/>
            </a:stretch>
          </p:blipFill>
          <p:spPr>
            <a:xfrm>
              <a:off x="5972" y="7778"/>
              <a:ext cx="3402" cy="239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" name="文本框 7"/>
            <p:cNvSpPr txBox="1"/>
            <p:nvPr/>
          </p:nvSpPr>
          <p:spPr>
            <a:xfrm>
              <a:off x="9017" y="8613"/>
              <a:ext cx="283" cy="227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0" rIns="0" bIns="0" anchor="ctr" anchorCtr="0">
              <a:noAutofit/>
            </a:bodyPr>
            <a:p>
              <a:pPr indent="0" algn="ctr" fontAlgn="auto"/>
              <a:r>
                <a:rPr lang="en-US" altLang="zh-CN" sz="1000" b="1">
                  <a:latin typeface="微软雅黑" panose="020B0503020204020204" charset="-122"/>
                  <a:ea typeface="微软雅黑" panose="020B0503020204020204" charset="-122"/>
                </a:rPr>
                <a:t>[3]</a:t>
              </a:r>
              <a:endParaRPr lang="en-US" altLang="zh-CN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8118" y="8613"/>
              <a:ext cx="283" cy="227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0" rIns="0" bIns="0" anchor="ctr" anchorCtr="0">
              <a:noAutofit/>
            </a:bodyPr>
            <a:p>
              <a:pPr indent="0" algn="ctr" fontAlgn="auto"/>
              <a:r>
                <a:rPr lang="en-US" altLang="zh-CN" sz="1000" b="1">
                  <a:latin typeface="微软雅黑" panose="020B0503020204020204" charset="-122"/>
                  <a:ea typeface="微软雅黑" panose="020B0503020204020204" charset="-122"/>
                </a:rPr>
                <a:t>[4]</a:t>
              </a:r>
              <a:endParaRPr lang="en-US" altLang="zh-CN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7450" y="9358"/>
              <a:ext cx="283" cy="227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0" rIns="0" bIns="0" anchor="ctr" anchorCtr="0">
              <a:noAutofit/>
            </a:bodyPr>
            <a:p>
              <a:pPr indent="0" algn="ctr" fontAlgn="auto"/>
              <a:r>
                <a:rPr lang="en-US" altLang="zh-CN" sz="1000" b="1">
                  <a:latin typeface="微软雅黑" panose="020B0503020204020204" charset="-122"/>
                  <a:ea typeface="微软雅黑" panose="020B0503020204020204" charset="-122"/>
                </a:rPr>
                <a:t>[5]</a:t>
              </a:r>
              <a:endParaRPr lang="en-US" altLang="zh-CN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9036" y="9915"/>
              <a:ext cx="283" cy="227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0" rIns="0" bIns="0" anchor="ctr" anchorCtr="0">
              <a:noAutofit/>
            </a:bodyPr>
            <a:p>
              <a:pPr indent="0" algn="ctr" fontAlgn="auto"/>
              <a:r>
                <a:rPr lang="en-US" altLang="zh-CN" sz="1000" b="1">
                  <a:latin typeface="微软雅黑" panose="020B0503020204020204" charset="-122"/>
                  <a:ea typeface="微软雅黑" panose="020B0503020204020204" charset="-122"/>
                </a:rPr>
                <a:t>[7]</a:t>
              </a:r>
              <a:endParaRPr lang="en-US" altLang="zh-CN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26" name="直接连接符 25"/>
            <p:cNvCxnSpPr>
              <a:endCxn id="43" idx="3"/>
            </p:cNvCxnSpPr>
            <p:nvPr/>
          </p:nvCxnSpPr>
          <p:spPr>
            <a:xfrm flipH="1" flipV="1">
              <a:off x="6286" y="7936"/>
              <a:ext cx="1021" cy="196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>
              <a:endCxn id="43" idx="3"/>
            </p:cNvCxnSpPr>
            <p:nvPr/>
          </p:nvCxnSpPr>
          <p:spPr>
            <a:xfrm flipH="1" flipV="1">
              <a:off x="6286" y="7936"/>
              <a:ext cx="1396" cy="126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>
              <a:off x="7507" y="8171"/>
              <a:ext cx="0" cy="474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 flipV="1">
              <a:off x="7276" y="9585"/>
              <a:ext cx="347" cy="51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 flipH="1" flipV="1">
              <a:off x="7624" y="9585"/>
              <a:ext cx="120" cy="248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>
              <a:endCxn id="35" idx="3"/>
            </p:cNvCxnSpPr>
            <p:nvPr/>
          </p:nvCxnSpPr>
          <p:spPr>
            <a:xfrm flipH="1">
              <a:off x="6276" y="9832"/>
              <a:ext cx="1146" cy="197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>
              <a:endCxn id="8" idx="1"/>
            </p:cNvCxnSpPr>
            <p:nvPr/>
          </p:nvCxnSpPr>
          <p:spPr>
            <a:xfrm>
              <a:off x="7913" y="8205"/>
              <a:ext cx="1104" cy="522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>
              <a:endCxn id="8" idx="1"/>
            </p:cNvCxnSpPr>
            <p:nvPr/>
          </p:nvCxnSpPr>
          <p:spPr>
            <a:xfrm flipV="1">
              <a:off x="7815" y="8727"/>
              <a:ext cx="1202" cy="327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 flipH="1">
              <a:off x="7882" y="8726"/>
              <a:ext cx="234" cy="0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文本框 27"/>
            <p:cNvSpPr txBox="1"/>
            <p:nvPr/>
          </p:nvSpPr>
          <p:spPr>
            <a:xfrm>
              <a:off x="7351" y="8560"/>
              <a:ext cx="283" cy="227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0" rIns="0" bIns="0" anchor="ctr" anchorCtr="0">
              <a:noAutofit/>
            </a:bodyPr>
            <a:p>
              <a:pPr indent="0" algn="ctr" fontAlgn="auto"/>
              <a:r>
                <a:rPr lang="en-US" altLang="zh-CN" sz="1000" b="1">
                  <a:latin typeface="微软雅黑" panose="020B0503020204020204" charset="-122"/>
                  <a:ea typeface="微软雅黑" panose="020B0503020204020204" charset="-122"/>
                </a:rPr>
                <a:t>[2]</a:t>
              </a:r>
              <a:endParaRPr lang="en-US" altLang="zh-CN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5993" y="9915"/>
              <a:ext cx="283" cy="227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0" rIns="0" bIns="0" anchor="ctr" anchorCtr="0">
              <a:noAutofit/>
            </a:bodyPr>
            <a:p>
              <a:pPr indent="0" algn="ctr" fontAlgn="auto"/>
              <a:r>
                <a:rPr lang="en-US" altLang="zh-CN" sz="1000" b="1">
                  <a:latin typeface="微软雅黑" panose="020B0503020204020204" charset="-122"/>
                  <a:ea typeface="微软雅黑" panose="020B0503020204020204" charset="-122"/>
                </a:rPr>
                <a:t>[6]</a:t>
              </a:r>
              <a:endParaRPr lang="en-US" altLang="zh-CN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39" name="直接连接符 38"/>
            <p:cNvCxnSpPr>
              <a:endCxn id="15" idx="1"/>
            </p:cNvCxnSpPr>
            <p:nvPr/>
          </p:nvCxnSpPr>
          <p:spPr>
            <a:xfrm>
              <a:off x="8072" y="9414"/>
              <a:ext cx="964" cy="615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>
              <a:endCxn id="15" idx="1"/>
            </p:cNvCxnSpPr>
            <p:nvPr/>
          </p:nvCxnSpPr>
          <p:spPr>
            <a:xfrm>
              <a:off x="7943" y="9718"/>
              <a:ext cx="1093" cy="311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>
              <a:off x="8093" y="9389"/>
              <a:ext cx="1009" cy="22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文本框 41"/>
            <p:cNvSpPr txBox="1"/>
            <p:nvPr/>
          </p:nvSpPr>
          <p:spPr>
            <a:xfrm>
              <a:off x="9036" y="9280"/>
              <a:ext cx="283" cy="227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0" rIns="0" bIns="0" anchor="ctr" anchorCtr="0">
              <a:noAutofit/>
            </a:bodyPr>
            <a:p>
              <a:pPr indent="0" algn="ctr" fontAlgn="auto"/>
              <a:r>
                <a:rPr lang="en-US" altLang="zh-CN" sz="1000" b="1">
                  <a:latin typeface="微软雅黑" panose="020B0503020204020204" charset="-122"/>
                  <a:ea typeface="微软雅黑" panose="020B0503020204020204" charset="-122"/>
                </a:rPr>
                <a:t>[8]</a:t>
              </a:r>
              <a:endParaRPr lang="en-US" altLang="zh-CN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6003" y="7822"/>
              <a:ext cx="283" cy="227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0" rIns="0" bIns="0" anchor="ctr" anchorCtr="0">
              <a:noAutofit/>
            </a:bodyPr>
            <a:p>
              <a:pPr indent="0" algn="ctr" fontAlgn="auto"/>
              <a:r>
                <a:rPr lang="en-US" altLang="zh-CN" sz="1000" b="1">
                  <a:latin typeface="微软雅黑" panose="020B0503020204020204" charset="-122"/>
                  <a:ea typeface="微软雅黑" panose="020B0503020204020204" charset="-122"/>
                </a:rPr>
                <a:t>[1]</a:t>
              </a:r>
              <a:endParaRPr lang="en-US" altLang="zh-CN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69" name="组合 68"/>
          <p:cNvGrpSpPr>
            <a:grpSpLocks noChangeAspect="1"/>
          </p:cNvGrpSpPr>
          <p:nvPr/>
        </p:nvGrpSpPr>
        <p:grpSpPr>
          <a:xfrm>
            <a:off x="1389380" y="7152005"/>
            <a:ext cx="2160492" cy="1533442"/>
            <a:chOff x="5635" y="8935"/>
            <a:chExt cx="4393" cy="3118"/>
          </a:xfrm>
        </p:grpSpPr>
        <p:pic>
          <p:nvPicPr>
            <p:cNvPr id="70" name="图片 69" descr="微信图片_20220519114420"/>
            <p:cNvPicPr>
              <a:picLocks noChangeAspect="1"/>
            </p:cNvPicPr>
            <p:nvPr/>
          </p:nvPicPr>
          <p:blipFill>
            <a:blip r:embed="rId4"/>
            <a:srcRect r="7482"/>
            <a:stretch>
              <a:fillRect/>
            </a:stretch>
          </p:blipFill>
          <p:spPr>
            <a:xfrm>
              <a:off x="5635" y="8935"/>
              <a:ext cx="2164" cy="311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1" name="图片 70" descr="微信图片_20220519114423"/>
            <p:cNvPicPr>
              <a:picLocks noChangeAspect="1"/>
            </p:cNvPicPr>
            <p:nvPr/>
          </p:nvPicPr>
          <p:blipFill>
            <a:blip r:embed="rId5"/>
            <a:srcRect r="6242"/>
            <a:stretch>
              <a:fillRect/>
            </a:stretch>
          </p:blipFill>
          <p:spPr>
            <a:xfrm>
              <a:off x="7835" y="8935"/>
              <a:ext cx="2193" cy="311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72" name="直接连接符 71"/>
            <p:cNvCxnSpPr>
              <a:endCxn id="77" idx="2"/>
            </p:cNvCxnSpPr>
            <p:nvPr/>
          </p:nvCxnSpPr>
          <p:spPr>
            <a:xfrm flipH="1" flipV="1">
              <a:off x="5880" y="9280"/>
              <a:ext cx="1634" cy="770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72"/>
            <p:cNvCxnSpPr>
              <a:endCxn id="77" idx="2"/>
            </p:cNvCxnSpPr>
            <p:nvPr/>
          </p:nvCxnSpPr>
          <p:spPr>
            <a:xfrm flipH="1" flipV="1">
              <a:off x="5880" y="9280"/>
              <a:ext cx="1230" cy="2070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/>
            <p:cNvCxnSpPr>
              <a:endCxn id="76" idx="2"/>
            </p:cNvCxnSpPr>
            <p:nvPr/>
          </p:nvCxnSpPr>
          <p:spPr>
            <a:xfrm flipV="1">
              <a:off x="8780" y="9301"/>
              <a:ext cx="988" cy="1757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/>
            <p:cNvCxnSpPr>
              <a:endCxn id="76" idx="2"/>
            </p:cNvCxnSpPr>
            <p:nvPr/>
          </p:nvCxnSpPr>
          <p:spPr>
            <a:xfrm flipV="1">
              <a:off x="8595" y="9301"/>
              <a:ext cx="1173" cy="504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文本框 75"/>
            <p:cNvSpPr txBox="1"/>
            <p:nvPr/>
          </p:nvSpPr>
          <p:spPr>
            <a:xfrm>
              <a:off x="9564" y="8989"/>
              <a:ext cx="408" cy="312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0" rIns="0" bIns="0" anchor="ctr" anchorCtr="0">
              <a:spAutoFit/>
            </a:bodyPr>
            <a:p>
              <a:pPr indent="0" algn="ctr" fontAlgn="auto"/>
              <a:r>
                <a:rPr lang="en-US" altLang="zh-CN" sz="1000" b="1">
                  <a:latin typeface="微软雅黑" panose="020B0503020204020204" charset="-122"/>
                  <a:ea typeface="微软雅黑" panose="020B0503020204020204" charset="-122"/>
                </a:rPr>
                <a:t>[2]</a:t>
              </a:r>
              <a:endParaRPr lang="en-US" altLang="zh-CN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7" name="文本框 76"/>
            <p:cNvSpPr txBox="1"/>
            <p:nvPr/>
          </p:nvSpPr>
          <p:spPr>
            <a:xfrm>
              <a:off x="5676" y="8967"/>
              <a:ext cx="408" cy="312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0" rIns="0" bIns="0" anchor="ctr" anchorCtr="0">
              <a:spAutoFit/>
            </a:bodyPr>
            <a:p>
              <a:pPr indent="0" algn="ctr" fontAlgn="auto"/>
              <a:r>
                <a:rPr lang="en-US" altLang="zh-CN" sz="1000" b="1">
                  <a:latin typeface="微软雅黑" panose="020B0503020204020204" charset="-122"/>
                  <a:ea typeface="微软雅黑" panose="020B0503020204020204" charset="-122"/>
                </a:rPr>
                <a:t>[1]</a:t>
              </a:r>
              <a:endParaRPr lang="en-US" altLang="zh-CN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78" name="文本框 77"/>
          <p:cNvSpPr txBox="1"/>
          <p:nvPr/>
        </p:nvSpPr>
        <p:spPr>
          <a:xfrm>
            <a:off x="3552190" y="7285990"/>
            <a:ext cx="2567940" cy="1708150"/>
          </a:xfrm>
          <a:prstGeom prst="rect">
            <a:avLst/>
          </a:prstGeom>
          <a:noFill/>
        </p:spPr>
        <p:txBody>
          <a:bodyPr wrap="square" lIns="36195" tIns="0" rIns="36195" bIns="0" rtlCol="0" anchor="t">
            <a:spAutoFit/>
          </a:bodyPr>
          <a:p>
            <a:r>
              <a:rPr lang="zh-CN" altLang="en-US" sz="1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※</a:t>
            </a:r>
            <a:r>
              <a:rPr lang="en-US" sz="1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R</a:t>
            </a:r>
            <a:r>
              <a:rPr sz="1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adiator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sz="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Disassembly/Installation </a:t>
            </a:r>
            <a:endParaRPr sz="9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sz="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Remove the following parts.</a:t>
            </a:r>
            <a:endParaRPr sz="9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sz="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 Remove the radiator left and right side mounting bolts [1], [2];</a:t>
            </a:r>
            <a:endParaRPr sz="9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sz="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 Remove the left and right radiator assemblies;</a:t>
            </a:r>
            <a:endParaRPr sz="9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sz="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Install in the reverse order of disassembly.</a:t>
            </a:r>
            <a:endParaRPr sz="9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sz="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Torque:</a:t>
            </a:r>
            <a:endParaRPr sz="9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sz="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Radiator do superior both sides mounting bolts</a:t>
            </a:r>
            <a:endParaRPr sz="9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sz="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12 N-m (1.2 kgf-m, 8.8 lbf.ft)</a:t>
            </a:r>
            <a:endParaRPr sz="9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9" name="文本框 78"/>
          <p:cNvSpPr txBox="1"/>
          <p:nvPr/>
        </p:nvSpPr>
        <p:spPr>
          <a:xfrm>
            <a:off x="3653155" y="4870450"/>
            <a:ext cx="2427605" cy="2415540"/>
          </a:xfrm>
          <a:prstGeom prst="rect">
            <a:avLst/>
          </a:prstGeom>
          <a:noFill/>
        </p:spPr>
        <p:txBody>
          <a:bodyPr wrap="square" lIns="36195" tIns="0" rIns="36195" bIns="0" rtlCol="0" anchor="t">
            <a:spAutoFit/>
          </a:bodyPr>
          <a:p>
            <a:r>
              <a:rPr lang="zh-CN" altLang="en-US" sz="1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※</a:t>
            </a:r>
            <a:r>
              <a:rPr lang="en-US" sz="1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W</a:t>
            </a:r>
            <a:r>
              <a:rPr sz="1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ater pipes</a:t>
            </a:r>
            <a:endParaRPr lang="zh-CN" altLang="en-US" sz="12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sz="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Disassembly/Installation </a:t>
            </a:r>
            <a:endParaRPr sz="9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sz="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Remove the following parts.</a:t>
            </a:r>
            <a:endParaRPr sz="9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sz="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 Loosen the pipe clamps [1] and loosen the water pipe above the radiator [2];</a:t>
            </a:r>
            <a:endParaRPr sz="9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sz="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 Loosen the pipe clamp [3] and loosen the water pipe [4] on the right side of the radiator;</a:t>
            </a:r>
            <a:endParaRPr sz="9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sz="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 Loosen the clamp [5] and loosen the water pipe [6] on the lower left side of the radiator;</a:t>
            </a:r>
            <a:endParaRPr sz="9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sz="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 Loosen the pipe clamp [7] and loosen the water pipe [8] on the lower right side of the radiator.</a:t>
            </a:r>
            <a:endParaRPr sz="9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sz="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The installation sequence is the reverse of the removal sequence.</a:t>
            </a:r>
            <a:endParaRPr sz="9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4" name="object 5"/>
          <p:cNvSpPr/>
          <p:nvPr/>
        </p:nvSpPr>
        <p:spPr>
          <a:xfrm>
            <a:off x="713866" y="8039100"/>
            <a:ext cx="475615" cy="1004569"/>
          </a:xfrm>
          <a:custGeom>
            <a:avLst/>
            <a:gdLst/>
            <a:ahLst/>
            <a:cxnLst/>
            <a:rect l="l" t="t" r="r" b="b"/>
            <a:pathLst>
              <a:path w="475615" h="1004570">
                <a:moveTo>
                  <a:pt x="0" y="0"/>
                </a:moveTo>
                <a:lnTo>
                  <a:pt x="475488" y="0"/>
                </a:lnTo>
                <a:lnTo>
                  <a:pt x="475488" y="1004315"/>
                </a:lnTo>
                <a:lnTo>
                  <a:pt x="0" y="10043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p/>
        </p:txBody>
      </p:sp>
      <p:sp>
        <p:nvSpPr>
          <p:cNvPr id="40" name="文本框 39"/>
          <p:cNvSpPr txBox="1"/>
          <p:nvPr/>
        </p:nvSpPr>
        <p:spPr>
          <a:xfrm>
            <a:off x="722630" y="8756015"/>
            <a:ext cx="4387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0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147</a:t>
            </a:r>
            <a:endParaRPr lang="en-US" altLang="zh-CN" sz="10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" name="object 13"/>
          <p:cNvSpPr txBox="1"/>
          <p:nvPr>
            <p:custDataLst>
              <p:tags r:id="rId6"/>
            </p:custDataLst>
          </p:nvPr>
        </p:nvSpPr>
        <p:spPr>
          <a:xfrm>
            <a:off x="601345" y="8115935"/>
            <a:ext cx="766445" cy="569595"/>
          </a:xfrm>
          <a:prstGeom prst="rect">
            <a:avLst/>
          </a:prstGeom>
        </p:spPr>
        <p:txBody>
          <a:bodyPr vert="horz" wrap="square" lIns="0" tIns="13335" rIns="0" bIns="0" rtlCol="0">
            <a:noAutofit/>
          </a:bodyPr>
          <a:p>
            <a:pPr marL="168910" marR="161290" algn="just">
              <a:lnSpc>
                <a:spcPct val="125000"/>
              </a:lnSpc>
              <a:spcBef>
                <a:spcPts val="105"/>
              </a:spcBef>
            </a:pPr>
            <a:r>
              <a:rPr lang="en-US" sz="900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English</a:t>
            </a:r>
            <a:endParaRPr lang="en-US" sz="900" dirty="0">
              <a:solidFill>
                <a:srgbClr val="FFFFFF"/>
              </a:solidFill>
              <a:latin typeface="黑体" panose="02010609060101010101" charset="-122"/>
              <a:cs typeface="黑体" panose="02010609060101010101" charset="-122"/>
            </a:endParaRPr>
          </a:p>
          <a:p>
            <a:pPr marL="168910" marR="161290" algn="just">
              <a:lnSpc>
                <a:spcPct val="125000"/>
              </a:lnSpc>
              <a:spcBef>
                <a:spcPts val="105"/>
              </a:spcBef>
            </a:pPr>
            <a:r>
              <a:rPr sz="900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version</a:t>
            </a:r>
            <a:endParaRPr sz="900" dirty="0">
              <a:solidFill>
                <a:srgbClr val="FFFFFF"/>
              </a:solidFill>
              <a:latin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COMMONDATA" val="eyJoZGlkIjoiYzgxOTNhZmRhY2U1ZDUxZjE3YTI1NzJmMjllNGE0NDgifQ=="/>
  <p:tag name="KSO_WPP_MARK_KEY" val="de9bf932-d008-44a5-8438-b8f545348b2b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TABLE_BEAUTIFY" val="smartTable{22fe9b5b-ba32-4ab9-95c3-714e6c499a57}"/>
  <p:tag name="TABLE_ENDDRAG_ORIGIN_RECT" val="353*120"/>
  <p:tag name="TABLE_ENDDRAG_RECT" val="107*587*353*120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11530</Words>
  <Application>WPS 演示</Application>
  <PresentationFormat>On-screen Show (4:3)</PresentationFormat>
  <Paragraphs>532</Paragraphs>
  <Slides>11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19" baseType="lpstr">
      <vt:lpstr>Arial</vt:lpstr>
      <vt:lpstr>宋体</vt:lpstr>
      <vt:lpstr>Wingdings</vt:lpstr>
      <vt:lpstr>微软雅黑</vt:lpstr>
      <vt:lpstr>黑体</vt:lpstr>
      <vt:lpstr>Calibri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Minna</cp:lastModifiedBy>
  <cp:revision>591</cp:revision>
  <dcterms:created xsi:type="dcterms:W3CDTF">2022-06-22T01:54:00Z</dcterms:created>
  <dcterms:modified xsi:type="dcterms:W3CDTF">2023-02-07T08:53:30Z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CEA833A7FD7C43EB805E8D8CF8A1AE77</vt:lpwstr>
  </property>
  <property fmtid="{D5CDD505-2E9C-101B-9397-08002B2CF9AE}" pid="3" name="KSOProductBuildVer">
    <vt:lpwstr>2052-11.1.0.13703</vt:lpwstr>
  </property>
</Properties>
</file>