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482" r:id="rId3"/>
    <p:sldId id="483" r:id="rId4"/>
    <p:sldId id="1261" r:id="rId5"/>
    <p:sldId id="1262" r:id="rId6"/>
    <p:sldId id="1263" r:id="rId7"/>
    <p:sldId id="487" r:id="rId8"/>
    <p:sldId id="1264" r:id="rId9"/>
    <p:sldId id="489" r:id="rId10"/>
  </p:sldIdLst>
  <p:sldSz cx="7556500" cy="10693400"/>
  <p:notesSz cx="7556500" cy="10693400"/>
  <p:custDataLst>
    <p:tags r:id="rId15"/>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41" userDrawn="1">
          <p15:clr>
            <a:srgbClr val="A4A3A4"/>
          </p15:clr>
        </p15:guide>
        <p15:guide id="2" pos="23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6041"/>
        <p:guide pos="2379"/>
      </p:guideLst>
    </p:cSldViewPr>
  </p:slideViewPr>
  <p:notesTextViewPr>
    <p:cViewPr>
      <p:scale>
        <a:sx n="100" d="100"/>
        <a:sy n="100" d="100"/>
      </p:scale>
      <p:origin x="0" y="0"/>
    </p:cViewPr>
  </p:notesTextViewPr>
  <p:gridSpacing cx="76320" cy="7632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gs" Target="tags/tag10.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62743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716221" y="0"/>
            <a:ext cx="3607996" cy="62743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11471" y="1563167"/>
            <a:ext cx="7503202" cy="4220551"/>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832614" y="6018194"/>
            <a:ext cx="6660915" cy="4923977"/>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1877900"/>
            <a:ext cx="3607996" cy="62743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716221" y="11877900"/>
            <a:ext cx="3607996" cy="62743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body" idx="1"/>
          </p:nvPr>
        </p:nvSpPr>
        <p:spPr/>
        <p:txBody>
          <a:bodyPr lIns="0" tIns="0" rIns="0" bIns="0"/>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8BD707-D9CF-40AE-B4C6-C98DA3205C09}" type="datetimeFigureOut">
              <a:rPr lang="en-US"/>
            </a:fld>
            <a:endParaRPr lang="en-US"/>
          </a:p>
        </p:txBody>
      </p:sp>
      <p:sp>
        <p:nvSpPr>
          <p:cNvPr id="3" name="页脚占位符 2"/>
          <p:cNvSpPr>
            <a:spLocks noGrp="1"/>
          </p:cNvSpPr>
          <p:nvPr>
            <p:ph type="ftr" sz="quarter" idx="11"/>
          </p:nvPr>
        </p:nvSpPr>
        <p:spPr/>
        <p:txBody>
          <a:bodyPr/>
          <a:lstStyle/>
          <a:p/>
        </p:txBody>
      </p:sp>
      <p:sp>
        <p:nvSpPr>
          <p:cNvPr id="4" name="灯片编号占位符 3"/>
          <p:cNvSpPr>
            <a:spLocks noGrp="1"/>
          </p:cNvSpPr>
          <p:nvPr>
            <p:ph type="sldNum" sz="quarter" idx="12"/>
          </p:nvPr>
        </p:nvSpPr>
        <p:spPr/>
        <p:txBody>
          <a:bodyPr/>
          <a:lstStyle/>
          <a:p>
            <a:fld id="{B6F15528-21DE-4FAA-801E-634DDDAF4B2B}" type="slidenum">
              <a:rPr/>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19911" y="1088136"/>
            <a:ext cx="5925820" cy="8498205"/>
          </a:xfrm>
          <a:custGeom>
            <a:avLst/>
            <a:gdLst/>
            <a:ahLst/>
            <a:cxnLst/>
            <a:rect l="l" t="t" r="r" b="b"/>
            <a:pathLst>
              <a:path w="5925820" h="8498205">
                <a:moveTo>
                  <a:pt x="0" y="0"/>
                </a:moveTo>
                <a:lnTo>
                  <a:pt x="5925312" y="0"/>
                </a:lnTo>
                <a:lnTo>
                  <a:pt x="5925312" y="8497824"/>
                </a:lnTo>
                <a:lnTo>
                  <a:pt x="0" y="8497824"/>
                </a:lnTo>
                <a:lnTo>
                  <a:pt x="0" y="0"/>
                </a:lnTo>
                <a:close/>
              </a:path>
            </a:pathLst>
          </a:custGeom>
          <a:solidFill>
            <a:srgbClr val="EEEEEE"/>
          </a:solidFill>
        </p:spPr>
        <p:txBody>
          <a:bodyPr wrap="square" lIns="0" tIns="0" rIns="0" bIns="0" rtlCol="0"/>
          <a:lstStyle/>
          <a:p/>
        </p:txBody>
      </p:sp>
      <p:sp>
        <p:nvSpPr>
          <p:cNvPr id="17" name="bk object 17"/>
          <p:cNvSpPr/>
          <p:nvPr/>
        </p:nvSpPr>
        <p:spPr>
          <a:xfrm>
            <a:off x="710183" y="1088136"/>
            <a:ext cx="105410" cy="8502650"/>
          </a:xfrm>
          <a:custGeom>
            <a:avLst/>
            <a:gdLst/>
            <a:ahLst/>
            <a:cxnLst/>
            <a:rect l="l" t="t" r="r" b="b"/>
            <a:pathLst>
              <a:path w="105409" h="8502650">
                <a:moveTo>
                  <a:pt x="0" y="0"/>
                </a:moveTo>
                <a:lnTo>
                  <a:pt x="105156" y="0"/>
                </a:lnTo>
                <a:lnTo>
                  <a:pt x="105156" y="8502396"/>
                </a:lnTo>
                <a:lnTo>
                  <a:pt x="0" y="8502396"/>
                </a:lnTo>
                <a:lnTo>
                  <a:pt x="0" y="0"/>
                </a:lnTo>
                <a:close/>
              </a:path>
            </a:pathLst>
          </a:custGeom>
          <a:solidFill>
            <a:srgbClr val="EEEEEE"/>
          </a:solidFill>
        </p:spPr>
        <p:txBody>
          <a:bodyPr wrap="square" lIns="0" tIns="0" rIns="0" bIns="0" rtlCol="0"/>
          <a:lstStyle/>
          <a:p/>
        </p:txBody>
      </p:sp>
      <p:sp>
        <p:nvSpPr>
          <p:cNvPr id="2" name="Holder 2"/>
          <p:cNvSpPr>
            <a:spLocks noGrp="1"/>
          </p:cNvSpPr>
          <p:nvPr>
            <p:ph type="title"/>
          </p:nvPr>
        </p:nvSpPr>
        <p:spPr>
          <a:xfrm>
            <a:off x="378142" y="427736"/>
            <a:ext cx="6806565" cy="1710944"/>
          </a:xfrm>
          <a:prstGeom prst="rect">
            <a:avLst/>
          </a:prstGeom>
        </p:spPr>
        <p:txBody>
          <a:bodyPr wrap="square" lIns="0" tIns="0" rIns="0" bIns="0">
            <a:spAutoFit/>
          </a:bodyPr>
          <a:lstStyle>
            <a:lvl1pPr>
              <a:defRPr/>
            </a:lvl1pPr>
          </a:lstStyle>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4.xml"/><Relationship Id="rId4" Type="http://schemas.openxmlformats.org/officeDocument/2006/relationships/image" Target="../media/image3.tiff"/><Relationship Id="rId3" Type="http://schemas.openxmlformats.org/officeDocument/2006/relationships/image" Target="../media/image2.tiff"/><Relationship Id="rId2" Type="http://schemas.openxmlformats.org/officeDocument/2006/relationships/tags" Target="../tags/tag3.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5.xml"/><Relationship Id="rId5" Type="http://schemas.openxmlformats.org/officeDocument/2006/relationships/image" Target="../media/image7.tiff"/><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7.xml"/><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xml"/><Relationship Id="rId4" Type="http://schemas.openxmlformats.org/officeDocument/2006/relationships/image" Target="../media/image17.jpeg"/><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9.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743250" name="矩形 1073743249"/>
          <p:cNvSpPr/>
          <p:nvPr/>
        </p:nvSpPr>
        <p:spPr>
          <a:xfrm>
            <a:off x="1290955" y="1628140"/>
            <a:ext cx="4826635" cy="7429500"/>
          </a:xfrm>
          <a:prstGeom prst="rect">
            <a:avLst/>
          </a:prstGeom>
          <a:solidFill>
            <a:srgbClr val="FFFFFF"/>
          </a:solidFill>
          <a:ln w="9525">
            <a:noFill/>
          </a:ln>
        </p:spPr>
        <p:txBody>
          <a:bodyPr/>
          <a:p>
            <a:endParaRPr lang="zh-CN" altLang="en-US"/>
          </a:p>
        </p:txBody>
      </p:sp>
      <p:sp>
        <p:nvSpPr>
          <p:cNvPr id="14" name="文本框 13"/>
          <p:cNvSpPr txBox="1"/>
          <p:nvPr/>
        </p:nvSpPr>
        <p:spPr>
          <a:xfrm>
            <a:off x="1291590" y="1652270"/>
            <a:ext cx="4826000" cy="1245235"/>
          </a:xfrm>
          <a:prstGeom prst="rect">
            <a:avLst/>
          </a:prstGeom>
          <a:noFill/>
        </p:spPr>
        <p:txBody>
          <a:bodyPr wrap="square" rtlCol="0">
            <a:spAutoFit/>
          </a:bodyPr>
          <a:p>
            <a:pPr>
              <a:lnSpc>
                <a:spcPct val="150000"/>
              </a:lnSpc>
            </a:pPr>
            <a:r>
              <a:rPr lang="en-US" altLang="zh-CN" sz="1000">
                <a:latin typeface="微软雅黑" panose="020B0503020204020204" charset="-122"/>
                <a:ea typeface="微软雅黑" panose="020B0503020204020204" charset="-122"/>
                <a:cs typeface="微软雅黑" panose="020B0503020204020204" charset="-122"/>
              </a:rPr>
              <a:t>                                             </a:t>
            </a:r>
            <a:r>
              <a:rPr lang="zh-CN" altLang="en-US" sz="1000">
                <a:latin typeface="微软雅黑" panose="020B0503020204020204" charset="-122"/>
                <a:ea typeface="微软雅黑" panose="020B0503020204020204" charset="-122"/>
                <a:cs typeface="微软雅黑" panose="020B0503020204020204" charset="-122"/>
                <a:sym typeface="+mn-ea"/>
              </a:rPr>
              <a:t>Engine removal/installation</a:t>
            </a:r>
            <a:endParaRPr lang="zh-CN" altLang="en-US"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1 Maintenance information ....................................................................................... 151</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2 Parts Location .....................................</a:t>
            </a:r>
            <a:r>
              <a:rPr lang="en-US" sz="1000">
                <a:latin typeface="微软雅黑" panose="020B0503020204020204" charset="-122"/>
                <a:ea typeface="微软雅黑" panose="020B0503020204020204" charset="-122"/>
                <a:cs typeface="微软雅黑" panose="020B0503020204020204" charset="-122"/>
                <a:sym typeface="+mn-ea"/>
              </a:rPr>
              <a:t>....</a:t>
            </a:r>
            <a:r>
              <a:rPr sz="1000">
                <a:latin typeface="微软雅黑" panose="020B0503020204020204" charset="-122"/>
                <a:ea typeface="微软雅黑" panose="020B0503020204020204" charset="-122"/>
                <a:cs typeface="微软雅黑" panose="020B0503020204020204" charset="-122"/>
                <a:sym typeface="+mn-ea"/>
              </a:rPr>
              <a:t>.................................................................... 152</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3 Engine Removal .....................................................</a:t>
            </a:r>
            <a:r>
              <a:rPr lang="en-US" sz="1000">
                <a:latin typeface="微软雅黑" panose="020B0503020204020204" charset="-122"/>
                <a:ea typeface="微软雅黑" panose="020B0503020204020204" charset="-122"/>
                <a:cs typeface="微软雅黑" panose="020B0503020204020204" charset="-122"/>
                <a:sym typeface="+mn-ea"/>
              </a:rPr>
              <a:t>....</a:t>
            </a:r>
            <a:r>
              <a:rPr sz="1000">
                <a:latin typeface="微软雅黑" panose="020B0503020204020204" charset="-122"/>
                <a:ea typeface="微软雅黑" panose="020B0503020204020204" charset="-122"/>
                <a:cs typeface="微软雅黑" panose="020B0503020204020204" charset="-122"/>
                <a:sym typeface="+mn-ea"/>
              </a:rPr>
              <a:t>................................................ 153 </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4 Engine Installation .................................................................................................... 157</a:t>
            </a:r>
            <a:endParaRPr sz="1000">
              <a:latin typeface="微软雅黑" panose="020B0503020204020204" charset="-122"/>
              <a:ea typeface="微软雅黑" panose="020B0503020204020204" charset="-122"/>
              <a:cs typeface="微软雅黑" panose="020B0503020204020204" charset="-122"/>
              <a:sym typeface="+mn-ea"/>
            </a:endParaRPr>
          </a:p>
        </p:txBody>
      </p:sp>
      <p:pic>
        <p:nvPicPr>
          <p:cNvPr id="18" name="图片 17" descr="图片4"/>
          <p:cNvPicPr>
            <a:picLocks noChangeAspect="1"/>
          </p:cNvPicPr>
          <p:nvPr/>
        </p:nvPicPr>
        <p:blipFill>
          <a:blip r:embed="rId1"/>
          <a:stretch>
            <a:fillRect/>
          </a:stretch>
        </p:blipFill>
        <p:spPr>
          <a:xfrm>
            <a:off x="4889500" y="1453515"/>
            <a:ext cx="1080000" cy="168108"/>
          </a:xfrm>
          <a:prstGeom prst="rect">
            <a:avLst/>
          </a:prstGeom>
        </p:spPr>
      </p:pic>
      <p:sp>
        <p:nvSpPr>
          <p:cNvPr id="11" name="object 5"/>
          <p:cNvSpPr/>
          <p:nvPr/>
        </p:nvSpPr>
        <p:spPr>
          <a:xfrm>
            <a:off x="6268846" y="806958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5" name="文本框 14"/>
          <p:cNvSpPr txBox="1"/>
          <p:nvPr/>
        </p:nvSpPr>
        <p:spPr>
          <a:xfrm>
            <a:off x="6277610" y="878649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150</a:t>
            </a:r>
            <a:endParaRPr lang="en-US" altLang="zh-CN" sz="1000">
              <a:solidFill>
                <a:schemeClr val="bg1"/>
              </a:solidFill>
              <a:latin typeface="黑体" panose="02010609060101010101" charset="-122"/>
              <a:ea typeface="黑体" panose="02010609060101010101" charset="-122"/>
            </a:endParaRPr>
          </a:p>
        </p:txBody>
      </p:sp>
      <p:sp>
        <p:nvSpPr>
          <p:cNvPr id="3" name="object 13"/>
          <p:cNvSpPr txBox="1"/>
          <p:nvPr>
            <p:custDataLst>
              <p:tags r:id="rId2"/>
            </p:custDataLst>
          </p:nvPr>
        </p:nvSpPr>
        <p:spPr>
          <a:xfrm>
            <a:off x="614426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21780" y="1088136"/>
            <a:ext cx="106680" cy="8498205"/>
          </a:xfrm>
          <a:custGeom>
            <a:avLst/>
            <a:gdLst/>
            <a:ahLst/>
            <a:cxnLst/>
            <a:rect l="l" t="t" r="r" b="b"/>
            <a:pathLst>
              <a:path w="106679" h="8498205">
                <a:moveTo>
                  <a:pt x="0" y="0"/>
                </a:moveTo>
                <a:lnTo>
                  <a:pt x="106679" y="0"/>
                </a:lnTo>
                <a:lnTo>
                  <a:pt x="106679" y="8497824"/>
                </a:lnTo>
                <a:lnTo>
                  <a:pt x="0" y="8497824"/>
                </a:lnTo>
                <a:lnTo>
                  <a:pt x="0" y="0"/>
                </a:lnTo>
                <a:close/>
              </a:path>
            </a:pathLst>
          </a:custGeom>
          <a:solidFill>
            <a:srgbClr val="EEEEEE"/>
          </a:solidFill>
        </p:spPr>
        <p:txBody>
          <a:bodyPr wrap="square" lIns="0" tIns="0" rIns="0" bIns="0" rtlCol="0"/>
          <a:lstStyle/>
          <a:p/>
        </p:txBody>
      </p:sp>
      <p:sp>
        <p:nvSpPr>
          <p:cNvPr id="3" name="object 3"/>
          <p:cNvSpPr/>
          <p:nvPr/>
        </p:nvSpPr>
        <p:spPr>
          <a:xfrm>
            <a:off x="690371" y="1088136"/>
            <a:ext cx="5925820" cy="8502650"/>
          </a:xfrm>
          <a:custGeom>
            <a:avLst/>
            <a:gdLst/>
            <a:ahLst/>
            <a:cxnLst/>
            <a:rect l="l" t="t" r="r" b="b"/>
            <a:pathLst>
              <a:path w="5925820" h="8502650">
                <a:moveTo>
                  <a:pt x="0" y="0"/>
                </a:moveTo>
                <a:lnTo>
                  <a:pt x="5925312" y="0"/>
                </a:lnTo>
                <a:lnTo>
                  <a:pt x="5925312" y="8502396"/>
                </a:lnTo>
                <a:lnTo>
                  <a:pt x="0" y="8502396"/>
                </a:lnTo>
                <a:lnTo>
                  <a:pt x="0" y="0"/>
                </a:lnTo>
                <a:close/>
              </a:path>
            </a:pathLst>
          </a:custGeom>
          <a:solidFill>
            <a:srgbClr val="EEEEEE"/>
          </a:solidFill>
        </p:spPr>
        <p:txBody>
          <a:bodyPr wrap="square" lIns="0" tIns="0" rIns="0" bIns="0" rtlCol="0"/>
          <a:lstStyle/>
          <a:p/>
        </p:txBody>
      </p:sp>
      <p:sp>
        <p:nvSpPr>
          <p:cNvPr id="4" name="object 4"/>
          <p:cNvSpPr/>
          <p:nvPr/>
        </p:nvSpPr>
        <p:spPr>
          <a:xfrm>
            <a:off x="1324355" y="1635252"/>
            <a:ext cx="4826635" cy="7419340"/>
          </a:xfrm>
          <a:custGeom>
            <a:avLst/>
            <a:gdLst/>
            <a:ahLst/>
            <a:cxnLst/>
            <a:rect l="l" t="t" r="r" b="b"/>
            <a:pathLst>
              <a:path w="4826635" h="7419340">
                <a:moveTo>
                  <a:pt x="0" y="0"/>
                </a:moveTo>
                <a:lnTo>
                  <a:pt x="4826508" y="0"/>
                </a:lnTo>
                <a:lnTo>
                  <a:pt x="4826508" y="7418832"/>
                </a:lnTo>
                <a:lnTo>
                  <a:pt x="0" y="7418832"/>
                </a:lnTo>
                <a:lnTo>
                  <a:pt x="0" y="0"/>
                </a:lnTo>
                <a:close/>
              </a:path>
            </a:pathLst>
          </a:custGeom>
          <a:solidFill>
            <a:srgbClr val="FFFFFF"/>
          </a:solidFill>
        </p:spPr>
        <p:txBody>
          <a:bodyPr wrap="square" lIns="0" tIns="0" rIns="0" bIns="0" rtlCol="0"/>
          <a:lstStyle/>
          <a:p/>
        </p:txBody>
      </p:sp>
      <p:pic>
        <p:nvPicPr>
          <p:cNvPr id="15" name="图片 14" descr="图片4"/>
          <p:cNvPicPr>
            <a:picLocks noChangeAspect="1"/>
          </p:cNvPicPr>
          <p:nvPr/>
        </p:nvPicPr>
        <p:blipFill>
          <a:blip r:embed="rId1"/>
          <a:stretch>
            <a:fillRect/>
          </a:stretch>
        </p:blipFill>
        <p:spPr>
          <a:xfrm>
            <a:off x="1461135" y="1459865"/>
            <a:ext cx="1080000" cy="168108"/>
          </a:xfrm>
          <a:prstGeom prst="rect">
            <a:avLst/>
          </a:prstGeom>
        </p:spPr>
      </p:pic>
      <p:sp>
        <p:nvSpPr>
          <p:cNvPr id="100" name="文本框 99"/>
          <p:cNvSpPr txBox="1"/>
          <p:nvPr/>
        </p:nvSpPr>
        <p:spPr>
          <a:xfrm>
            <a:off x="1311275" y="1631315"/>
            <a:ext cx="4839970" cy="1014730"/>
          </a:xfrm>
          <a:prstGeom prst="rect">
            <a:avLst/>
          </a:prstGeom>
          <a:noFill/>
          <a:ln w="9525">
            <a:noFill/>
          </a:ln>
        </p:spPr>
        <p:txBody>
          <a:bodyPr wrap="square">
            <a:spAutoFit/>
          </a:bodyPr>
          <a:p>
            <a:pPr indent="0"/>
            <a:r>
              <a:rPr sz="1200" b="1">
                <a:latin typeface="微软雅黑" panose="020B0503020204020204" charset="-122"/>
                <a:ea typeface="微软雅黑" panose="020B0503020204020204" charset="-122"/>
                <a:cs typeface="微软雅黑" panose="020B0503020204020204" charset="-122"/>
                <a:sym typeface="+mn-ea"/>
              </a:rPr>
              <a:t>Maintenance information</a:t>
            </a:r>
            <a:r>
              <a:rPr lang="en-US" sz="1200" b="0">
                <a:latin typeface="微软雅黑" panose="020B0503020204020204" charset="-122"/>
                <a:ea typeface="微软雅黑" panose="020B0503020204020204" charset="-122"/>
                <a:cs typeface="微软雅黑" panose="020B0503020204020204" charset="-122"/>
              </a:rPr>
              <a:t>     </a:t>
            </a:r>
            <a:r>
              <a:rPr lang="en-US" sz="1200" b="1">
                <a:latin typeface="微软雅黑" panose="020B0503020204020204" charset="-122"/>
                <a:ea typeface="微软雅黑" panose="020B0503020204020204" charset="-122"/>
                <a:cs typeface="微软雅黑" panose="020B0503020204020204" charset="-122"/>
              </a:rPr>
              <a:t> Overview</a:t>
            </a:r>
            <a:r>
              <a:rPr lang="en-US" sz="1200" b="0">
                <a:latin typeface="微软雅黑" panose="020B0503020204020204" charset="-122"/>
                <a:ea typeface="微软雅黑" panose="020B0503020204020204" charset="-122"/>
                <a:cs typeface="微软雅黑" panose="020B0503020204020204" charset="-122"/>
              </a:rPr>
              <a:t>      </a:t>
            </a:r>
            <a:r>
              <a:rPr sz="1200" b="0">
                <a:latin typeface="微软雅黑" panose="020B0503020204020204" charset="-122"/>
                <a:ea typeface="微软雅黑" panose="020B0503020204020204" charset="-122"/>
                <a:cs typeface="微软雅黑" panose="020B0503020204020204" charset="-122"/>
              </a:rPr>
              <a:t>Removing and installing, you need to use professional table or equivalent to support the motorcycle. You need to use a jack or other adjustable bracket to support and control the engine</a:t>
            </a:r>
            <a:endParaRPr sz="1200" b="0">
              <a:latin typeface="微软雅黑" panose="020B0503020204020204" charset="-122"/>
              <a:ea typeface="微软雅黑" panose="020B0503020204020204" charset="-122"/>
              <a:cs typeface="微软雅黑" panose="020B0503020204020204" charset="-122"/>
            </a:endParaRPr>
          </a:p>
        </p:txBody>
      </p:sp>
      <p:sp>
        <p:nvSpPr>
          <p:cNvPr id="14" name="object 5"/>
          <p:cNvSpPr/>
          <p:nvPr/>
        </p:nvSpPr>
        <p:spPr>
          <a:xfrm>
            <a:off x="699261" y="805815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7" name="文本框 16"/>
          <p:cNvSpPr txBox="1"/>
          <p:nvPr/>
        </p:nvSpPr>
        <p:spPr>
          <a:xfrm>
            <a:off x="708025" y="877506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151</a:t>
            </a:r>
            <a:endParaRPr lang="en-US" altLang="zh-CN" sz="1000">
              <a:solidFill>
                <a:schemeClr val="bg1"/>
              </a:solidFill>
              <a:latin typeface="黑体" panose="02010609060101010101" charset="-122"/>
              <a:ea typeface="黑体" panose="02010609060101010101" charset="-122"/>
            </a:endParaRPr>
          </a:p>
        </p:txBody>
      </p:sp>
      <p:sp>
        <p:nvSpPr>
          <p:cNvPr id="5" name="object 13"/>
          <p:cNvSpPr txBox="1"/>
          <p:nvPr>
            <p:custDataLst>
              <p:tags r:id="rId2"/>
            </p:custDataLst>
          </p:nvPr>
        </p:nvSpPr>
        <p:spPr>
          <a:xfrm>
            <a:off x="561975"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3758233" name="矩形 1073758232"/>
          <p:cNvSpPr/>
          <p:nvPr/>
        </p:nvSpPr>
        <p:spPr>
          <a:xfrm>
            <a:off x="1342390" y="1640840"/>
            <a:ext cx="4826635" cy="7419340"/>
          </a:xfrm>
          <a:prstGeom prst="rect">
            <a:avLst/>
          </a:prstGeom>
          <a:solidFill>
            <a:srgbClr val="FFFFFF"/>
          </a:solidFill>
          <a:ln w="9525">
            <a:noFill/>
          </a:ln>
        </p:spPr>
        <p:txBody>
          <a:bodyPr/>
          <a:p>
            <a:endParaRPr lang="zh-CN" altLang="en-US"/>
          </a:p>
        </p:txBody>
      </p:sp>
      <p:pic>
        <p:nvPicPr>
          <p:cNvPr id="2" name="图片 1" descr="图片4"/>
          <p:cNvPicPr>
            <a:picLocks noChangeAspect="1"/>
          </p:cNvPicPr>
          <p:nvPr/>
        </p:nvPicPr>
        <p:blipFill>
          <a:blip r:embed="rId1"/>
          <a:stretch>
            <a:fillRect/>
          </a:stretch>
        </p:blipFill>
        <p:spPr>
          <a:xfrm>
            <a:off x="4925695" y="1472565"/>
            <a:ext cx="1080000" cy="168108"/>
          </a:xfrm>
          <a:prstGeom prst="rect">
            <a:avLst/>
          </a:prstGeom>
        </p:spPr>
      </p:pic>
      <p:sp>
        <p:nvSpPr>
          <p:cNvPr id="101" name="文本框 100"/>
          <p:cNvSpPr txBox="1"/>
          <p:nvPr/>
        </p:nvSpPr>
        <p:spPr>
          <a:xfrm>
            <a:off x="1577340" y="2003425"/>
            <a:ext cx="4592320" cy="184150"/>
          </a:xfrm>
          <a:prstGeom prst="rect">
            <a:avLst/>
          </a:prstGeom>
          <a:noFill/>
          <a:ln w="9525">
            <a:noFill/>
          </a:ln>
        </p:spPr>
        <p:txBody>
          <a:bodyPr wrap="square" lIns="0" tIns="0" rIns="0" bIns="0">
            <a:spAutoFit/>
          </a:bodyPr>
          <a:p>
            <a:pPr indent="0"/>
            <a:r>
              <a:rPr sz="1200">
                <a:latin typeface="微软雅黑" panose="020B0503020204020204" charset="-122"/>
                <a:ea typeface="微软雅黑" panose="020B0503020204020204" charset="-122"/>
                <a:cs typeface="微软雅黑" panose="020B0503020204020204" charset="-122"/>
                <a:sym typeface="+mn-ea"/>
              </a:rPr>
              <a:t>Parts Location</a:t>
            </a:r>
            <a:endParaRPr lang="zh-CN" altLang="en-US" sz="1200">
              <a:latin typeface="微软雅黑" panose="020B0503020204020204" charset="-122"/>
              <a:ea typeface="微软雅黑" panose="020B0503020204020204" charset="-122"/>
            </a:endParaRPr>
          </a:p>
        </p:txBody>
      </p:sp>
      <p:graphicFrame>
        <p:nvGraphicFramePr>
          <p:cNvPr id="53" name="表格 52"/>
          <p:cNvGraphicFramePr/>
          <p:nvPr>
            <p:custDataLst>
              <p:tags r:id="rId2"/>
            </p:custDataLst>
          </p:nvPr>
        </p:nvGraphicFramePr>
        <p:xfrm>
          <a:off x="1522095" y="4792980"/>
          <a:ext cx="4477385" cy="2458085"/>
        </p:xfrm>
        <a:graphic>
          <a:graphicData uri="http://schemas.openxmlformats.org/drawingml/2006/table">
            <a:tbl>
              <a:tblPr firstRow="1" bandRow="1">
                <a:tableStyleId>{5940675A-B579-460E-94D1-54222C63F5DA}</a:tableStyleId>
              </a:tblPr>
              <a:tblGrid>
                <a:gridCol w="208280"/>
                <a:gridCol w="1622425"/>
                <a:gridCol w="410845"/>
                <a:gridCol w="246380"/>
                <a:gridCol w="1584960"/>
                <a:gridCol w="404495"/>
              </a:tblGrid>
              <a:tr h="356870">
                <a:tc>
                  <a:txBody>
                    <a:bodyPr/>
                    <a:p>
                      <a:pPr algn="ctr">
                        <a:buNone/>
                      </a:pPr>
                      <a:r>
                        <a:rPr lang="en-US" altLang="zh-CN" sz="900">
                          <a:latin typeface="微软雅黑" panose="020B0503020204020204" charset="-122"/>
                          <a:ea typeface="微软雅黑" panose="020B0503020204020204" charset="-122"/>
                        </a:rPr>
                        <a:t>[1]</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sz="900">
                          <a:latin typeface="微软雅黑" panose="020B0503020204020204" charset="-122"/>
                          <a:ea typeface="微软雅黑" panose="020B0503020204020204" charset="-122"/>
                          <a:cs typeface="微软雅黑" panose="020B0503020204020204" charset="-122"/>
                        </a:rPr>
                        <a:t>Engine upper suspension and frame attachment bolts x4</a:t>
                      </a:r>
                      <a:endParaRPr sz="900">
                        <a:latin typeface="微软雅黑" panose="020B0503020204020204" charset="-122"/>
                        <a:ea typeface="微软雅黑" panose="020B0503020204020204" charset="-122"/>
                        <a:cs typeface="微软雅黑" panose="020B0503020204020204" charset="-122"/>
                      </a:endParaRPr>
                    </a:p>
                  </a:txBody>
                  <a:tcPr marL="0" marR="0" marT="0" marB="0" anchor="ctr" anchorCtr="0"/>
                </a:tc>
                <a:tc>
                  <a:txBody>
                    <a:bodyPr/>
                    <a:p>
                      <a:pPr algn="ctr">
                        <a:buNone/>
                      </a:pPr>
                      <a:r>
                        <a:rPr lang="en-US" altLang="zh-CN" sz="900">
                          <a:latin typeface="微软雅黑" panose="020B0503020204020204" charset="-122"/>
                          <a:ea typeface="微软雅黑" panose="020B0503020204020204" charset="-122"/>
                        </a:rPr>
                        <a:t>36N.m</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lang="en-US" altLang="zh-CN" sz="900">
                          <a:latin typeface="微软雅黑" panose="020B0503020204020204" charset="-122"/>
                          <a:ea typeface="微软雅黑" panose="020B0503020204020204" charset="-122"/>
                        </a:rPr>
                        <a:t>[7]</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lang="zh-CN" altLang="en-US" sz="900">
                          <a:latin typeface="微软雅黑" panose="020B0503020204020204" charset="-122"/>
                          <a:ea typeface="微软雅黑" panose="020B0503020204020204" charset="-122"/>
                        </a:rPr>
                        <a:t>Engine and front suspension connecting bolts</a:t>
                      </a:r>
                      <a:endParaRPr lang="zh-CN" altLang="en-US" sz="900">
                        <a:latin typeface="微软雅黑" panose="020B0503020204020204" charset="-122"/>
                        <a:ea typeface="微软雅黑" panose="020B0503020204020204" charset="-122"/>
                      </a:endParaRPr>
                    </a:p>
                  </a:txBody>
                  <a:tcPr marL="0" marR="0" marT="0" marB="0" anchor="ctr" anchorCtr="0"/>
                </a:tc>
                <a:tc>
                  <a:txBody>
                    <a:bodyPr/>
                    <a:p>
                      <a:pPr algn="l">
                        <a:buNone/>
                      </a:pPr>
                      <a:r>
                        <a:rPr lang="en-US" altLang="zh-CN" sz="900">
                          <a:latin typeface="微软雅黑" panose="020B0503020204020204" charset="-122"/>
                          <a:ea typeface="微软雅黑" panose="020B0503020204020204" charset="-122"/>
                        </a:rPr>
                        <a:t>54</a:t>
                      </a:r>
                      <a:r>
                        <a:rPr lang="en-US" altLang="zh-CN" sz="900">
                          <a:latin typeface="微软雅黑" panose="020B0503020204020204" charset="-122"/>
                          <a:ea typeface="微软雅黑" panose="020B0503020204020204" charset="-122"/>
                          <a:sym typeface="+mn-ea"/>
                        </a:rPr>
                        <a:t>N.m</a:t>
                      </a:r>
                      <a:endParaRPr lang="en-US" altLang="zh-CN" sz="900">
                        <a:latin typeface="微软雅黑" panose="020B0503020204020204" charset="-122"/>
                        <a:ea typeface="微软雅黑" panose="020B0503020204020204" charset="-122"/>
                      </a:endParaRPr>
                    </a:p>
                  </a:txBody>
                  <a:tcPr marL="0" marR="0" marT="0" marB="0" anchor="ctr" anchorCtr="0"/>
                </a:tc>
              </a:tr>
              <a:tr h="358140">
                <a:tc>
                  <a:txBody>
                    <a:bodyPr/>
                    <a:p>
                      <a:pPr algn="ctr">
                        <a:buNone/>
                      </a:pPr>
                      <a:r>
                        <a:rPr lang="en-US" altLang="zh-CN" sz="900">
                          <a:latin typeface="微软雅黑" panose="020B0503020204020204" charset="-122"/>
                          <a:ea typeface="微软雅黑" panose="020B0503020204020204" charset="-122"/>
                        </a:rPr>
                        <a:t>[2]</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lang="zh-CN" altLang="en-US" sz="900">
                          <a:latin typeface="微软雅黑" panose="020B0503020204020204" charset="-122"/>
                          <a:ea typeface="微软雅黑" panose="020B0503020204020204" charset="-122"/>
                        </a:rPr>
                        <a:t>Engine upper suspension bracket left and right</a:t>
                      </a:r>
                      <a:endParaRPr lang="zh-CN" altLang="en-US" sz="900">
                        <a:latin typeface="微软雅黑" panose="020B0503020204020204" charset="-122"/>
                        <a:ea typeface="微软雅黑" panose="020B0503020204020204" charset="-122"/>
                      </a:endParaRPr>
                    </a:p>
                  </a:txBody>
                  <a:tcPr marL="0" marR="0" marT="0" marB="0" anchor="ctr" anchorCtr="0"/>
                </a:tc>
                <a:tc>
                  <a:txBody>
                    <a:bodyPr/>
                    <a:p>
                      <a:pPr algn="ctr">
                        <a:buNone/>
                      </a:pP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lang="en-US" altLang="zh-CN" sz="900">
                          <a:latin typeface="微软雅黑" panose="020B0503020204020204" charset="-122"/>
                          <a:ea typeface="微软雅黑" panose="020B0503020204020204" charset="-122"/>
                        </a:rPr>
                        <a:t>[8]</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lang="zh-CN" altLang="en-US" sz="900">
                          <a:latin typeface="微软雅黑" panose="020B0503020204020204" charset="-122"/>
                          <a:ea typeface="微软雅黑" panose="020B0503020204020204" charset="-122"/>
                          <a:sym typeface="+mn-ea"/>
                        </a:rPr>
                        <a:t>Self-locking nuts for engine and front suspension connection</a:t>
                      </a:r>
                      <a:endParaRPr lang="zh-CN" altLang="en-US" sz="900">
                        <a:latin typeface="微软雅黑" panose="020B0503020204020204" charset="-122"/>
                        <a:ea typeface="微软雅黑" panose="020B0503020204020204" charset="-122"/>
                        <a:sym typeface="+mn-ea"/>
                      </a:endParaRPr>
                    </a:p>
                  </a:txBody>
                  <a:tcPr marL="0" marR="0" marT="0" marB="0" anchor="ctr" anchorCtr="0"/>
                </a:tc>
                <a:tc>
                  <a:txBody>
                    <a:bodyPr/>
                    <a:p>
                      <a:pPr algn="l">
                        <a:buNone/>
                      </a:pPr>
                      <a:r>
                        <a:rPr lang="en-US" altLang="zh-CN" sz="900">
                          <a:latin typeface="微软雅黑" panose="020B0503020204020204" charset="-122"/>
                          <a:ea typeface="微软雅黑" panose="020B0503020204020204" charset="-122"/>
                        </a:rPr>
                        <a:t>54</a:t>
                      </a:r>
                      <a:r>
                        <a:rPr lang="en-US" altLang="zh-CN" sz="900">
                          <a:latin typeface="微软雅黑" panose="020B0503020204020204" charset="-122"/>
                          <a:ea typeface="微软雅黑" panose="020B0503020204020204" charset="-122"/>
                          <a:sym typeface="+mn-ea"/>
                        </a:rPr>
                        <a:t>N.m</a:t>
                      </a:r>
                      <a:endParaRPr lang="en-US" altLang="zh-CN" sz="900">
                        <a:latin typeface="微软雅黑" panose="020B0503020204020204" charset="-122"/>
                        <a:ea typeface="微软雅黑" panose="020B0503020204020204" charset="-122"/>
                      </a:endParaRPr>
                    </a:p>
                  </a:txBody>
                  <a:tcPr marL="0" marR="0" marT="0" marB="0" anchor="ctr" anchorCtr="0"/>
                </a:tc>
              </a:tr>
              <a:tr h="461645">
                <a:tc>
                  <a:txBody>
                    <a:bodyPr/>
                    <a:p>
                      <a:pPr algn="ctr">
                        <a:buNone/>
                      </a:pPr>
                      <a:r>
                        <a:rPr lang="en-US" altLang="zh-CN" sz="900">
                          <a:latin typeface="微软雅黑" panose="020B0503020204020204" charset="-122"/>
                          <a:ea typeface="微软雅黑" panose="020B0503020204020204" charset="-122"/>
                        </a:rPr>
                        <a:t>[3]</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lang="zh-CN" sz="900">
                          <a:solidFill>
                            <a:srgbClr val="000000"/>
                          </a:solidFill>
                          <a:latin typeface="微软雅黑" panose="020B0503020204020204" charset="-122"/>
                          <a:ea typeface="微软雅黑" panose="020B0503020204020204" charset="-122"/>
                          <a:sym typeface="+mn-ea"/>
                        </a:rPr>
                        <a:t>Engine upper suspension and engine connecting bolt left</a:t>
                      </a:r>
                      <a:endParaRPr lang="zh-CN" sz="900">
                        <a:solidFill>
                          <a:srgbClr val="000000"/>
                        </a:solidFill>
                        <a:latin typeface="微软雅黑" panose="020B0503020204020204" charset="-122"/>
                        <a:ea typeface="微软雅黑" panose="020B0503020204020204" charset="-122"/>
                        <a:sym typeface="+mn-ea"/>
                      </a:endParaRPr>
                    </a:p>
                  </a:txBody>
                  <a:tcPr marL="0" marR="0" marT="0" marB="0" anchor="ctr" anchorCtr="0"/>
                </a:tc>
                <a:tc>
                  <a:txBody>
                    <a:bodyPr/>
                    <a:p>
                      <a:pPr algn="ctr">
                        <a:buNone/>
                      </a:pPr>
                      <a:r>
                        <a:rPr lang="en-US" altLang="zh-CN" sz="900">
                          <a:latin typeface="微软雅黑" panose="020B0503020204020204" charset="-122"/>
                          <a:ea typeface="微软雅黑" panose="020B0503020204020204" charset="-122"/>
                        </a:rPr>
                        <a:t>54N.m</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lang="en-US" altLang="zh-CN" sz="900">
                          <a:latin typeface="微软雅黑" panose="020B0503020204020204" charset="-122"/>
                          <a:ea typeface="微软雅黑" panose="020B0503020204020204" charset="-122"/>
                        </a:rPr>
                        <a:t>[9]</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lang="zh-CN" altLang="en-US" sz="900">
                          <a:latin typeface="微软雅黑" panose="020B0503020204020204" charset="-122"/>
                          <a:ea typeface="微软雅黑" panose="020B0503020204020204" charset="-122"/>
                        </a:rPr>
                        <a:t>Engine front suspension bracket left and right</a:t>
                      </a:r>
                      <a:endParaRPr lang="zh-CN" altLang="en-US" sz="900">
                        <a:latin typeface="微软雅黑" panose="020B0503020204020204" charset="-122"/>
                        <a:ea typeface="微软雅黑" panose="020B0503020204020204" charset="-122"/>
                      </a:endParaRPr>
                    </a:p>
                  </a:txBody>
                  <a:tcPr marL="0" marR="0" marT="0" marB="0" anchor="ctr" anchorCtr="0"/>
                </a:tc>
                <a:tc>
                  <a:txBody>
                    <a:bodyPr/>
                    <a:p>
                      <a:pPr algn="l">
                        <a:buNone/>
                      </a:pPr>
                      <a:endParaRPr lang="en-US" altLang="zh-CN" sz="900">
                        <a:latin typeface="微软雅黑" panose="020B0503020204020204" charset="-122"/>
                        <a:ea typeface="微软雅黑" panose="020B0503020204020204" charset="-122"/>
                      </a:endParaRPr>
                    </a:p>
                  </a:txBody>
                  <a:tcPr marL="0" marR="0" marT="0" marB="0" anchor="ctr" anchorCtr="0"/>
                </a:tc>
              </a:tr>
              <a:tr h="461645">
                <a:tc>
                  <a:txBody>
                    <a:bodyPr/>
                    <a:p>
                      <a:pPr algn="ctr">
                        <a:buNone/>
                      </a:pPr>
                      <a:r>
                        <a:rPr lang="en-US" altLang="zh-CN" sz="900">
                          <a:latin typeface="微软雅黑" panose="020B0503020204020204" charset="-122"/>
                          <a:ea typeface="微软雅黑" panose="020B0503020204020204" charset="-122"/>
                          <a:sym typeface="+mn-ea"/>
                        </a:rPr>
                        <a:t>[4]</a:t>
                      </a:r>
                      <a:endParaRPr lang="en-US" altLang="zh-CN" sz="900">
                        <a:latin typeface="微软雅黑" panose="020B0503020204020204" charset="-122"/>
                        <a:ea typeface="微软雅黑" panose="020B0503020204020204" charset="-122"/>
                        <a:sym typeface="+mn-ea"/>
                      </a:endParaRPr>
                    </a:p>
                  </a:txBody>
                  <a:tcPr marL="0" marR="0" marT="0" marB="0" anchor="ctr" anchorCtr="0"/>
                </a:tc>
                <a:tc>
                  <a:txBody>
                    <a:bodyPr/>
                    <a:p>
                      <a:pPr algn="ctr">
                        <a:buNone/>
                      </a:pPr>
                      <a:r>
                        <a:rPr lang="zh-CN" sz="900">
                          <a:solidFill>
                            <a:srgbClr val="000000"/>
                          </a:solidFill>
                          <a:latin typeface="微软雅黑" panose="020B0503020204020204" charset="-122"/>
                          <a:ea typeface="微软雅黑" panose="020B0503020204020204" charset="-122"/>
                          <a:sym typeface="+mn-ea"/>
                        </a:rPr>
                        <a:t>Engine upper suspension and engine connecting bolt right</a:t>
                      </a:r>
                      <a:endParaRPr lang="zh-CN" sz="900">
                        <a:solidFill>
                          <a:srgbClr val="000000"/>
                        </a:solidFill>
                        <a:latin typeface="微软雅黑" panose="020B0503020204020204" charset="-122"/>
                        <a:ea typeface="微软雅黑" panose="020B0503020204020204" charset="-122"/>
                        <a:sym typeface="+mn-ea"/>
                      </a:endParaRPr>
                    </a:p>
                  </a:txBody>
                  <a:tcPr marL="0" marR="0" marT="0" marB="0" anchor="ctr" anchorCtr="0"/>
                </a:tc>
                <a:tc>
                  <a:txBody>
                    <a:bodyPr/>
                    <a:p>
                      <a:pPr algn="ctr">
                        <a:buNone/>
                      </a:pPr>
                      <a:r>
                        <a:rPr lang="en-US" altLang="zh-CN" sz="900">
                          <a:latin typeface="微软雅黑" panose="020B0503020204020204" charset="-122"/>
                          <a:ea typeface="微软雅黑" panose="020B0503020204020204" charset="-122"/>
                        </a:rPr>
                        <a:t>54N.m</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lang="en-US" altLang="zh-CN" sz="900">
                          <a:latin typeface="微软雅黑" panose="020B0503020204020204" charset="-122"/>
                          <a:ea typeface="微软雅黑" panose="020B0503020204020204" charset="-122"/>
                        </a:rPr>
                        <a:t>[10]</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sz="900">
                          <a:solidFill>
                            <a:srgbClr val="000000"/>
                          </a:solidFill>
                          <a:latin typeface="微软雅黑" panose="020B0503020204020204" charset="-122"/>
                          <a:ea typeface="微软雅黑" panose="020B0503020204020204" charset="-122"/>
                          <a:cs typeface="微软雅黑" panose="020B0503020204020204" charset="-122"/>
                          <a:sym typeface="+mn-ea"/>
                        </a:rPr>
                        <a:t>Engine lower front, lower rear suspension and frame connecting bolt x2</a:t>
                      </a:r>
                      <a:endParaRPr sz="90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0" marR="0" marT="0" marB="0" anchor="ctr" anchorCtr="0"/>
                </a:tc>
                <a:tc>
                  <a:txBody>
                    <a:bodyPr/>
                    <a:p>
                      <a:pPr algn="l">
                        <a:buNone/>
                      </a:pPr>
                      <a:r>
                        <a:rPr lang="en-US" altLang="zh-CN" sz="900">
                          <a:latin typeface="微软雅黑" panose="020B0503020204020204" charset="-122"/>
                          <a:ea typeface="微软雅黑" panose="020B0503020204020204" charset="-122"/>
                        </a:rPr>
                        <a:t>54</a:t>
                      </a:r>
                      <a:r>
                        <a:rPr lang="en-US" altLang="zh-CN" sz="900">
                          <a:latin typeface="微软雅黑" panose="020B0503020204020204" charset="-122"/>
                          <a:ea typeface="微软雅黑" panose="020B0503020204020204" charset="-122"/>
                          <a:sym typeface="+mn-ea"/>
                        </a:rPr>
                        <a:t>N.m</a:t>
                      </a:r>
                      <a:endParaRPr lang="en-US" altLang="zh-CN" sz="900">
                        <a:latin typeface="微软雅黑" panose="020B0503020204020204" charset="-122"/>
                        <a:ea typeface="微软雅黑" panose="020B0503020204020204" charset="-122"/>
                      </a:endParaRPr>
                    </a:p>
                  </a:txBody>
                  <a:tcPr marL="0" marR="0" marT="0" marB="0" anchor="ctr" anchorCtr="0"/>
                </a:tc>
              </a:tr>
              <a:tr h="461645">
                <a:tc>
                  <a:txBody>
                    <a:bodyPr/>
                    <a:p>
                      <a:pPr algn="ctr">
                        <a:buNone/>
                      </a:pPr>
                      <a:r>
                        <a:rPr lang="en-US" altLang="zh-CN" sz="900">
                          <a:latin typeface="微软雅黑" panose="020B0503020204020204" charset="-122"/>
                          <a:ea typeface="微软雅黑" panose="020B0503020204020204" charset="-122"/>
                        </a:rPr>
                        <a:t>[5]</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sz="900">
                          <a:latin typeface="微软雅黑" panose="020B0503020204020204" charset="-122"/>
                          <a:ea typeface="微软雅黑" panose="020B0503020204020204" charset="-122"/>
                          <a:cs typeface="微软雅黑" panose="020B0503020204020204" charset="-122"/>
                        </a:rPr>
                        <a:t>Frame and front suspension attachment bolts x2</a:t>
                      </a:r>
                      <a:endParaRPr sz="900">
                        <a:latin typeface="微软雅黑" panose="020B0503020204020204" charset="-122"/>
                        <a:ea typeface="微软雅黑" panose="020B0503020204020204" charset="-122"/>
                        <a:cs typeface="微软雅黑" panose="020B0503020204020204" charset="-122"/>
                      </a:endParaRPr>
                    </a:p>
                  </a:txBody>
                  <a:tcPr marL="0" marR="0" marT="0" marB="0" anchor="ctr" anchorCtr="0"/>
                </a:tc>
                <a:tc>
                  <a:txBody>
                    <a:bodyPr/>
                    <a:p>
                      <a:pPr algn="ctr">
                        <a:buNone/>
                      </a:pPr>
                      <a:r>
                        <a:rPr lang="en-US" altLang="zh-CN" sz="900">
                          <a:latin typeface="微软雅黑" panose="020B0503020204020204" charset="-122"/>
                          <a:ea typeface="微软雅黑" panose="020B0503020204020204" charset="-122"/>
                        </a:rPr>
                        <a:t>26N.m</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lang="en-US" altLang="zh-CN" sz="900">
                          <a:latin typeface="微软雅黑" panose="020B0503020204020204" charset="-122"/>
                          <a:ea typeface="微软雅黑" panose="020B0503020204020204" charset="-122"/>
                        </a:rPr>
                        <a:t>[11]</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sz="900">
                          <a:solidFill>
                            <a:srgbClr val="000000"/>
                          </a:solidFill>
                          <a:latin typeface="微软雅黑" panose="020B0503020204020204" charset="-122"/>
                          <a:ea typeface="微软雅黑" panose="020B0503020204020204" charset="-122"/>
                          <a:cs typeface="微软雅黑" panose="020B0503020204020204" charset="-122"/>
                          <a:sym typeface="+mn-ea"/>
                        </a:rPr>
                        <a:t>Engine lower front, lower rear suspension and frame attachment self-locking nuts x2</a:t>
                      </a:r>
                      <a:endParaRPr sz="90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0" marR="0" marT="0" marB="0" anchor="ctr" anchorCtr="0"/>
                </a:tc>
                <a:tc>
                  <a:txBody>
                    <a:bodyPr/>
                    <a:p>
                      <a:pPr algn="l">
                        <a:buNone/>
                      </a:pPr>
                      <a:r>
                        <a:rPr lang="en-US" altLang="zh-CN" sz="900">
                          <a:latin typeface="微软雅黑" panose="020B0503020204020204" charset="-122"/>
                          <a:ea typeface="微软雅黑" panose="020B0503020204020204" charset="-122"/>
                        </a:rPr>
                        <a:t>54</a:t>
                      </a:r>
                      <a:r>
                        <a:rPr lang="en-US" altLang="zh-CN" sz="900">
                          <a:latin typeface="微软雅黑" panose="020B0503020204020204" charset="-122"/>
                          <a:ea typeface="微软雅黑" panose="020B0503020204020204" charset="-122"/>
                          <a:sym typeface="+mn-ea"/>
                        </a:rPr>
                        <a:t>N.m</a:t>
                      </a:r>
                      <a:endParaRPr lang="en-US" altLang="zh-CN" sz="900">
                        <a:latin typeface="微软雅黑" panose="020B0503020204020204" charset="-122"/>
                        <a:ea typeface="微软雅黑" panose="020B0503020204020204" charset="-122"/>
                      </a:endParaRPr>
                    </a:p>
                  </a:txBody>
                  <a:tcPr marL="0" marR="0" marT="0" marB="0" anchor="ctr" anchorCtr="0"/>
                </a:tc>
              </a:tr>
              <a:tr h="358140">
                <a:tc>
                  <a:txBody>
                    <a:bodyPr/>
                    <a:p>
                      <a:pPr algn="ctr">
                        <a:buNone/>
                      </a:pPr>
                      <a:r>
                        <a:rPr lang="en-US" altLang="zh-CN" sz="900">
                          <a:latin typeface="微软雅黑" panose="020B0503020204020204" charset="-122"/>
                          <a:ea typeface="微软雅黑" panose="020B0503020204020204" charset="-122"/>
                        </a:rPr>
                        <a:t>[6]</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sz="900">
                          <a:latin typeface="微软雅黑" panose="020B0503020204020204" charset="-122"/>
                          <a:ea typeface="微软雅黑" panose="020B0503020204020204" charset="-122"/>
                          <a:cs typeface="微软雅黑" panose="020B0503020204020204" charset="-122"/>
                          <a:sym typeface="+mn-ea"/>
                        </a:rPr>
                        <a:t>Frame and front suspension connecting self-locking nut x2</a:t>
                      </a:r>
                      <a:endParaRPr sz="900">
                        <a:latin typeface="微软雅黑" panose="020B0503020204020204" charset="-122"/>
                        <a:ea typeface="微软雅黑" panose="020B0503020204020204" charset="-122"/>
                        <a:cs typeface="微软雅黑" panose="020B0503020204020204" charset="-122"/>
                        <a:sym typeface="+mn-ea"/>
                      </a:endParaRPr>
                    </a:p>
                  </a:txBody>
                  <a:tcPr marL="0" marR="0" marT="0" marB="0" anchor="ctr" anchorCtr="0"/>
                </a:tc>
                <a:tc>
                  <a:txBody>
                    <a:bodyPr/>
                    <a:p>
                      <a:pPr algn="ctr">
                        <a:buNone/>
                      </a:pPr>
                      <a:r>
                        <a:rPr lang="en-US" altLang="zh-CN" sz="900">
                          <a:latin typeface="微软雅黑" panose="020B0503020204020204" charset="-122"/>
                          <a:ea typeface="微软雅黑" panose="020B0503020204020204" charset="-122"/>
                          <a:sym typeface="+mn-ea"/>
                        </a:rPr>
                        <a:t>26N.m</a:t>
                      </a:r>
                      <a:endParaRPr lang="en-US" altLang="zh-CN" sz="900">
                        <a:latin typeface="微软雅黑" panose="020B0503020204020204" charset="-122"/>
                        <a:ea typeface="微软雅黑" panose="020B0503020204020204" charset="-122"/>
                        <a:sym typeface="+mn-ea"/>
                      </a:endParaRPr>
                    </a:p>
                  </a:txBody>
                  <a:tcPr marL="0" marR="0" marT="0" marB="0" anchor="ctr" anchorCtr="0"/>
                </a:tc>
                <a:tc>
                  <a:txBody>
                    <a:bodyPr/>
                    <a:p>
                      <a:pPr algn="ctr">
                        <a:buNone/>
                      </a:pPr>
                      <a:r>
                        <a:rPr lang="en-US" altLang="zh-CN" sz="900">
                          <a:latin typeface="微软雅黑" panose="020B0503020204020204" charset="-122"/>
                          <a:ea typeface="微软雅黑" panose="020B0503020204020204" charset="-122"/>
                        </a:rPr>
                        <a:t>[12]</a:t>
                      </a:r>
                      <a:endParaRPr lang="en-US" altLang="zh-CN" sz="900">
                        <a:latin typeface="微软雅黑" panose="020B0503020204020204" charset="-122"/>
                        <a:ea typeface="微软雅黑" panose="020B0503020204020204" charset="-122"/>
                      </a:endParaRPr>
                    </a:p>
                  </a:txBody>
                  <a:tcPr marL="0" marR="0" marT="0" marB="0" anchor="ctr" anchorCtr="0"/>
                </a:tc>
                <a:tc>
                  <a:txBody>
                    <a:bodyPr/>
                    <a:p>
                      <a:pPr algn="ctr">
                        <a:buNone/>
                      </a:pPr>
                      <a:r>
                        <a:rPr lang="zh-CN" sz="900">
                          <a:solidFill>
                            <a:srgbClr val="000000"/>
                          </a:solidFill>
                          <a:latin typeface="微软雅黑" panose="020B0503020204020204" charset="-122"/>
                          <a:ea typeface="微软雅黑" panose="020B0503020204020204" charset="-122"/>
                          <a:sym typeface="+mn-ea"/>
                        </a:rPr>
                        <a:t>Flat fork axle fastening nut and flat fork axle</a:t>
                      </a:r>
                      <a:endParaRPr lang="zh-CN" sz="900">
                        <a:solidFill>
                          <a:srgbClr val="000000"/>
                        </a:solidFill>
                        <a:latin typeface="微软雅黑" panose="020B0503020204020204" charset="-122"/>
                        <a:ea typeface="微软雅黑" panose="020B0503020204020204" charset="-122"/>
                        <a:sym typeface="+mn-ea"/>
                      </a:endParaRPr>
                    </a:p>
                  </a:txBody>
                  <a:tcPr marL="0" marR="0" marT="0" marB="0" anchor="ctr" anchorCtr="0"/>
                </a:tc>
                <a:tc>
                  <a:txBody>
                    <a:bodyPr/>
                    <a:p>
                      <a:pPr algn="l">
                        <a:buNone/>
                      </a:pPr>
                      <a:r>
                        <a:rPr lang="en-US" altLang="zh-CN" sz="900">
                          <a:latin typeface="微软雅黑" panose="020B0503020204020204" charset="-122"/>
                          <a:ea typeface="微软雅黑" panose="020B0503020204020204" charset="-122"/>
                        </a:rPr>
                        <a:t>88N.m</a:t>
                      </a:r>
                      <a:endParaRPr lang="en-US" altLang="zh-CN" sz="900">
                        <a:latin typeface="微软雅黑" panose="020B0503020204020204" charset="-122"/>
                        <a:ea typeface="微软雅黑" panose="020B0503020204020204" charset="-122"/>
                      </a:endParaRPr>
                    </a:p>
                  </a:txBody>
                  <a:tcPr marL="0" marR="0" marT="0" marB="0" anchor="ctr" anchorCtr="0"/>
                </a:tc>
              </a:tr>
            </a:tbl>
          </a:graphicData>
        </a:graphic>
      </p:graphicFrame>
      <p:grpSp>
        <p:nvGrpSpPr>
          <p:cNvPr id="79" name="组合 78"/>
          <p:cNvGrpSpPr/>
          <p:nvPr/>
        </p:nvGrpSpPr>
        <p:grpSpPr>
          <a:xfrm>
            <a:off x="1595120" y="2289810"/>
            <a:ext cx="4365625" cy="2386330"/>
            <a:chOff x="2512" y="3246"/>
            <a:chExt cx="6875" cy="3758"/>
          </a:xfrm>
        </p:grpSpPr>
        <p:pic>
          <p:nvPicPr>
            <p:cNvPr id="3" name="图片 2" descr="450车架与发动机"/>
            <p:cNvPicPr/>
            <p:nvPr/>
          </p:nvPicPr>
          <p:blipFill>
            <a:blip r:embed="rId3"/>
            <a:srcRect l="36800" t="12472" r="30901" b="13321"/>
            <a:stretch>
              <a:fillRect/>
            </a:stretch>
          </p:blipFill>
          <p:spPr>
            <a:xfrm>
              <a:off x="2512" y="3257"/>
              <a:ext cx="3402" cy="3747"/>
            </a:xfrm>
            <a:prstGeom prst="rect">
              <a:avLst/>
            </a:prstGeom>
            <a:ln>
              <a:solidFill>
                <a:schemeClr val="tx1"/>
              </a:solidFill>
            </a:ln>
          </p:spPr>
        </p:pic>
        <p:cxnSp>
          <p:nvCxnSpPr>
            <p:cNvPr id="24" name="直接连接符 23"/>
            <p:cNvCxnSpPr/>
            <p:nvPr/>
          </p:nvCxnSpPr>
          <p:spPr>
            <a:xfrm>
              <a:off x="4536" y="3281"/>
              <a:ext cx="0" cy="1598"/>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746" y="3307"/>
              <a:ext cx="0" cy="1728"/>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423" y="5281"/>
              <a:ext cx="1378" cy="0"/>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a:off x="3413" y="5651"/>
              <a:ext cx="132" cy="1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3431" y="5894"/>
              <a:ext cx="132" cy="1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0" name="直接连接符 29"/>
            <p:cNvCxnSpPr/>
            <p:nvPr/>
          </p:nvCxnSpPr>
          <p:spPr>
            <a:xfrm>
              <a:off x="3710" y="5978"/>
              <a:ext cx="0" cy="851"/>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568" y="5720"/>
              <a:ext cx="840" cy="6"/>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585" y="5956"/>
              <a:ext cx="840" cy="6"/>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41" name="文本框 40"/>
            <p:cNvSpPr txBox="1">
              <a:spLocks noChangeAspect="1"/>
            </p:cNvSpPr>
            <p:nvPr/>
          </p:nvSpPr>
          <p:spPr>
            <a:xfrm>
              <a:off x="4645" y="3276"/>
              <a:ext cx="224" cy="227"/>
            </a:xfrm>
            <a:prstGeom prst="rect">
              <a:avLst/>
            </a:prstGeom>
            <a:solidFill>
              <a:schemeClr val="bg1"/>
            </a:solidFill>
            <a:ln w="9525">
              <a:noFill/>
            </a:ln>
          </p:spPr>
          <p:txBody>
            <a:bodyPr wrap="square" lIns="0" tIns="0" rIns="0" bIns="0" anchor="ctr" anchorCtr="0">
              <a:noAutofit/>
            </a:bodyPr>
            <a:p>
              <a:pPr indent="0"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42" name="文本框 41"/>
            <p:cNvSpPr txBox="1"/>
            <p:nvPr/>
          </p:nvSpPr>
          <p:spPr>
            <a:xfrm>
              <a:off x="2545" y="5600"/>
              <a:ext cx="283"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[5]</a:t>
              </a:r>
              <a:endParaRPr lang="en-US" altLang="zh-CN" sz="1000" b="1">
                <a:latin typeface="微软雅黑" panose="020B0503020204020204" charset="-122"/>
                <a:ea typeface="微软雅黑" panose="020B0503020204020204" charset="-122"/>
              </a:endParaRPr>
            </a:p>
          </p:txBody>
        </p:sp>
        <p:sp>
          <p:nvSpPr>
            <p:cNvPr id="43" name="文本框 42"/>
            <p:cNvSpPr txBox="1"/>
            <p:nvPr/>
          </p:nvSpPr>
          <p:spPr>
            <a:xfrm>
              <a:off x="2545" y="5839"/>
              <a:ext cx="283"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[5]</a:t>
              </a:r>
              <a:endParaRPr lang="en-US" altLang="zh-CN" sz="1000" b="1">
                <a:latin typeface="微软雅黑" panose="020B0503020204020204" charset="-122"/>
                <a:ea typeface="微软雅黑" panose="020B0503020204020204" charset="-122"/>
              </a:endParaRPr>
            </a:p>
          </p:txBody>
        </p:sp>
        <p:sp>
          <p:nvSpPr>
            <p:cNvPr id="45" name="文本框 44"/>
            <p:cNvSpPr txBox="1"/>
            <p:nvPr/>
          </p:nvSpPr>
          <p:spPr>
            <a:xfrm>
              <a:off x="3568" y="6749"/>
              <a:ext cx="283"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[7]</a:t>
              </a:r>
              <a:endParaRPr lang="en-US" altLang="zh-CN" sz="1000" b="1">
                <a:latin typeface="微软雅黑" panose="020B0503020204020204" charset="-122"/>
                <a:ea typeface="微软雅黑" panose="020B0503020204020204" charset="-122"/>
              </a:endParaRPr>
            </a:p>
          </p:txBody>
        </p:sp>
        <p:sp>
          <p:nvSpPr>
            <p:cNvPr id="46" name="文本框 45"/>
            <p:cNvSpPr txBox="1"/>
            <p:nvPr/>
          </p:nvSpPr>
          <p:spPr>
            <a:xfrm>
              <a:off x="5585" y="5169"/>
              <a:ext cx="283"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54" name="文本框 53"/>
            <p:cNvSpPr txBox="1">
              <a:spLocks noChangeAspect="1"/>
            </p:cNvSpPr>
            <p:nvPr/>
          </p:nvSpPr>
          <p:spPr>
            <a:xfrm>
              <a:off x="4391" y="3273"/>
              <a:ext cx="224" cy="227"/>
            </a:xfrm>
            <a:prstGeom prst="rect">
              <a:avLst/>
            </a:prstGeom>
            <a:solidFill>
              <a:schemeClr val="bg1"/>
            </a:solidFill>
            <a:ln w="9525">
              <a:noFill/>
            </a:ln>
          </p:spPr>
          <p:txBody>
            <a:bodyPr wrap="square" lIns="0" tIns="0" rIns="0" bIns="0" anchor="ctr" anchorCtr="0">
              <a:noAutofit/>
            </a:bodyPr>
            <a:p>
              <a:pPr indent="0"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cxnSp>
          <p:nvCxnSpPr>
            <p:cNvPr id="55" name="直接连接符 54"/>
            <p:cNvCxnSpPr/>
            <p:nvPr/>
          </p:nvCxnSpPr>
          <p:spPr>
            <a:xfrm>
              <a:off x="3663" y="5786"/>
              <a:ext cx="1957"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H="1">
              <a:off x="2769" y="5156"/>
              <a:ext cx="1665"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3978" y="6536"/>
              <a:ext cx="132" cy="1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椭圆 58"/>
            <p:cNvSpPr/>
            <p:nvPr/>
          </p:nvSpPr>
          <p:spPr>
            <a:xfrm>
              <a:off x="4887" y="6580"/>
              <a:ext cx="132" cy="1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0" name="直接连接符 59"/>
            <p:cNvCxnSpPr/>
            <p:nvPr/>
          </p:nvCxnSpPr>
          <p:spPr>
            <a:xfrm flipV="1">
              <a:off x="4103" y="6646"/>
              <a:ext cx="769" cy="10"/>
            </a:xfrm>
            <a:prstGeom prst="line">
              <a:avLst/>
            </a:prstGeom>
            <a:ln w="15875">
              <a:solidFill>
                <a:srgbClr val="FF0000"/>
              </a:solidFill>
              <a:prstDash val="solid"/>
              <a:headEnd type="none" w="sm" len="med"/>
            </a:ln>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59" idx="6"/>
            </p:cNvCxnSpPr>
            <p:nvPr/>
          </p:nvCxnSpPr>
          <p:spPr>
            <a:xfrm>
              <a:off x="5019" y="6646"/>
              <a:ext cx="811"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2541" y="5041"/>
              <a:ext cx="283"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64" name="文本框 63"/>
            <p:cNvSpPr txBox="1"/>
            <p:nvPr/>
          </p:nvSpPr>
          <p:spPr>
            <a:xfrm>
              <a:off x="5533" y="6529"/>
              <a:ext cx="340" cy="227"/>
            </a:xfrm>
            <a:prstGeom prst="rect">
              <a:avLst/>
            </a:prstGeom>
            <a:solidFill>
              <a:schemeClr val="bg1"/>
            </a:solidFill>
            <a:ln w="9525">
              <a:noFill/>
            </a:ln>
          </p:spPr>
          <p:txBody>
            <a:bodyPr wrap="square" lIns="0" tIns="17780" rIns="0" bIns="17780" anchor="ctr" anchorCtr="0">
              <a:noAutofit/>
            </a:bodyPr>
            <a:p>
              <a:pPr indent="0" algn="ctr" fontAlgn="auto"/>
              <a:r>
                <a:rPr lang="en-US" altLang="zh-CN" sz="900" b="1">
                  <a:latin typeface="微软雅黑" panose="020B0503020204020204" charset="-122"/>
                  <a:ea typeface="微软雅黑" panose="020B0503020204020204" charset="-122"/>
                </a:rPr>
                <a:t>[10]</a:t>
              </a:r>
              <a:endParaRPr lang="en-US" altLang="zh-CN" sz="900" b="1">
                <a:latin typeface="微软雅黑" panose="020B0503020204020204" charset="-122"/>
                <a:ea typeface="微软雅黑" panose="020B0503020204020204" charset="-122"/>
              </a:endParaRPr>
            </a:p>
          </p:txBody>
        </p:sp>
        <p:sp>
          <p:nvSpPr>
            <p:cNvPr id="70" name="文本框 69"/>
            <p:cNvSpPr txBox="1"/>
            <p:nvPr/>
          </p:nvSpPr>
          <p:spPr>
            <a:xfrm>
              <a:off x="5598" y="5666"/>
              <a:ext cx="283"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[9]</a:t>
              </a:r>
              <a:endParaRPr lang="en-US" altLang="zh-CN" sz="1000" b="1">
                <a:latin typeface="微软雅黑" panose="020B0503020204020204" charset="-122"/>
                <a:ea typeface="微软雅黑" panose="020B0503020204020204" charset="-122"/>
              </a:endParaRPr>
            </a:p>
          </p:txBody>
        </p:sp>
        <p:pic>
          <p:nvPicPr>
            <p:cNvPr id="23" name="图片 22" descr="450车架与发动机2"/>
            <p:cNvPicPr>
              <a:picLocks noChangeAspect="1"/>
            </p:cNvPicPr>
            <p:nvPr/>
          </p:nvPicPr>
          <p:blipFill>
            <a:blip r:embed="rId4"/>
            <a:srcRect l="31190" t="14327" r="36734" b="14461"/>
            <a:stretch>
              <a:fillRect/>
            </a:stretch>
          </p:blipFill>
          <p:spPr>
            <a:xfrm>
              <a:off x="5985" y="3246"/>
              <a:ext cx="3402" cy="3746"/>
            </a:xfrm>
            <a:prstGeom prst="rect">
              <a:avLst/>
            </a:prstGeom>
            <a:ln>
              <a:solidFill>
                <a:schemeClr val="tx1"/>
              </a:solidFill>
            </a:ln>
          </p:spPr>
        </p:pic>
        <p:cxnSp>
          <p:nvCxnSpPr>
            <p:cNvPr id="33" name="直接连接符 32"/>
            <p:cNvCxnSpPr/>
            <p:nvPr/>
          </p:nvCxnSpPr>
          <p:spPr>
            <a:xfrm>
              <a:off x="7330" y="3332"/>
              <a:ext cx="0" cy="1544"/>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135" y="3360"/>
              <a:ext cx="0" cy="1670"/>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137" y="5261"/>
              <a:ext cx="1331" cy="0"/>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8181" y="5995"/>
              <a:ext cx="0" cy="82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8341" y="5661"/>
              <a:ext cx="128" cy="12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p:nvSpPr>
          <p:spPr>
            <a:xfrm>
              <a:off x="8328" y="5896"/>
              <a:ext cx="128" cy="12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9" name="直接连接符 38"/>
            <p:cNvCxnSpPr/>
            <p:nvPr/>
          </p:nvCxnSpPr>
          <p:spPr>
            <a:xfrm>
              <a:off x="8494" y="5728"/>
              <a:ext cx="812" cy="6"/>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8474" y="5956"/>
              <a:ext cx="812" cy="6"/>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976" y="3259"/>
              <a:ext cx="284"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48" name="文本框 47"/>
            <p:cNvSpPr txBox="1"/>
            <p:nvPr/>
          </p:nvSpPr>
          <p:spPr>
            <a:xfrm>
              <a:off x="7256" y="3259"/>
              <a:ext cx="284"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49" name="文本框 48"/>
            <p:cNvSpPr txBox="1"/>
            <p:nvPr/>
          </p:nvSpPr>
          <p:spPr>
            <a:xfrm>
              <a:off x="6024" y="5153"/>
              <a:ext cx="284"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sp>
          <p:nvSpPr>
            <p:cNvPr id="50" name="文本框 49"/>
            <p:cNvSpPr txBox="1"/>
            <p:nvPr/>
          </p:nvSpPr>
          <p:spPr>
            <a:xfrm>
              <a:off x="8045" y="6732"/>
              <a:ext cx="284"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[8]</a:t>
              </a:r>
              <a:endParaRPr lang="en-US" altLang="zh-CN" sz="1000" b="1">
                <a:latin typeface="微软雅黑" panose="020B0503020204020204" charset="-122"/>
                <a:ea typeface="微软雅黑" panose="020B0503020204020204" charset="-122"/>
              </a:endParaRPr>
            </a:p>
          </p:txBody>
        </p:sp>
        <p:sp>
          <p:nvSpPr>
            <p:cNvPr id="51" name="文本框 50"/>
            <p:cNvSpPr txBox="1"/>
            <p:nvPr/>
          </p:nvSpPr>
          <p:spPr>
            <a:xfrm>
              <a:off x="9060" y="5846"/>
              <a:ext cx="284"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[6]</a:t>
              </a:r>
              <a:endParaRPr lang="en-US" altLang="zh-CN" sz="1000" b="1">
                <a:latin typeface="微软雅黑" panose="020B0503020204020204" charset="-122"/>
                <a:ea typeface="微软雅黑" panose="020B0503020204020204" charset="-122"/>
              </a:endParaRPr>
            </a:p>
          </p:txBody>
        </p:sp>
        <p:sp>
          <p:nvSpPr>
            <p:cNvPr id="52" name="文本框 51"/>
            <p:cNvSpPr txBox="1"/>
            <p:nvPr/>
          </p:nvSpPr>
          <p:spPr>
            <a:xfrm>
              <a:off x="9063" y="5624"/>
              <a:ext cx="284"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[6]</a:t>
              </a:r>
              <a:endParaRPr lang="en-US" altLang="zh-CN" sz="1000" b="1">
                <a:latin typeface="微软雅黑" panose="020B0503020204020204" charset="-122"/>
                <a:ea typeface="微软雅黑" panose="020B0503020204020204" charset="-122"/>
              </a:endParaRPr>
            </a:p>
          </p:txBody>
        </p:sp>
        <p:cxnSp>
          <p:nvCxnSpPr>
            <p:cNvPr id="57" name="直接连接符 56"/>
            <p:cNvCxnSpPr/>
            <p:nvPr/>
          </p:nvCxnSpPr>
          <p:spPr>
            <a:xfrm flipH="1">
              <a:off x="7421" y="5113"/>
              <a:ext cx="1609" cy="0"/>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9062" y="4999"/>
              <a:ext cx="284" cy="227"/>
            </a:xfrm>
            <a:prstGeom prst="rect">
              <a:avLst/>
            </a:prstGeom>
            <a:solidFill>
              <a:schemeClr val="bg1"/>
            </a:solidFill>
            <a:ln w="9525">
              <a:noFill/>
            </a:ln>
          </p:spPr>
          <p:txBody>
            <a:bodyPr wrap="square" lIns="0" tIns="17780" rIns="0" bIns="17780" anchor="ctr" anchorCtr="0">
              <a:noAutofit/>
            </a:bodyPr>
            <a:p>
              <a:pPr indent="0"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65" name="椭圆 64"/>
            <p:cNvSpPr/>
            <p:nvPr/>
          </p:nvSpPr>
          <p:spPr>
            <a:xfrm>
              <a:off x="7781" y="6574"/>
              <a:ext cx="128" cy="12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椭圆 65"/>
            <p:cNvSpPr/>
            <p:nvPr/>
          </p:nvSpPr>
          <p:spPr>
            <a:xfrm>
              <a:off x="6892" y="6599"/>
              <a:ext cx="128" cy="12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7" name="直接连接符 66"/>
            <p:cNvCxnSpPr>
              <a:endCxn id="66" idx="2"/>
            </p:cNvCxnSpPr>
            <p:nvPr/>
          </p:nvCxnSpPr>
          <p:spPr>
            <a:xfrm flipV="1">
              <a:off x="6137" y="6663"/>
              <a:ext cx="755" cy="8"/>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V="1">
              <a:off x="6987" y="6630"/>
              <a:ext cx="788" cy="7"/>
            </a:xfrm>
            <a:prstGeom prst="line">
              <a:avLst/>
            </a:prstGeom>
            <a:ln w="15875">
              <a:solidFill>
                <a:srgbClr val="FF0000"/>
              </a:solidFill>
              <a:prstDash val="solid"/>
              <a:headEnd type="none" w="sm" len="med"/>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6019" y="6574"/>
              <a:ext cx="340" cy="227"/>
            </a:xfrm>
            <a:prstGeom prst="rect">
              <a:avLst/>
            </a:prstGeom>
            <a:solidFill>
              <a:schemeClr val="bg1"/>
            </a:solidFill>
            <a:ln w="9525">
              <a:noFill/>
            </a:ln>
          </p:spPr>
          <p:txBody>
            <a:bodyPr wrap="square" lIns="0" tIns="17780" rIns="0" bIns="17780" anchor="ctr" anchorCtr="0">
              <a:noAutofit/>
            </a:bodyPr>
            <a:p>
              <a:pPr indent="0" algn="ctr" fontAlgn="auto"/>
              <a:r>
                <a:rPr lang="en-US" altLang="zh-CN" sz="900" b="1">
                  <a:latin typeface="微软雅黑" panose="020B0503020204020204" charset="-122"/>
                  <a:ea typeface="微软雅黑" panose="020B0503020204020204" charset="-122"/>
                </a:rPr>
                <a:t>[11]</a:t>
              </a:r>
              <a:endParaRPr lang="en-US" altLang="zh-CN" sz="900" b="1">
                <a:latin typeface="微软雅黑" panose="020B0503020204020204" charset="-122"/>
                <a:ea typeface="微软雅黑" panose="020B0503020204020204" charset="-122"/>
              </a:endParaRPr>
            </a:p>
          </p:txBody>
        </p:sp>
        <p:cxnSp>
          <p:nvCxnSpPr>
            <p:cNvPr id="71" name="直接连接符 70"/>
            <p:cNvCxnSpPr/>
            <p:nvPr/>
          </p:nvCxnSpPr>
          <p:spPr>
            <a:xfrm>
              <a:off x="6200" y="5772"/>
              <a:ext cx="1985"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6092" y="6174"/>
              <a:ext cx="503"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74" name="文本框 73"/>
            <p:cNvSpPr txBox="1"/>
            <p:nvPr/>
          </p:nvSpPr>
          <p:spPr>
            <a:xfrm>
              <a:off x="6034" y="6068"/>
              <a:ext cx="340" cy="227"/>
            </a:xfrm>
            <a:prstGeom prst="rect">
              <a:avLst/>
            </a:prstGeom>
            <a:solidFill>
              <a:schemeClr val="bg1"/>
            </a:solidFill>
            <a:ln w="9525">
              <a:noFill/>
            </a:ln>
          </p:spPr>
          <p:txBody>
            <a:bodyPr wrap="square" lIns="0" tIns="17780" rIns="0" bIns="17780" anchor="ctr" anchorCtr="0">
              <a:noAutofit/>
            </a:bodyPr>
            <a:p>
              <a:pPr indent="0" algn="ctr" fontAlgn="auto"/>
              <a:r>
                <a:rPr lang="en-US" altLang="zh-CN" sz="900" b="1">
                  <a:latin typeface="微软雅黑" panose="020B0503020204020204" charset="-122"/>
                  <a:ea typeface="微软雅黑" panose="020B0503020204020204" charset="-122"/>
                </a:rPr>
                <a:t>[12]</a:t>
              </a:r>
              <a:endParaRPr lang="en-US" altLang="zh-CN" sz="900" b="1">
                <a:latin typeface="微软雅黑" panose="020B0503020204020204" charset="-122"/>
                <a:ea typeface="微软雅黑" panose="020B0503020204020204" charset="-122"/>
              </a:endParaRPr>
            </a:p>
          </p:txBody>
        </p:sp>
        <p:sp>
          <p:nvSpPr>
            <p:cNvPr id="75" name="椭圆 74"/>
            <p:cNvSpPr/>
            <p:nvPr/>
          </p:nvSpPr>
          <p:spPr>
            <a:xfrm>
              <a:off x="6614" y="6107"/>
              <a:ext cx="128" cy="12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文本框 71"/>
            <p:cNvSpPr txBox="1"/>
            <p:nvPr/>
          </p:nvSpPr>
          <p:spPr>
            <a:xfrm>
              <a:off x="6027" y="5652"/>
              <a:ext cx="283" cy="224"/>
            </a:xfrm>
            <a:prstGeom prst="rect">
              <a:avLst/>
            </a:prstGeom>
            <a:solidFill>
              <a:schemeClr val="bg1"/>
            </a:solidFill>
            <a:ln w="9525">
              <a:noFill/>
            </a:ln>
          </p:spPr>
          <p:txBody>
            <a:bodyPr wrap="square" lIns="0" tIns="17780" rIns="0" bIns="17780" anchor="ctr" anchorCtr="0">
              <a:spAutoFit/>
            </a:bodyPr>
            <a:p>
              <a:pPr indent="0" fontAlgn="auto"/>
              <a:r>
                <a:rPr lang="en-US" altLang="zh-CN" sz="1000" b="1">
                  <a:latin typeface="微软雅黑" panose="020B0503020204020204" charset="-122"/>
                  <a:ea typeface="微软雅黑" panose="020B0503020204020204" charset="-122"/>
                </a:rPr>
                <a:t>[9]</a:t>
              </a:r>
              <a:endParaRPr lang="en-US" altLang="zh-CN" sz="1000" b="1">
                <a:latin typeface="微软雅黑" panose="020B0503020204020204" charset="-122"/>
                <a:ea typeface="微软雅黑" panose="020B0503020204020204" charset="-122"/>
              </a:endParaRPr>
            </a:p>
          </p:txBody>
        </p:sp>
      </p:grpSp>
      <p:sp>
        <p:nvSpPr>
          <p:cNvPr id="4" name="object 5"/>
          <p:cNvSpPr/>
          <p:nvPr/>
        </p:nvSpPr>
        <p:spPr>
          <a:xfrm>
            <a:off x="6261861" y="806958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6" name="文本框 5"/>
          <p:cNvSpPr txBox="1"/>
          <p:nvPr/>
        </p:nvSpPr>
        <p:spPr>
          <a:xfrm>
            <a:off x="6270625" y="878649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152</a:t>
            </a:r>
            <a:endParaRPr lang="en-US" altLang="zh-CN" sz="1000">
              <a:solidFill>
                <a:schemeClr val="bg1"/>
              </a:solidFill>
              <a:latin typeface="黑体" panose="02010609060101010101" charset="-122"/>
              <a:ea typeface="黑体" panose="02010609060101010101" charset="-122"/>
            </a:endParaRPr>
          </a:p>
        </p:txBody>
      </p:sp>
      <p:sp>
        <p:nvSpPr>
          <p:cNvPr id="7" name="object 13"/>
          <p:cNvSpPr txBox="1"/>
          <p:nvPr>
            <p:custDataLst>
              <p:tags r:id="rId5"/>
            </p:custDataLst>
          </p:nvPr>
        </p:nvSpPr>
        <p:spPr>
          <a:xfrm>
            <a:off x="614426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3758233" name="矩形 1073758232"/>
          <p:cNvSpPr/>
          <p:nvPr/>
        </p:nvSpPr>
        <p:spPr>
          <a:xfrm>
            <a:off x="1343660" y="1637030"/>
            <a:ext cx="4826635" cy="7419340"/>
          </a:xfrm>
          <a:prstGeom prst="rect">
            <a:avLst/>
          </a:prstGeom>
          <a:solidFill>
            <a:srgbClr val="FFFFFF"/>
          </a:solidFill>
          <a:ln w="9525">
            <a:noFill/>
          </a:ln>
        </p:spPr>
        <p:txBody>
          <a:bodyPr/>
          <a:p>
            <a:endParaRPr lang="zh-CN" altLang="en-US"/>
          </a:p>
        </p:txBody>
      </p:sp>
      <p:pic>
        <p:nvPicPr>
          <p:cNvPr id="2" name="图片 1" descr="图片4"/>
          <p:cNvPicPr>
            <a:picLocks noChangeAspect="1"/>
          </p:cNvPicPr>
          <p:nvPr/>
        </p:nvPicPr>
        <p:blipFill>
          <a:blip r:embed="rId1"/>
          <a:stretch>
            <a:fillRect/>
          </a:stretch>
        </p:blipFill>
        <p:spPr>
          <a:xfrm>
            <a:off x="1481455" y="1459865"/>
            <a:ext cx="1080000" cy="168108"/>
          </a:xfrm>
          <a:prstGeom prst="rect">
            <a:avLst/>
          </a:prstGeom>
        </p:spPr>
      </p:pic>
      <p:sp>
        <p:nvSpPr>
          <p:cNvPr id="26" name="文本框 25"/>
          <p:cNvSpPr txBox="1"/>
          <p:nvPr/>
        </p:nvSpPr>
        <p:spPr>
          <a:xfrm>
            <a:off x="3597910" y="1646555"/>
            <a:ext cx="2567940" cy="2785110"/>
          </a:xfrm>
          <a:prstGeom prst="rect">
            <a:avLst/>
          </a:prstGeom>
          <a:noFill/>
          <a:ln w="9525">
            <a:noFill/>
          </a:ln>
        </p:spPr>
        <p:txBody>
          <a:bodyPr wrap="square" lIns="36195" tIns="0" rIns="36195" bIns="0">
            <a:spAutoFit/>
          </a:bodyPr>
          <a:p>
            <a:pPr indent="0"/>
            <a:r>
              <a:rPr lang="en-US" sz="1000" b="1">
                <a:latin typeface="微软雅黑" panose="020B0503020204020204" charset="-122"/>
                <a:ea typeface="微软雅黑" panose="020B0503020204020204" charset="-122"/>
                <a:cs typeface="微软雅黑" panose="020B0503020204020204" charset="-122"/>
              </a:rPr>
              <a:t> </a:t>
            </a:r>
            <a:r>
              <a:rPr lang="zh-CN" altLang="en-US" sz="1000" b="1">
                <a:latin typeface="微软雅黑" panose="020B0503020204020204" charset="-122"/>
                <a:ea typeface="微软雅黑" panose="020B0503020204020204" charset="-122"/>
                <a:cs typeface="微软雅黑" panose="020B0503020204020204" charset="-122"/>
                <a:sym typeface="+mn-ea"/>
              </a:rPr>
              <a:t>※</a:t>
            </a:r>
            <a:r>
              <a:rPr sz="1000" b="1">
                <a:latin typeface="微软雅黑" panose="020B0503020204020204" charset="-122"/>
                <a:ea typeface="微软雅黑" panose="020B0503020204020204" charset="-122"/>
                <a:cs typeface="微软雅黑" panose="020B0503020204020204" charset="-122"/>
                <a:sym typeface="+mn-ea"/>
              </a:rPr>
              <a:t>Engine Removal</a:t>
            </a:r>
            <a:endParaRPr lang="zh-CN" sz="1000" b="1">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sym typeface="+mn-ea"/>
              </a:rPr>
              <a:t>- Removing the seat cushion assembly.</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 Disconnecting the negative battery terminal.</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 Removing the front trim assembly.</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 Removing the lower engine guard assembly.</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 Removing the fuel tank vent pipe.</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 removing the front left and right side fuel tank and fuel pump connector fuel line quick release fittings.</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 Drain the engine oil.</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 Evacuate the coolant.</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Caution.</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-Let the vehicle stand still for a period of time to avoid high temperature burns when draining the engine coolant.</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Remove the following components.</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 Fuel evaporation system and associated components [1].</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 Exhaust gas pipe assembly [2].</a:t>
            </a:r>
            <a:endParaRPr sz="900">
              <a:latin typeface="微软雅黑" panose="020B0503020204020204" charset="-122"/>
              <a:ea typeface="微软雅黑" panose="020B0503020204020204" charset="-122"/>
              <a:cs typeface="微软雅黑" panose="020B0503020204020204" charset="-122"/>
              <a:sym typeface="+mn-ea"/>
            </a:endParaRPr>
          </a:p>
          <a:p>
            <a:pPr indent="0"/>
            <a:r>
              <a:rPr sz="900">
                <a:latin typeface="微软雅黑" panose="020B0503020204020204" charset="-122"/>
                <a:ea typeface="微软雅黑" panose="020B0503020204020204" charset="-122"/>
                <a:cs typeface="微软雅黑" panose="020B0503020204020204" charset="-122"/>
                <a:sym typeface="+mn-ea"/>
              </a:rPr>
              <a:t>Install in the reverse order of removal.</a:t>
            </a:r>
            <a:endParaRPr sz="900">
              <a:latin typeface="微软雅黑" panose="020B0503020204020204" charset="-122"/>
              <a:ea typeface="微软雅黑" panose="020B0503020204020204" charset="-122"/>
              <a:cs typeface="微软雅黑" panose="020B0503020204020204" charset="-122"/>
              <a:sym typeface="+mn-ea"/>
            </a:endParaRPr>
          </a:p>
        </p:txBody>
      </p:sp>
      <p:grpSp>
        <p:nvGrpSpPr>
          <p:cNvPr id="58" name="组合 57"/>
          <p:cNvGrpSpPr>
            <a:grpSpLocks noChangeAspect="1"/>
          </p:cNvGrpSpPr>
          <p:nvPr/>
        </p:nvGrpSpPr>
        <p:grpSpPr>
          <a:xfrm>
            <a:off x="1426845" y="1821815"/>
            <a:ext cx="2160000" cy="1518917"/>
            <a:chOff x="6447" y="2869"/>
            <a:chExt cx="4434" cy="3118"/>
          </a:xfrm>
        </p:grpSpPr>
        <p:pic>
          <p:nvPicPr>
            <p:cNvPr id="27" name="图片 26" descr="燃油排放废弃系统EFI000发动机拆卸"/>
            <p:cNvPicPr>
              <a:picLocks noChangeAspect="1"/>
            </p:cNvPicPr>
            <p:nvPr/>
          </p:nvPicPr>
          <p:blipFill>
            <a:blip r:embed="rId2"/>
            <a:srcRect l="28495" t="18887" r="26114" b="16764"/>
            <a:stretch>
              <a:fillRect/>
            </a:stretch>
          </p:blipFill>
          <p:spPr>
            <a:xfrm>
              <a:off x="6447" y="2869"/>
              <a:ext cx="4434" cy="3118"/>
            </a:xfrm>
            <a:prstGeom prst="rect">
              <a:avLst/>
            </a:prstGeom>
            <a:ln>
              <a:solidFill>
                <a:schemeClr val="tx1"/>
              </a:solidFill>
            </a:ln>
          </p:spPr>
        </p:pic>
        <p:cxnSp>
          <p:nvCxnSpPr>
            <p:cNvPr id="28" name="直接连接符 27"/>
            <p:cNvCxnSpPr/>
            <p:nvPr/>
          </p:nvCxnSpPr>
          <p:spPr>
            <a:xfrm flipH="1">
              <a:off x="6674" y="5343"/>
              <a:ext cx="1369" cy="474"/>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8844" y="4805"/>
              <a:ext cx="1798" cy="1012"/>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6447" y="5654"/>
              <a:ext cx="369"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30" name="文本框 29"/>
            <p:cNvSpPr txBox="1"/>
            <p:nvPr/>
          </p:nvSpPr>
          <p:spPr>
            <a:xfrm>
              <a:off x="10478" y="5663"/>
              <a:ext cx="369"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grpSp>
      <p:sp>
        <p:nvSpPr>
          <p:cNvPr id="103" name="文本框 102"/>
          <p:cNvSpPr txBox="1"/>
          <p:nvPr/>
        </p:nvSpPr>
        <p:spPr>
          <a:xfrm>
            <a:off x="3625850" y="4431030"/>
            <a:ext cx="2398395" cy="1400175"/>
          </a:xfrm>
          <a:prstGeom prst="rect">
            <a:avLst/>
          </a:prstGeom>
          <a:noFill/>
          <a:ln w="9525">
            <a:noFill/>
          </a:ln>
        </p:spPr>
        <p:txBody>
          <a:bodyPr wrap="square" lIns="36195" tIns="0" rIns="36195" bIns="0">
            <a:spAutoFit/>
          </a:bodyPr>
          <a:p>
            <a:pPr indent="0"/>
            <a:r>
              <a:rPr lang="zh-CN" altLang="en-US" sz="1000" b="1">
                <a:latin typeface="微软雅黑" panose="020B0503020204020204" charset="-122"/>
                <a:ea typeface="微软雅黑" panose="020B0503020204020204" charset="-122"/>
                <a:cs typeface="微软雅黑" panose="020B0503020204020204" charset="-122"/>
              </a:rPr>
              <a:t>①</a:t>
            </a:r>
            <a:r>
              <a:rPr lang="en-US" altLang="zh-CN" sz="1000" b="1">
                <a:latin typeface="微软雅黑" panose="020B0503020204020204" charset="-122"/>
                <a:ea typeface="微软雅黑" panose="020B0503020204020204" charset="-122"/>
                <a:cs typeface="微软雅黑" panose="020B0503020204020204" charset="-122"/>
              </a:rPr>
              <a:t> </a:t>
            </a:r>
            <a:r>
              <a:rPr lang="zh-CN" altLang="en-US" sz="1000" b="1">
                <a:latin typeface="微软雅黑" panose="020B0503020204020204" charset="-122"/>
                <a:ea typeface="微软雅黑" panose="020B0503020204020204" charset="-122"/>
                <a:cs typeface="微软雅黑" panose="020B0503020204020204" charset="-122"/>
              </a:rPr>
              <a:t>Clutch cable</a:t>
            </a:r>
            <a:endParaRPr lang="zh-CN" altLang="en-US" sz="1000" b="1">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rPr>
              <a:t>Installation / Disassembly</a:t>
            </a:r>
            <a:endParaRPr sz="900">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rPr>
              <a:t>Remove the following parts.</a:t>
            </a:r>
            <a:endParaRPr sz="900">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rPr>
              <a:t>- Loosen the travel adjustment bolt [1] and disengage the clutch safety plate [2].</a:t>
            </a:r>
            <a:endParaRPr sz="900">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rPr>
              <a:t>Then disconnect the clutch pull cable [3] from the clutch tappet arm [4].</a:t>
            </a:r>
            <a:endParaRPr sz="900">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rPr>
              <a:t> </a:t>
            </a:r>
            <a:endParaRPr sz="900">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rPr>
              <a:t>The installation sequence is the reverse of the disassembly sequence.</a:t>
            </a:r>
            <a:endParaRPr sz="900">
              <a:latin typeface="微软雅黑" panose="020B0503020204020204" charset="-122"/>
              <a:ea typeface="微软雅黑" panose="020B0503020204020204" charset="-122"/>
              <a:cs typeface="微软雅黑" panose="020B0503020204020204" charset="-122"/>
            </a:endParaRPr>
          </a:p>
        </p:txBody>
      </p:sp>
      <p:grpSp>
        <p:nvGrpSpPr>
          <p:cNvPr id="59" name="组合 58"/>
          <p:cNvGrpSpPr>
            <a:grpSpLocks noChangeAspect="1"/>
          </p:cNvGrpSpPr>
          <p:nvPr/>
        </p:nvGrpSpPr>
        <p:grpSpPr>
          <a:xfrm>
            <a:off x="1426845" y="4164330"/>
            <a:ext cx="2158536" cy="1522983"/>
            <a:chOff x="6447" y="6270"/>
            <a:chExt cx="4422" cy="3120"/>
          </a:xfrm>
        </p:grpSpPr>
        <p:pic>
          <p:nvPicPr>
            <p:cNvPr id="31" name="图片 30" descr="微信图片_20220521104257"/>
            <p:cNvPicPr>
              <a:picLocks noChangeAspect="1"/>
            </p:cNvPicPr>
            <p:nvPr/>
          </p:nvPicPr>
          <p:blipFill>
            <a:blip r:embed="rId3"/>
            <a:srcRect t="5939"/>
            <a:stretch>
              <a:fillRect/>
            </a:stretch>
          </p:blipFill>
          <p:spPr>
            <a:xfrm>
              <a:off x="6447" y="6270"/>
              <a:ext cx="4422" cy="3120"/>
            </a:xfrm>
            <a:prstGeom prst="rect">
              <a:avLst/>
            </a:prstGeom>
            <a:ln>
              <a:solidFill>
                <a:schemeClr val="tx1"/>
              </a:solidFill>
            </a:ln>
          </p:spPr>
        </p:pic>
        <p:cxnSp>
          <p:nvCxnSpPr>
            <p:cNvPr id="32" name="直接连接符 31"/>
            <p:cNvCxnSpPr/>
            <p:nvPr/>
          </p:nvCxnSpPr>
          <p:spPr>
            <a:xfrm>
              <a:off x="6638" y="6510"/>
              <a:ext cx="937" cy="1201"/>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6554" y="7926"/>
              <a:ext cx="721" cy="1373"/>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9028" y="6464"/>
              <a:ext cx="1608" cy="833"/>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206" y="7644"/>
              <a:ext cx="1544" cy="1541"/>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6450" y="6297"/>
              <a:ext cx="369" cy="29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38" name="文本框 37"/>
            <p:cNvSpPr txBox="1"/>
            <p:nvPr/>
          </p:nvSpPr>
          <p:spPr>
            <a:xfrm>
              <a:off x="6450" y="9067"/>
              <a:ext cx="369" cy="29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39" name="文本框 38"/>
            <p:cNvSpPr txBox="1"/>
            <p:nvPr/>
          </p:nvSpPr>
          <p:spPr>
            <a:xfrm>
              <a:off x="10478" y="9065"/>
              <a:ext cx="369" cy="29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sp>
          <p:nvSpPr>
            <p:cNvPr id="40" name="文本框 39"/>
            <p:cNvSpPr txBox="1"/>
            <p:nvPr/>
          </p:nvSpPr>
          <p:spPr>
            <a:xfrm>
              <a:off x="10487" y="6281"/>
              <a:ext cx="369" cy="29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grpSp>
      <p:sp>
        <p:nvSpPr>
          <p:cNvPr id="42" name="文本框 41"/>
          <p:cNvSpPr txBox="1"/>
          <p:nvPr/>
        </p:nvSpPr>
        <p:spPr>
          <a:xfrm>
            <a:off x="3766820" y="5884545"/>
            <a:ext cx="2423795" cy="1553845"/>
          </a:xfrm>
          <a:prstGeom prst="rect">
            <a:avLst/>
          </a:prstGeom>
          <a:noFill/>
          <a:ln w="9525">
            <a:noFill/>
          </a:ln>
        </p:spPr>
        <p:txBody>
          <a:bodyPr wrap="square" lIns="36195" tIns="0" rIns="36195" bIns="0">
            <a:spAutoFit/>
          </a:bodyPr>
          <a:p>
            <a:pPr indent="0">
              <a:lnSpc>
                <a:spcPct val="100000"/>
              </a:lnSpc>
            </a:pPr>
            <a:r>
              <a:rPr lang="zh-CN" altLang="en-US" sz="1000" b="1">
                <a:latin typeface="微软雅黑" panose="020B0503020204020204" charset="-122"/>
                <a:ea typeface="微软雅黑" panose="020B0503020204020204" charset="-122"/>
                <a:cs typeface="微软雅黑" panose="020B0503020204020204" charset="-122"/>
              </a:rPr>
              <a:t>②</a:t>
            </a:r>
            <a:r>
              <a:rPr lang="en-US" altLang="zh-CN" sz="1000" b="1">
                <a:latin typeface="微软雅黑" panose="020B0503020204020204" charset="-122"/>
                <a:ea typeface="微软雅黑" panose="020B0503020204020204" charset="-122"/>
                <a:cs typeface="微软雅黑" panose="020B0503020204020204" charset="-122"/>
              </a:rPr>
              <a:t> </a:t>
            </a:r>
            <a:r>
              <a:rPr sz="1000" b="1">
                <a:latin typeface="微软雅黑" panose="020B0503020204020204" charset="-122"/>
                <a:ea typeface="微软雅黑" panose="020B0503020204020204" charset="-122"/>
                <a:cs typeface="微软雅黑" panose="020B0503020204020204" charset="-122"/>
              </a:rPr>
              <a:t>Engine flywheel cover/shift lever assembly</a:t>
            </a:r>
            <a:endParaRPr sz="1000" b="1">
              <a:latin typeface="微软雅黑" panose="020B0503020204020204" charset="-122"/>
              <a:ea typeface="微软雅黑" panose="020B0503020204020204" charset="-122"/>
              <a:cs typeface="微软雅黑" panose="020B0503020204020204" charset="-122"/>
            </a:endParaRPr>
          </a:p>
          <a:p>
            <a:pPr indent="0">
              <a:lnSpc>
                <a:spcPct val="100000"/>
              </a:lnSpc>
            </a:pPr>
            <a:r>
              <a:rPr sz="900">
                <a:latin typeface="微软雅黑" panose="020B0503020204020204" charset="-122"/>
                <a:ea typeface="微软雅黑" panose="020B0503020204020204" charset="-122"/>
                <a:cs typeface="微软雅黑" panose="020B0503020204020204" charset="-122"/>
              </a:rPr>
              <a:t>Installation / Disassembly</a:t>
            </a:r>
            <a:endParaRPr sz="900">
              <a:latin typeface="微软雅黑" panose="020B0503020204020204" charset="-122"/>
              <a:ea typeface="微软雅黑" panose="020B0503020204020204" charset="-122"/>
              <a:cs typeface="微软雅黑" panose="020B0503020204020204" charset="-122"/>
            </a:endParaRPr>
          </a:p>
          <a:p>
            <a:pPr indent="0">
              <a:lnSpc>
                <a:spcPct val="100000"/>
              </a:lnSpc>
            </a:pPr>
            <a:r>
              <a:rPr sz="900">
                <a:latin typeface="微软雅黑" panose="020B0503020204020204" charset="-122"/>
                <a:ea typeface="微软雅黑" panose="020B0503020204020204" charset="-122"/>
                <a:cs typeface="微软雅黑" panose="020B0503020204020204" charset="-122"/>
              </a:rPr>
              <a:t>Remove the following components.</a:t>
            </a:r>
            <a:endParaRPr sz="900">
              <a:latin typeface="微软雅黑" panose="020B0503020204020204" charset="-122"/>
              <a:ea typeface="微软雅黑" panose="020B0503020204020204" charset="-122"/>
              <a:cs typeface="微软雅黑" panose="020B0503020204020204" charset="-122"/>
            </a:endParaRPr>
          </a:p>
          <a:p>
            <a:pPr indent="0">
              <a:lnSpc>
                <a:spcPct val="100000"/>
              </a:lnSpc>
            </a:pPr>
            <a:r>
              <a:rPr sz="900">
                <a:latin typeface="微软雅黑" panose="020B0503020204020204" charset="-122"/>
                <a:ea typeface="微软雅黑" panose="020B0503020204020204" charset="-122"/>
                <a:cs typeface="微软雅黑" panose="020B0503020204020204" charset="-122"/>
              </a:rPr>
              <a:t>- Removal of bolts [1].</a:t>
            </a:r>
            <a:endParaRPr sz="900">
              <a:latin typeface="微软雅黑" panose="020B0503020204020204" charset="-122"/>
              <a:ea typeface="微软雅黑" panose="020B0503020204020204" charset="-122"/>
              <a:cs typeface="微软雅黑" panose="020B0503020204020204" charset="-122"/>
            </a:endParaRPr>
          </a:p>
          <a:p>
            <a:pPr indent="0">
              <a:lnSpc>
                <a:spcPct val="100000"/>
              </a:lnSpc>
            </a:pPr>
            <a:r>
              <a:rPr sz="900">
                <a:latin typeface="微软雅黑" panose="020B0503020204020204" charset="-122"/>
                <a:ea typeface="微软雅黑" panose="020B0503020204020204" charset="-122"/>
                <a:cs typeface="微软雅黑" panose="020B0503020204020204" charset="-122"/>
              </a:rPr>
              <a:t>- Removal of the small flywheel cover [2].</a:t>
            </a:r>
            <a:endParaRPr sz="900">
              <a:latin typeface="微软雅黑" panose="020B0503020204020204" charset="-122"/>
              <a:ea typeface="微软雅黑" panose="020B0503020204020204" charset="-122"/>
              <a:cs typeface="微软雅黑" panose="020B0503020204020204" charset="-122"/>
            </a:endParaRPr>
          </a:p>
          <a:p>
            <a:pPr indent="0">
              <a:lnSpc>
                <a:spcPct val="100000"/>
              </a:lnSpc>
            </a:pPr>
            <a:r>
              <a:rPr sz="900">
                <a:latin typeface="微软雅黑" panose="020B0503020204020204" charset="-122"/>
                <a:ea typeface="微软雅黑" panose="020B0503020204020204" charset="-122"/>
                <a:cs typeface="微软雅黑" panose="020B0503020204020204" charset="-122"/>
              </a:rPr>
              <a:t>- Remove the bolts [3].</a:t>
            </a:r>
            <a:endParaRPr sz="900">
              <a:latin typeface="微软雅黑" panose="020B0503020204020204" charset="-122"/>
              <a:ea typeface="微软雅黑" panose="020B0503020204020204" charset="-122"/>
              <a:cs typeface="微软雅黑" panose="020B0503020204020204" charset="-122"/>
            </a:endParaRPr>
          </a:p>
          <a:p>
            <a:pPr indent="0">
              <a:lnSpc>
                <a:spcPct val="100000"/>
              </a:lnSpc>
            </a:pPr>
            <a:r>
              <a:rPr sz="900">
                <a:latin typeface="微软雅黑" panose="020B0503020204020204" charset="-122"/>
                <a:ea typeface="微软雅黑" panose="020B0503020204020204" charset="-122"/>
                <a:cs typeface="微软雅黑" panose="020B0503020204020204" charset="-122"/>
              </a:rPr>
              <a:t>- Remove the gearshift lever assembly [4].</a:t>
            </a:r>
            <a:endParaRPr sz="900">
              <a:latin typeface="微软雅黑" panose="020B0503020204020204" charset="-122"/>
              <a:ea typeface="微软雅黑" panose="020B0503020204020204" charset="-122"/>
              <a:cs typeface="微软雅黑" panose="020B0503020204020204" charset="-122"/>
            </a:endParaRPr>
          </a:p>
          <a:p>
            <a:pPr indent="0">
              <a:lnSpc>
                <a:spcPct val="100000"/>
              </a:lnSpc>
            </a:pPr>
            <a:endParaRPr sz="900">
              <a:latin typeface="微软雅黑" panose="020B0503020204020204" charset="-122"/>
              <a:ea typeface="微软雅黑" panose="020B0503020204020204" charset="-122"/>
              <a:cs typeface="微软雅黑" panose="020B0503020204020204" charset="-122"/>
            </a:endParaRPr>
          </a:p>
          <a:p>
            <a:pPr indent="0">
              <a:lnSpc>
                <a:spcPct val="100000"/>
              </a:lnSpc>
            </a:pPr>
            <a:r>
              <a:rPr sz="900">
                <a:latin typeface="微软雅黑" panose="020B0503020204020204" charset="-122"/>
                <a:ea typeface="微软雅黑" panose="020B0503020204020204" charset="-122"/>
                <a:cs typeface="微软雅黑" panose="020B0503020204020204" charset="-122"/>
              </a:rPr>
              <a:t>The installation order is the reverse of the disassembly order.</a:t>
            </a:r>
            <a:endParaRPr sz="900">
              <a:latin typeface="微软雅黑" panose="020B0503020204020204" charset="-122"/>
              <a:ea typeface="微软雅黑" panose="020B0503020204020204" charset="-122"/>
              <a:cs typeface="微软雅黑" panose="020B0503020204020204" charset="-122"/>
            </a:endParaRPr>
          </a:p>
        </p:txBody>
      </p:sp>
      <p:sp>
        <p:nvSpPr>
          <p:cNvPr id="43" name="文本框 42"/>
          <p:cNvSpPr txBox="1"/>
          <p:nvPr/>
        </p:nvSpPr>
        <p:spPr>
          <a:xfrm>
            <a:off x="3767455" y="7560945"/>
            <a:ext cx="2390140" cy="1400175"/>
          </a:xfrm>
          <a:prstGeom prst="rect">
            <a:avLst/>
          </a:prstGeom>
          <a:noFill/>
          <a:ln w="9525">
            <a:noFill/>
          </a:ln>
        </p:spPr>
        <p:txBody>
          <a:bodyPr wrap="square" lIns="36195" tIns="0" rIns="36195" bIns="0">
            <a:spAutoFit/>
          </a:bodyPr>
          <a:p>
            <a:pPr indent="0"/>
            <a:r>
              <a:rPr lang="zh-CN" altLang="en-US" sz="1000" b="1">
                <a:latin typeface="微软雅黑" panose="020B0503020204020204" charset="-122"/>
                <a:ea typeface="微软雅黑" panose="020B0503020204020204" charset="-122"/>
                <a:cs typeface="微软雅黑" panose="020B0503020204020204" charset="-122"/>
              </a:rPr>
              <a:t>③</a:t>
            </a:r>
            <a:r>
              <a:rPr lang="en-US" altLang="zh-CN" sz="1000" b="1">
                <a:latin typeface="微软雅黑" panose="020B0503020204020204" charset="-122"/>
                <a:ea typeface="微软雅黑" panose="020B0503020204020204" charset="-122"/>
                <a:cs typeface="微软雅黑" panose="020B0503020204020204" charset="-122"/>
              </a:rPr>
              <a:t> </a:t>
            </a:r>
            <a:r>
              <a:rPr lang="zh-CN" altLang="en-US" sz="1000" b="1">
                <a:latin typeface="微软雅黑" panose="020B0503020204020204" charset="-122"/>
                <a:ea typeface="微软雅黑" panose="020B0503020204020204" charset="-122"/>
                <a:cs typeface="微软雅黑" panose="020B0503020204020204" charset="-122"/>
              </a:rPr>
              <a:t>Small engine driven flywheel</a:t>
            </a:r>
            <a:endParaRPr lang="zh-CN" altLang="en-US" sz="1000" b="1">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rPr>
              <a:t>Installation / Disassembly</a:t>
            </a:r>
            <a:endParaRPr sz="900">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rPr>
              <a:t>Remove the following parts.</a:t>
            </a:r>
            <a:endParaRPr sz="900">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rPr>
              <a:t>- Disengage the drive small flywheel fastening nut locking tab [1] and remove the small flywheel fastening nut [2].</a:t>
            </a:r>
            <a:endParaRPr sz="900">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rPr>
              <a:t>- Remove the drive small flywheel.</a:t>
            </a:r>
            <a:endParaRPr sz="900">
              <a:latin typeface="微软雅黑" panose="020B0503020204020204" charset="-122"/>
              <a:ea typeface="微软雅黑" panose="020B0503020204020204" charset="-122"/>
              <a:cs typeface="微软雅黑" panose="020B0503020204020204" charset="-122"/>
            </a:endParaRPr>
          </a:p>
          <a:p>
            <a:pPr indent="0"/>
            <a:endParaRPr sz="900">
              <a:latin typeface="微软雅黑" panose="020B0503020204020204" charset="-122"/>
              <a:ea typeface="微软雅黑" panose="020B0503020204020204" charset="-122"/>
              <a:cs typeface="微软雅黑" panose="020B0503020204020204" charset="-122"/>
            </a:endParaRPr>
          </a:p>
          <a:p>
            <a:pPr indent="0"/>
            <a:r>
              <a:rPr sz="900">
                <a:latin typeface="微软雅黑" panose="020B0503020204020204" charset="-122"/>
                <a:ea typeface="微软雅黑" panose="020B0503020204020204" charset="-122"/>
                <a:cs typeface="微软雅黑" panose="020B0503020204020204" charset="-122"/>
              </a:rPr>
              <a:t> The order of installation is the reverse of the order of disassembly.</a:t>
            </a:r>
            <a:endParaRPr sz="900">
              <a:latin typeface="微软雅黑" panose="020B0503020204020204" charset="-122"/>
              <a:ea typeface="微软雅黑" panose="020B0503020204020204" charset="-122"/>
              <a:cs typeface="微软雅黑" panose="020B0503020204020204" charset="-122"/>
            </a:endParaRPr>
          </a:p>
        </p:txBody>
      </p:sp>
      <p:grpSp>
        <p:nvGrpSpPr>
          <p:cNvPr id="60" name="组合 59"/>
          <p:cNvGrpSpPr>
            <a:grpSpLocks noChangeAspect="1"/>
          </p:cNvGrpSpPr>
          <p:nvPr/>
        </p:nvGrpSpPr>
        <p:grpSpPr>
          <a:xfrm>
            <a:off x="1426845" y="5861050"/>
            <a:ext cx="2160000" cy="1520109"/>
            <a:chOff x="6447" y="9672"/>
            <a:chExt cx="4422" cy="3112"/>
          </a:xfrm>
        </p:grpSpPr>
        <p:pic>
          <p:nvPicPr>
            <p:cNvPr id="41" name="图片 40" descr="微信图片_20220521104255"/>
            <p:cNvPicPr>
              <a:picLocks noChangeAspect="1"/>
            </p:cNvPicPr>
            <p:nvPr/>
          </p:nvPicPr>
          <p:blipFill>
            <a:blip r:embed="rId4"/>
            <a:srcRect t="6180"/>
            <a:stretch>
              <a:fillRect/>
            </a:stretch>
          </p:blipFill>
          <p:spPr>
            <a:xfrm>
              <a:off x="6447" y="9672"/>
              <a:ext cx="4422" cy="3112"/>
            </a:xfrm>
            <a:prstGeom prst="rect">
              <a:avLst/>
            </a:prstGeom>
            <a:ln>
              <a:solidFill>
                <a:schemeClr val="tx1"/>
              </a:solidFill>
            </a:ln>
          </p:spPr>
        </p:pic>
        <p:cxnSp>
          <p:nvCxnSpPr>
            <p:cNvPr id="47" name="直接连接符 46"/>
            <p:cNvCxnSpPr/>
            <p:nvPr/>
          </p:nvCxnSpPr>
          <p:spPr>
            <a:xfrm>
              <a:off x="9516" y="12161"/>
              <a:ext cx="1240" cy="459"/>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48" name="直接连接符 47"/>
            <p:cNvCxnSpPr>
              <a:endCxn id="53" idx="3"/>
            </p:cNvCxnSpPr>
            <p:nvPr/>
          </p:nvCxnSpPr>
          <p:spPr>
            <a:xfrm flipH="1">
              <a:off x="6828" y="12294"/>
              <a:ext cx="807" cy="316"/>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8704" y="10239"/>
              <a:ext cx="464" cy="1190"/>
            </a:xfrm>
            <a:prstGeom prst="line">
              <a:avLst/>
            </a:prstGeom>
            <a:ln w="15875">
              <a:solidFill>
                <a:srgbClr val="FF0000"/>
              </a:solidFill>
              <a:prstDash val="solid"/>
              <a:headEnd type="none" w="sm" len="med"/>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flipV="1">
              <a:off x="6674" y="9899"/>
              <a:ext cx="2480" cy="339"/>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9860" y="9785"/>
              <a:ext cx="782" cy="47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6459" y="9701"/>
              <a:ext cx="368" cy="29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53" name="文本框 52"/>
            <p:cNvSpPr txBox="1"/>
            <p:nvPr/>
          </p:nvSpPr>
          <p:spPr>
            <a:xfrm>
              <a:off x="6460" y="12462"/>
              <a:ext cx="368" cy="29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54" name="文本框 53"/>
            <p:cNvSpPr txBox="1"/>
            <p:nvPr/>
          </p:nvSpPr>
          <p:spPr>
            <a:xfrm>
              <a:off x="10486" y="9686"/>
              <a:ext cx="368" cy="29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55" name="文本框 54"/>
            <p:cNvSpPr txBox="1"/>
            <p:nvPr/>
          </p:nvSpPr>
          <p:spPr>
            <a:xfrm>
              <a:off x="10469" y="12461"/>
              <a:ext cx="368" cy="29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grpSp>
      <p:grpSp>
        <p:nvGrpSpPr>
          <p:cNvPr id="61" name="组合 60"/>
          <p:cNvGrpSpPr>
            <a:grpSpLocks noChangeAspect="1"/>
          </p:cNvGrpSpPr>
          <p:nvPr/>
        </p:nvGrpSpPr>
        <p:grpSpPr>
          <a:xfrm>
            <a:off x="1424305" y="7550150"/>
            <a:ext cx="2160000" cy="1485417"/>
            <a:chOff x="6347" y="13066"/>
            <a:chExt cx="4534" cy="3118"/>
          </a:xfrm>
        </p:grpSpPr>
        <p:pic>
          <p:nvPicPr>
            <p:cNvPr id="44" name="图片 43" descr="小链轮拆卸"/>
            <p:cNvPicPr>
              <a:picLocks noChangeAspect="1"/>
            </p:cNvPicPr>
            <p:nvPr/>
          </p:nvPicPr>
          <p:blipFill>
            <a:blip r:embed="rId5"/>
            <a:srcRect l="34649" t="25525" r="27254" b="21658"/>
            <a:stretch>
              <a:fillRect/>
            </a:stretch>
          </p:blipFill>
          <p:spPr>
            <a:xfrm>
              <a:off x="6347" y="13066"/>
              <a:ext cx="4534" cy="3118"/>
            </a:xfrm>
            <a:prstGeom prst="rect">
              <a:avLst/>
            </a:prstGeom>
            <a:ln>
              <a:solidFill>
                <a:schemeClr val="tx1"/>
              </a:solidFill>
            </a:ln>
          </p:spPr>
        </p:pic>
        <p:cxnSp>
          <p:nvCxnSpPr>
            <p:cNvPr id="45" name="直接连接符 44"/>
            <p:cNvCxnSpPr/>
            <p:nvPr/>
          </p:nvCxnSpPr>
          <p:spPr>
            <a:xfrm flipH="1">
              <a:off x="6447" y="14561"/>
              <a:ext cx="1622" cy="146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8249" y="13187"/>
              <a:ext cx="2507" cy="1269"/>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10478" y="13077"/>
              <a:ext cx="378" cy="302"/>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57" name="文本框 56"/>
            <p:cNvSpPr txBox="1"/>
            <p:nvPr/>
          </p:nvSpPr>
          <p:spPr>
            <a:xfrm>
              <a:off x="6370" y="15840"/>
              <a:ext cx="378" cy="302"/>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grpSp>
      <p:sp>
        <p:nvSpPr>
          <p:cNvPr id="4" name="object 5"/>
          <p:cNvSpPr/>
          <p:nvPr/>
        </p:nvSpPr>
        <p:spPr>
          <a:xfrm>
            <a:off x="708151" y="804672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6" name="文本框 5"/>
          <p:cNvSpPr txBox="1"/>
          <p:nvPr/>
        </p:nvSpPr>
        <p:spPr>
          <a:xfrm>
            <a:off x="716915" y="876363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153</a:t>
            </a:r>
            <a:endParaRPr lang="en-US" altLang="zh-CN" sz="1000">
              <a:solidFill>
                <a:schemeClr val="bg1"/>
              </a:solidFill>
              <a:latin typeface="黑体" panose="02010609060101010101" charset="-122"/>
              <a:ea typeface="黑体" panose="02010609060101010101" charset="-122"/>
            </a:endParaRPr>
          </a:p>
        </p:txBody>
      </p:sp>
      <p:sp>
        <p:nvSpPr>
          <p:cNvPr id="3" name="object 13"/>
          <p:cNvSpPr txBox="1"/>
          <p:nvPr>
            <p:custDataLst>
              <p:tags r:id="rId6"/>
            </p:custDataLst>
          </p:nvPr>
        </p:nvSpPr>
        <p:spPr>
          <a:xfrm>
            <a:off x="561975"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矩形 15"/>
          <p:cNvSpPr/>
          <p:nvPr/>
        </p:nvSpPr>
        <p:spPr>
          <a:xfrm>
            <a:off x="1297940" y="1636395"/>
            <a:ext cx="4826635" cy="7419340"/>
          </a:xfrm>
          <a:prstGeom prst="rect">
            <a:avLst/>
          </a:prstGeom>
          <a:solidFill>
            <a:srgbClr val="FFFFFF"/>
          </a:solidFill>
          <a:ln w="9525">
            <a:noFill/>
          </a:ln>
        </p:spPr>
        <p:txBody>
          <a:bodyPr/>
          <a:p>
            <a:endParaRPr lang="zh-CN" altLang="en-US"/>
          </a:p>
        </p:txBody>
      </p:sp>
      <p:sp>
        <p:nvSpPr>
          <p:cNvPr id="20" name="矩形 19"/>
          <p:cNvSpPr/>
          <p:nvPr/>
        </p:nvSpPr>
        <p:spPr>
          <a:xfrm>
            <a:off x="6253480" y="8090535"/>
            <a:ext cx="3175" cy="3810"/>
          </a:xfrm>
          <a:prstGeom prst="rect">
            <a:avLst/>
          </a:prstGeom>
          <a:solidFill>
            <a:srgbClr val="000000"/>
          </a:solidFill>
          <a:ln w="9525">
            <a:noFill/>
          </a:ln>
        </p:spPr>
        <p:txBody>
          <a:bodyPr/>
          <a:p>
            <a:endParaRPr lang="zh-CN" altLang="en-US"/>
          </a:p>
        </p:txBody>
      </p:sp>
      <p:sp>
        <p:nvSpPr>
          <p:cNvPr id="25" name="矩形 24"/>
          <p:cNvSpPr/>
          <p:nvPr/>
        </p:nvSpPr>
        <p:spPr>
          <a:xfrm>
            <a:off x="6256655" y="8091170"/>
            <a:ext cx="3175" cy="3175"/>
          </a:xfrm>
          <a:prstGeom prst="rect">
            <a:avLst/>
          </a:prstGeom>
          <a:solidFill>
            <a:srgbClr val="000000"/>
          </a:solidFill>
          <a:ln w="9525">
            <a:noFill/>
          </a:ln>
        </p:spPr>
        <p:txBody>
          <a:bodyPr/>
          <a:p>
            <a:endParaRPr lang="zh-CN" altLang="en-US"/>
          </a:p>
        </p:txBody>
      </p:sp>
      <p:pic>
        <p:nvPicPr>
          <p:cNvPr id="18" name="图片 17" descr="图片4"/>
          <p:cNvPicPr>
            <a:picLocks noChangeAspect="1"/>
          </p:cNvPicPr>
          <p:nvPr/>
        </p:nvPicPr>
        <p:blipFill>
          <a:blip r:embed="rId1"/>
          <a:stretch>
            <a:fillRect/>
          </a:stretch>
        </p:blipFill>
        <p:spPr>
          <a:xfrm>
            <a:off x="4893310" y="1462405"/>
            <a:ext cx="1080000" cy="168108"/>
          </a:xfrm>
          <a:prstGeom prst="rect">
            <a:avLst/>
          </a:prstGeom>
        </p:spPr>
      </p:pic>
      <p:sp>
        <p:nvSpPr>
          <p:cNvPr id="103" name="文本框 102"/>
          <p:cNvSpPr txBox="1"/>
          <p:nvPr/>
        </p:nvSpPr>
        <p:spPr>
          <a:xfrm>
            <a:off x="1285240" y="1685290"/>
            <a:ext cx="2419985" cy="2000250"/>
          </a:xfrm>
          <a:prstGeom prst="rect">
            <a:avLst/>
          </a:prstGeom>
          <a:noFill/>
          <a:ln w="9525">
            <a:noFill/>
          </a:ln>
        </p:spPr>
        <p:txBody>
          <a:bodyPr wrap="square" lIns="36195" tIns="0" rIns="36195" bIns="0">
            <a:spAutoFit/>
          </a:bodyPr>
          <a:p>
            <a:pPr indent="0"/>
            <a:r>
              <a:rPr lang="zh-CN" sz="1000" b="1">
                <a:latin typeface="微软雅黑" panose="020B0503020204020204" charset="-122"/>
                <a:ea typeface="微软雅黑" panose="020B0503020204020204" charset="-122"/>
                <a:cs typeface="微软雅黑" panose="020B0503020204020204" charset="-122"/>
              </a:rPr>
              <a:t>④</a:t>
            </a:r>
            <a:r>
              <a:rPr lang="en-US" altLang="zh-CN" sz="1000" b="1">
                <a:latin typeface="微软雅黑" panose="020B0503020204020204" charset="-122"/>
                <a:ea typeface="微软雅黑" panose="020B0503020204020204" charset="-122"/>
                <a:cs typeface="微软雅黑" panose="020B0503020204020204" charset="-122"/>
              </a:rPr>
              <a:t> </a:t>
            </a:r>
            <a:r>
              <a:rPr lang="zh-CN" sz="1000" b="1">
                <a:latin typeface="微软雅黑" panose="020B0503020204020204" charset="-122"/>
                <a:ea typeface="微软雅黑" panose="020B0503020204020204" charset="-122"/>
                <a:cs typeface="微软雅黑" panose="020B0503020204020204" charset="-122"/>
              </a:rPr>
              <a:t>Air filter assembly</a:t>
            </a:r>
            <a:endParaRPr lang="zh-CN" sz="1000" b="1">
              <a:latin typeface="微软雅黑" panose="020B0503020204020204" charset="-122"/>
              <a:ea typeface="微软雅黑" panose="020B0503020204020204" charset="-122"/>
              <a:cs typeface="微软雅黑" panose="020B0503020204020204" charset="-122"/>
            </a:endParaRPr>
          </a:p>
          <a:p>
            <a:pPr indent="0"/>
            <a:r>
              <a:rPr sz="1000">
                <a:latin typeface="微软雅黑" panose="020B0503020204020204" charset="-122"/>
                <a:ea typeface="微软雅黑" panose="020B0503020204020204" charset="-122"/>
                <a:cs typeface="微软雅黑" panose="020B0503020204020204" charset="-122"/>
                <a:sym typeface="+mn-ea"/>
              </a:rPr>
              <a:t>Installation / Disassembly</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Remove the following parts.</a:t>
            </a:r>
            <a:endParaRPr sz="1000">
              <a:latin typeface="微软雅黑" panose="020B0503020204020204" charset="-122"/>
              <a:ea typeface="微软雅黑" panose="020B0503020204020204" charset="-122"/>
              <a:cs typeface="微软雅黑" panose="020B0503020204020204" charset="-122"/>
              <a:sym typeface="+mn-ea"/>
            </a:endParaRPr>
          </a:p>
          <a:p>
            <a:pPr indent="0"/>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Remove the air filter assembly left and right 2 side bolts [1], [2];</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Remove the air filter assembly connecting the throttle intake pipe holding hoop [3];</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Remove the air filter assembly [4].</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The installation order is the reverse of the disassembly order.</a:t>
            </a:r>
            <a:endParaRPr sz="1000">
              <a:latin typeface="微软雅黑" panose="020B0503020204020204" charset="-122"/>
              <a:ea typeface="微软雅黑" panose="020B0503020204020204" charset="-122"/>
              <a:cs typeface="微软雅黑" panose="020B0503020204020204" charset="-122"/>
              <a:sym typeface="+mn-ea"/>
            </a:endParaRPr>
          </a:p>
        </p:txBody>
      </p:sp>
      <p:sp>
        <p:nvSpPr>
          <p:cNvPr id="104" name="文本框 103"/>
          <p:cNvSpPr txBox="1"/>
          <p:nvPr/>
        </p:nvSpPr>
        <p:spPr>
          <a:xfrm>
            <a:off x="1306195" y="4196080"/>
            <a:ext cx="2399030" cy="2615565"/>
          </a:xfrm>
          <a:prstGeom prst="rect">
            <a:avLst/>
          </a:prstGeom>
          <a:noFill/>
          <a:ln w="9525">
            <a:noFill/>
          </a:ln>
        </p:spPr>
        <p:txBody>
          <a:bodyPr wrap="square" lIns="36195" tIns="0" rIns="36195" bIns="0">
            <a:spAutoFit/>
          </a:bodyPr>
          <a:p>
            <a:pPr indent="0"/>
            <a:r>
              <a:rPr lang="zh-CN" altLang="en-US" sz="1000" b="1">
                <a:latin typeface="微软雅黑" panose="020B0503020204020204" charset="-122"/>
                <a:ea typeface="微软雅黑" panose="020B0503020204020204" charset="-122"/>
                <a:cs typeface="微软雅黑" panose="020B0503020204020204" charset="-122"/>
                <a:sym typeface="+mn-ea"/>
              </a:rPr>
              <a:t>⑤</a:t>
            </a:r>
            <a:r>
              <a:rPr lang="en-US" altLang="zh-CN" sz="1000" b="1">
                <a:latin typeface="微软雅黑" panose="020B0503020204020204" charset="-122"/>
                <a:ea typeface="微软雅黑" panose="020B0503020204020204" charset="-122"/>
                <a:cs typeface="微软雅黑" panose="020B0503020204020204" charset="-122"/>
                <a:sym typeface="+mn-ea"/>
              </a:rPr>
              <a:t> </a:t>
            </a:r>
            <a:r>
              <a:rPr lang="zh-CN" altLang="en-US" sz="1000" b="1">
                <a:latin typeface="微软雅黑" panose="020B0503020204020204" charset="-122"/>
                <a:ea typeface="微软雅黑" panose="020B0503020204020204" charset="-122"/>
                <a:cs typeface="微软雅黑" panose="020B0503020204020204" charset="-122"/>
                <a:sym typeface="+mn-ea"/>
              </a:rPr>
              <a:t>Throttle assembly</a:t>
            </a:r>
            <a:endParaRPr lang="zh-CN" altLang="en-US" sz="1000" b="1">
              <a:latin typeface="微软雅黑" panose="020B0503020204020204" charset="-122"/>
              <a:ea typeface="微软雅黑" panose="020B0503020204020204" charset="-122"/>
              <a:cs typeface="微软雅黑" panose="020B0503020204020204" charset="-122"/>
              <a:sym typeface="+mn-ea"/>
            </a:endParaRPr>
          </a:p>
          <a:p>
            <a:pPr indent="0"/>
            <a:endParaRPr lang="zh-CN" altLang="en-US" sz="1000" b="1">
              <a:latin typeface="微软雅黑" panose="020B0503020204020204" charset="-122"/>
              <a:ea typeface="微软雅黑" panose="020B0503020204020204" charset="-122"/>
              <a:cs typeface="微软雅黑" panose="020B0503020204020204" charset="-122"/>
              <a:sym typeface="+mn-ea"/>
            </a:endParaRPr>
          </a:p>
          <a:p>
            <a:pPr indent="0"/>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Installation / Disassembly</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Remove the following parts.</a:t>
            </a:r>
            <a:endParaRPr sz="1000">
              <a:latin typeface="微软雅黑" panose="020B0503020204020204" charset="-122"/>
              <a:ea typeface="微软雅黑" panose="020B0503020204020204" charset="-122"/>
              <a:cs typeface="微软雅黑" panose="020B0503020204020204" charset="-122"/>
              <a:sym typeface="+mn-ea"/>
            </a:endParaRPr>
          </a:p>
          <a:p>
            <a:pPr indent="0"/>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Remove the intake pipe clamps [1];</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Unplug the fuel injector [2];</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Unplug the triple sensor [3];</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Unplug the stepper motor motor [4];</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Remove the throttle assembly [5];</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Loosen the adjustment nut [6];</a:t>
            </a:r>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 Remove the throttle wiring harness [7].</a:t>
            </a:r>
            <a:endParaRPr sz="1000">
              <a:latin typeface="微软雅黑" panose="020B0503020204020204" charset="-122"/>
              <a:ea typeface="微软雅黑" panose="020B0503020204020204" charset="-122"/>
              <a:cs typeface="微软雅黑" panose="020B0503020204020204" charset="-122"/>
              <a:sym typeface="+mn-ea"/>
            </a:endParaRPr>
          </a:p>
          <a:p>
            <a:pPr indent="0"/>
            <a:endParaRPr sz="1000">
              <a:latin typeface="微软雅黑" panose="020B0503020204020204" charset="-122"/>
              <a:ea typeface="微软雅黑" panose="020B0503020204020204" charset="-122"/>
              <a:cs typeface="微软雅黑" panose="020B0503020204020204" charset="-122"/>
              <a:sym typeface="+mn-ea"/>
            </a:endParaRPr>
          </a:p>
          <a:p>
            <a:pPr indent="0"/>
            <a:r>
              <a:rPr sz="1000">
                <a:latin typeface="微软雅黑" panose="020B0503020204020204" charset="-122"/>
                <a:ea typeface="微软雅黑" panose="020B0503020204020204" charset="-122"/>
                <a:cs typeface="微软雅黑" panose="020B0503020204020204" charset="-122"/>
                <a:sym typeface="+mn-ea"/>
              </a:rPr>
              <a:t>The installation sequence is the reverse of the disassembly sequence .</a:t>
            </a:r>
            <a:r>
              <a:rPr lang="en-US" sz="1000" b="0">
                <a:latin typeface="微软雅黑" panose="020B0503020204020204" charset="-122"/>
                <a:ea typeface="微软雅黑" panose="020B0503020204020204" charset="-122"/>
                <a:cs typeface="微软雅黑" panose="020B0503020204020204" charset="-122"/>
              </a:rPr>
              <a:t>   </a:t>
            </a:r>
            <a:endParaRPr lang="en-US" altLang="en-US" sz="1000" b="0">
              <a:latin typeface="微软雅黑" panose="020B0503020204020204" charset="-122"/>
              <a:ea typeface="微软雅黑" panose="020B0503020204020204" charset="-122"/>
              <a:cs typeface="微软雅黑" panose="020B0503020204020204" charset="-122"/>
            </a:endParaRPr>
          </a:p>
        </p:txBody>
      </p:sp>
      <p:pic>
        <p:nvPicPr>
          <p:cNvPr id="3" name="图片 2" descr="空滤左侧"/>
          <p:cNvPicPr>
            <a:picLocks noChangeAspect="1"/>
          </p:cNvPicPr>
          <p:nvPr/>
        </p:nvPicPr>
        <p:blipFill>
          <a:blip r:embed="rId2"/>
          <a:srcRect l="31955" r="33649" b="1287"/>
          <a:stretch>
            <a:fillRect/>
          </a:stretch>
        </p:blipFill>
        <p:spPr>
          <a:xfrm>
            <a:off x="4945380" y="1762760"/>
            <a:ext cx="1082675" cy="1541145"/>
          </a:xfrm>
          <a:prstGeom prst="rect">
            <a:avLst/>
          </a:prstGeom>
          <a:ln>
            <a:solidFill>
              <a:schemeClr val="tx1"/>
            </a:solidFill>
          </a:ln>
        </p:spPr>
      </p:pic>
      <p:pic>
        <p:nvPicPr>
          <p:cNvPr id="4" name="图片 3" descr="空滤右侧拆装0000"/>
          <p:cNvPicPr>
            <a:picLocks noChangeAspect="1"/>
          </p:cNvPicPr>
          <p:nvPr/>
        </p:nvPicPr>
        <p:blipFill>
          <a:blip r:embed="rId3"/>
          <a:srcRect l="33862" r="31452"/>
          <a:stretch>
            <a:fillRect/>
          </a:stretch>
        </p:blipFill>
        <p:spPr>
          <a:xfrm>
            <a:off x="3867785" y="1762760"/>
            <a:ext cx="1077595" cy="1541145"/>
          </a:xfrm>
          <a:prstGeom prst="rect">
            <a:avLst/>
          </a:prstGeom>
          <a:ln>
            <a:solidFill>
              <a:schemeClr val="tx1"/>
            </a:solidFill>
          </a:ln>
        </p:spPr>
      </p:pic>
      <p:cxnSp>
        <p:nvCxnSpPr>
          <p:cNvPr id="6" name="直接连接符 5"/>
          <p:cNvCxnSpPr/>
          <p:nvPr/>
        </p:nvCxnSpPr>
        <p:spPr>
          <a:xfrm flipH="1" flipV="1">
            <a:off x="3966845" y="1913255"/>
            <a:ext cx="104775" cy="546735"/>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3966845" y="1913255"/>
            <a:ext cx="545465" cy="45212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a:endCxn id="7" idx="2"/>
          </p:cNvCxnSpPr>
          <p:nvPr/>
        </p:nvCxnSpPr>
        <p:spPr>
          <a:xfrm flipV="1">
            <a:off x="5151755" y="1913255"/>
            <a:ext cx="775335" cy="45720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5636895" y="1916430"/>
            <a:ext cx="281305" cy="77089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3963035" y="2715895"/>
            <a:ext cx="143510" cy="440055"/>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a:endCxn id="26" idx="0"/>
          </p:cNvCxnSpPr>
          <p:nvPr/>
        </p:nvCxnSpPr>
        <p:spPr>
          <a:xfrm flipH="1">
            <a:off x="5056505" y="2522855"/>
            <a:ext cx="476885" cy="621665"/>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872865" y="3155950"/>
            <a:ext cx="180000" cy="144000"/>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22" name="文本框 21"/>
          <p:cNvSpPr txBox="1"/>
          <p:nvPr/>
        </p:nvSpPr>
        <p:spPr>
          <a:xfrm>
            <a:off x="3876675" y="1769110"/>
            <a:ext cx="180000" cy="144000"/>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7" name="文本框 6"/>
          <p:cNvSpPr txBox="1"/>
          <p:nvPr/>
        </p:nvSpPr>
        <p:spPr>
          <a:xfrm>
            <a:off x="5836920" y="1769110"/>
            <a:ext cx="180000" cy="144000"/>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26" name="文本框 25"/>
          <p:cNvSpPr txBox="1"/>
          <p:nvPr/>
        </p:nvSpPr>
        <p:spPr>
          <a:xfrm>
            <a:off x="4966335" y="3144520"/>
            <a:ext cx="180000" cy="144000"/>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grpSp>
        <p:nvGrpSpPr>
          <p:cNvPr id="12" name="组合 11"/>
          <p:cNvGrpSpPr>
            <a:grpSpLocks noChangeAspect="1"/>
          </p:cNvGrpSpPr>
          <p:nvPr/>
        </p:nvGrpSpPr>
        <p:grpSpPr>
          <a:xfrm>
            <a:off x="3862070" y="6402705"/>
            <a:ext cx="2166803" cy="1515158"/>
            <a:chOff x="5920" y="11653"/>
            <a:chExt cx="4459" cy="3118"/>
          </a:xfrm>
        </p:grpSpPr>
        <p:pic>
          <p:nvPicPr>
            <p:cNvPr id="9" name="图片 8" descr="节气门总成拆卸11111"/>
            <p:cNvPicPr>
              <a:picLocks noChangeAspect="1"/>
            </p:cNvPicPr>
            <p:nvPr/>
          </p:nvPicPr>
          <p:blipFill>
            <a:blip r:embed="rId4"/>
            <a:srcRect l="39214" r="26026"/>
            <a:stretch>
              <a:fillRect/>
            </a:stretch>
          </p:blipFill>
          <p:spPr>
            <a:xfrm>
              <a:off x="8181" y="11653"/>
              <a:ext cx="2185" cy="3118"/>
            </a:xfrm>
            <a:prstGeom prst="rect">
              <a:avLst/>
            </a:prstGeom>
            <a:ln>
              <a:solidFill>
                <a:schemeClr val="tx1"/>
              </a:solidFill>
            </a:ln>
          </p:spPr>
        </p:pic>
        <p:pic>
          <p:nvPicPr>
            <p:cNvPr id="10" name="图片 9" descr="节气门传感器线束8888"/>
            <p:cNvPicPr>
              <a:picLocks noChangeAspect="1"/>
            </p:cNvPicPr>
            <p:nvPr/>
          </p:nvPicPr>
          <p:blipFill>
            <a:blip r:embed="rId5"/>
            <a:srcRect l="37019" r="27951"/>
            <a:stretch>
              <a:fillRect/>
            </a:stretch>
          </p:blipFill>
          <p:spPr>
            <a:xfrm>
              <a:off x="5920" y="11653"/>
              <a:ext cx="2202" cy="3118"/>
            </a:xfrm>
            <a:prstGeom prst="rect">
              <a:avLst/>
            </a:prstGeom>
            <a:ln>
              <a:solidFill>
                <a:schemeClr val="tx1"/>
              </a:solidFill>
            </a:ln>
          </p:spPr>
        </p:pic>
        <p:cxnSp>
          <p:nvCxnSpPr>
            <p:cNvPr id="19" name="直接连接符 18"/>
            <p:cNvCxnSpPr/>
            <p:nvPr/>
          </p:nvCxnSpPr>
          <p:spPr>
            <a:xfrm>
              <a:off x="9481" y="12387"/>
              <a:ext cx="734"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9211" y="12052"/>
              <a:ext cx="1004"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831" y="12987"/>
              <a:ext cx="1100"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648" y="13470"/>
              <a:ext cx="1267"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6890" y="12437"/>
              <a:ext cx="1075"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9190" y="13403"/>
              <a:ext cx="1016"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7733" y="12304"/>
              <a:ext cx="370"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46" name="文本框 45"/>
            <p:cNvSpPr txBox="1"/>
            <p:nvPr/>
          </p:nvSpPr>
          <p:spPr>
            <a:xfrm>
              <a:off x="10009" y="13290"/>
              <a:ext cx="370"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[5]</a:t>
              </a:r>
              <a:endParaRPr lang="en-US" altLang="zh-CN" sz="1000" b="1">
                <a:latin typeface="微软雅黑" panose="020B0503020204020204" charset="-122"/>
                <a:ea typeface="微软雅黑" panose="020B0503020204020204" charset="-122"/>
              </a:endParaRPr>
            </a:p>
          </p:txBody>
        </p:sp>
        <p:sp>
          <p:nvSpPr>
            <p:cNvPr id="47" name="文本框 46"/>
            <p:cNvSpPr txBox="1"/>
            <p:nvPr/>
          </p:nvSpPr>
          <p:spPr>
            <a:xfrm>
              <a:off x="10004" y="12266"/>
              <a:ext cx="370"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[6]</a:t>
              </a:r>
              <a:endParaRPr lang="en-US" altLang="zh-CN" sz="1000" b="1">
                <a:latin typeface="微软雅黑" panose="020B0503020204020204" charset="-122"/>
                <a:ea typeface="微软雅黑" panose="020B0503020204020204" charset="-122"/>
              </a:endParaRPr>
            </a:p>
          </p:txBody>
        </p:sp>
        <p:sp>
          <p:nvSpPr>
            <p:cNvPr id="48" name="文本框 47"/>
            <p:cNvSpPr txBox="1"/>
            <p:nvPr/>
          </p:nvSpPr>
          <p:spPr>
            <a:xfrm>
              <a:off x="10002" y="11938"/>
              <a:ext cx="370"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[7]</a:t>
              </a:r>
              <a:endParaRPr lang="en-US" altLang="zh-CN" sz="1000" b="1">
                <a:latin typeface="微软雅黑" panose="020B0503020204020204" charset="-122"/>
                <a:ea typeface="微软雅黑" panose="020B0503020204020204" charset="-122"/>
              </a:endParaRPr>
            </a:p>
          </p:txBody>
        </p:sp>
        <p:sp>
          <p:nvSpPr>
            <p:cNvPr id="49" name="文本框 48"/>
            <p:cNvSpPr txBox="1"/>
            <p:nvPr/>
          </p:nvSpPr>
          <p:spPr>
            <a:xfrm>
              <a:off x="7737" y="13341"/>
              <a:ext cx="370"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sp>
          <p:nvSpPr>
            <p:cNvPr id="50" name="文本框 49"/>
            <p:cNvSpPr txBox="1"/>
            <p:nvPr/>
          </p:nvSpPr>
          <p:spPr>
            <a:xfrm>
              <a:off x="7743" y="12856"/>
              <a:ext cx="370"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grpSp>
      <p:grpSp>
        <p:nvGrpSpPr>
          <p:cNvPr id="51" name="组合 50"/>
          <p:cNvGrpSpPr>
            <a:grpSpLocks noChangeAspect="1"/>
          </p:cNvGrpSpPr>
          <p:nvPr/>
        </p:nvGrpSpPr>
        <p:grpSpPr>
          <a:xfrm>
            <a:off x="3866515" y="4197350"/>
            <a:ext cx="2160490" cy="1527184"/>
            <a:chOff x="5901" y="8138"/>
            <a:chExt cx="4411" cy="3118"/>
          </a:xfrm>
        </p:grpSpPr>
        <p:pic>
          <p:nvPicPr>
            <p:cNvPr id="52" name="图片 51" descr="节气门总成拆卸抱箍0000"/>
            <p:cNvPicPr>
              <a:picLocks noChangeAspect="1"/>
            </p:cNvPicPr>
            <p:nvPr/>
          </p:nvPicPr>
          <p:blipFill>
            <a:blip r:embed="rId6"/>
            <a:srcRect l="19567" r="10261"/>
            <a:stretch>
              <a:fillRect/>
            </a:stretch>
          </p:blipFill>
          <p:spPr>
            <a:xfrm>
              <a:off x="5901" y="8138"/>
              <a:ext cx="4411" cy="3118"/>
            </a:xfrm>
            <a:prstGeom prst="rect">
              <a:avLst/>
            </a:prstGeom>
            <a:ln>
              <a:solidFill>
                <a:schemeClr val="tx1"/>
              </a:solidFill>
            </a:ln>
          </p:spPr>
        </p:pic>
        <p:cxnSp>
          <p:nvCxnSpPr>
            <p:cNvPr id="53" name="直接连接符 52"/>
            <p:cNvCxnSpPr/>
            <p:nvPr/>
          </p:nvCxnSpPr>
          <p:spPr>
            <a:xfrm flipH="1">
              <a:off x="6194" y="10044"/>
              <a:ext cx="1637" cy="1043"/>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5957" y="10869"/>
              <a:ext cx="368" cy="29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grpSp>
      <p:sp>
        <p:nvSpPr>
          <p:cNvPr id="27" name="object 5"/>
          <p:cNvSpPr/>
          <p:nvPr/>
        </p:nvSpPr>
        <p:spPr>
          <a:xfrm>
            <a:off x="6261861" y="804672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29" name="文本框 28"/>
          <p:cNvSpPr txBox="1"/>
          <p:nvPr/>
        </p:nvSpPr>
        <p:spPr>
          <a:xfrm>
            <a:off x="6270625" y="876363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154</a:t>
            </a:r>
            <a:endParaRPr lang="en-US" altLang="zh-CN" sz="1000">
              <a:solidFill>
                <a:schemeClr val="bg1"/>
              </a:solidFill>
              <a:latin typeface="黑体" panose="02010609060101010101" charset="-122"/>
              <a:ea typeface="黑体" panose="02010609060101010101" charset="-122"/>
            </a:endParaRPr>
          </a:p>
        </p:txBody>
      </p:sp>
      <p:sp>
        <p:nvSpPr>
          <p:cNvPr id="2" name="object 13"/>
          <p:cNvSpPr txBox="1"/>
          <p:nvPr>
            <p:custDataLst>
              <p:tags r:id="rId7"/>
            </p:custDataLst>
          </p:nvPr>
        </p:nvSpPr>
        <p:spPr>
          <a:xfrm>
            <a:off x="614426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30670" y="1088136"/>
            <a:ext cx="106680" cy="8498205"/>
          </a:xfrm>
          <a:custGeom>
            <a:avLst/>
            <a:gdLst/>
            <a:ahLst/>
            <a:cxnLst/>
            <a:rect l="l" t="t" r="r" b="b"/>
            <a:pathLst>
              <a:path w="106679" h="8498205">
                <a:moveTo>
                  <a:pt x="0" y="0"/>
                </a:moveTo>
                <a:lnTo>
                  <a:pt x="106679" y="0"/>
                </a:lnTo>
                <a:lnTo>
                  <a:pt x="106679" y="8497824"/>
                </a:lnTo>
                <a:lnTo>
                  <a:pt x="0" y="8497824"/>
                </a:lnTo>
                <a:lnTo>
                  <a:pt x="0" y="0"/>
                </a:lnTo>
                <a:close/>
              </a:path>
            </a:pathLst>
          </a:custGeom>
          <a:solidFill>
            <a:srgbClr val="EEEEEE"/>
          </a:solidFill>
        </p:spPr>
        <p:txBody>
          <a:bodyPr wrap="square" lIns="0" tIns="0" rIns="0" bIns="0" rtlCol="0"/>
          <a:lstStyle/>
          <a:p/>
        </p:txBody>
      </p:sp>
      <p:sp>
        <p:nvSpPr>
          <p:cNvPr id="3" name="object 3"/>
          <p:cNvSpPr/>
          <p:nvPr/>
        </p:nvSpPr>
        <p:spPr>
          <a:xfrm>
            <a:off x="693546" y="1088136"/>
            <a:ext cx="5925820" cy="8502650"/>
          </a:xfrm>
          <a:custGeom>
            <a:avLst/>
            <a:gdLst/>
            <a:ahLst/>
            <a:cxnLst/>
            <a:rect l="l" t="t" r="r" b="b"/>
            <a:pathLst>
              <a:path w="5925820" h="8502650">
                <a:moveTo>
                  <a:pt x="0" y="0"/>
                </a:moveTo>
                <a:lnTo>
                  <a:pt x="5925312" y="0"/>
                </a:lnTo>
                <a:lnTo>
                  <a:pt x="5925312" y="8502396"/>
                </a:lnTo>
                <a:lnTo>
                  <a:pt x="0" y="8502396"/>
                </a:lnTo>
                <a:lnTo>
                  <a:pt x="0" y="0"/>
                </a:lnTo>
                <a:close/>
              </a:path>
            </a:pathLst>
          </a:custGeom>
          <a:solidFill>
            <a:srgbClr val="EEEEEE"/>
          </a:solidFill>
        </p:spPr>
        <p:txBody>
          <a:bodyPr wrap="square" lIns="0" tIns="0" rIns="0" bIns="0" rtlCol="0"/>
          <a:lstStyle/>
          <a:p/>
        </p:txBody>
      </p:sp>
      <p:sp>
        <p:nvSpPr>
          <p:cNvPr id="4" name="object 4"/>
          <p:cNvSpPr/>
          <p:nvPr/>
        </p:nvSpPr>
        <p:spPr>
          <a:xfrm>
            <a:off x="1312925" y="1635252"/>
            <a:ext cx="4826635" cy="7419340"/>
          </a:xfrm>
          <a:custGeom>
            <a:avLst/>
            <a:gdLst/>
            <a:ahLst/>
            <a:cxnLst/>
            <a:rect l="l" t="t" r="r" b="b"/>
            <a:pathLst>
              <a:path w="4826635" h="7419340">
                <a:moveTo>
                  <a:pt x="0" y="0"/>
                </a:moveTo>
                <a:lnTo>
                  <a:pt x="4826508" y="0"/>
                </a:lnTo>
                <a:lnTo>
                  <a:pt x="4826508" y="7418832"/>
                </a:lnTo>
                <a:lnTo>
                  <a:pt x="0" y="7418832"/>
                </a:lnTo>
                <a:lnTo>
                  <a:pt x="0" y="0"/>
                </a:lnTo>
                <a:close/>
              </a:path>
            </a:pathLst>
          </a:custGeom>
          <a:solidFill>
            <a:srgbClr val="FFFFFF"/>
          </a:solidFill>
        </p:spPr>
        <p:txBody>
          <a:bodyPr wrap="square" lIns="0" tIns="0" rIns="0" bIns="0" rtlCol="0"/>
          <a:lstStyle/>
          <a:p/>
        </p:txBody>
      </p:sp>
      <p:pic>
        <p:nvPicPr>
          <p:cNvPr id="38" name="图片 37" descr="图片4"/>
          <p:cNvPicPr>
            <a:picLocks noChangeAspect="1"/>
          </p:cNvPicPr>
          <p:nvPr/>
        </p:nvPicPr>
        <p:blipFill>
          <a:blip r:embed="rId1"/>
          <a:stretch>
            <a:fillRect/>
          </a:stretch>
        </p:blipFill>
        <p:spPr>
          <a:xfrm>
            <a:off x="1450975" y="1459865"/>
            <a:ext cx="1080000" cy="168108"/>
          </a:xfrm>
          <a:prstGeom prst="rect">
            <a:avLst/>
          </a:prstGeom>
        </p:spPr>
      </p:pic>
      <p:sp>
        <p:nvSpPr>
          <p:cNvPr id="39" name="文本框 38"/>
          <p:cNvSpPr txBox="1"/>
          <p:nvPr/>
        </p:nvSpPr>
        <p:spPr>
          <a:xfrm>
            <a:off x="1303655" y="1656715"/>
            <a:ext cx="2397125" cy="3231515"/>
          </a:xfrm>
          <a:prstGeom prst="rect">
            <a:avLst/>
          </a:prstGeom>
          <a:noFill/>
        </p:spPr>
        <p:txBody>
          <a:bodyPr wrap="square" lIns="36195" tIns="0" rIns="36195" bIns="0" rtlCol="0">
            <a:spAutoFit/>
          </a:bodyPr>
          <a:p>
            <a:r>
              <a:rPr lang="zh-CN" altLang="en-US" sz="1000" b="1">
                <a:latin typeface="微软雅黑" panose="020B0503020204020204" charset="-122"/>
                <a:ea typeface="微软雅黑" panose="020B0503020204020204" charset="-122"/>
                <a:cs typeface="微软雅黑" panose="020B0503020204020204" charset="-122"/>
              </a:rPr>
              <a:t>⑥</a:t>
            </a:r>
            <a:r>
              <a:rPr lang="en-US" altLang="zh-CN" sz="1000" b="1">
                <a:latin typeface="微软雅黑" panose="020B0503020204020204" charset="-122"/>
                <a:ea typeface="微软雅黑" panose="020B0503020204020204" charset="-122"/>
                <a:cs typeface="微软雅黑" panose="020B0503020204020204" charset="-122"/>
              </a:rPr>
              <a:t> </a:t>
            </a:r>
            <a:r>
              <a:rPr lang="zh-CN" altLang="en-US" sz="1000" b="1">
                <a:latin typeface="微软雅黑" panose="020B0503020204020204" charset="-122"/>
                <a:ea typeface="微软雅黑" panose="020B0503020204020204" charset="-122"/>
                <a:cs typeface="微软雅黑" panose="020B0503020204020204" charset="-122"/>
              </a:rPr>
              <a:t>Oil-cooled radiator</a:t>
            </a:r>
            <a:r>
              <a:rPr lang="zh-CN" altLang="en-US" sz="1000">
                <a:latin typeface="微软雅黑" panose="020B0503020204020204" charset="-122"/>
                <a:ea typeface="微软雅黑" panose="020B0503020204020204" charset="-122"/>
                <a:cs typeface="微软雅黑" panose="020B0503020204020204" charset="-122"/>
              </a:rPr>
              <a:t>   </a:t>
            </a:r>
            <a:endParaRPr lang="zh-CN" altLang="en-US" sz="1000">
              <a:latin typeface="微软雅黑" panose="020B0503020204020204" charset="-122"/>
              <a:ea typeface="微软雅黑" panose="020B0503020204020204" charset="-122"/>
              <a:cs typeface="微软雅黑" panose="020B0503020204020204" charset="-122"/>
            </a:endParaRPr>
          </a:p>
          <a:p>
            <a:endParaRPr lang="zh-CN" altLang="en-US" sz="1000">
              <a:latin typeface="微软雅黑" panose="020B0503020204020204" charset="-122"/>
              <a:ea typeface="微软雅黑" panose="020B0503020204020204" charset="-122"/>
              <a:cs typeface="微软雅黑" panose="020B0503020204020204" charset="-122"/>
            </a:endParaRPr>
          </a:p>
          <a:p>
            <a:r>
              <a:rPr lang="en-US" altLang="zh-CN" sz="1000">
                <a:latin typeface="微软雅黑" panose="020B0503020204020204" charset="-122"/>
                <a:ea typeface="微软雅黑" panose="020B0503020204020204" charset="-122"/>
                <a:cs typeface="微软雅黑" panose="020B0503020204020204" charset="-122"/>
              </a:rPr>
              <a:t> </a:t>
            </a:r>
            <a:r>
              <a:rPr lang="zh-CN" altLang="en-US" sz="1000">
                <a:latin typeface="微软雅黑" panose="020B0503020204020204" charset="-122"/>
                <a:ea typeface="微软雅黑" panose="020B0503020204020204" charset="-122"/>
                <a:cs typeface="微软雅黑" panose="020B0503020204020204" charset="-122"/>
              </a:rPr>
              <a:t>Keeps the motorcycle upright on level ground.</a:t>
            </a:r>
            <a:endParaRPr lang="zh-CN" altLang="en-US" sz="1000">
              <a:latin typeface="微软雅黑" panose="020B0503020204020204" charset="-122"/>
              <a:ea typeface="微软雅黑" panose="020B0503020204020204" charset="-122"/>
              <a:cs typeface="微软雅黑" panose="020B0503020204020204" charset="-122"/>
            </a:endParaRPr>
          </a:p>
          <a:p>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Disassembly/Installation</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Remove the following parts.</a:t>
            </a:r>
            <a:endParaRPr lang="zh-CN" altLang="en-US" sz="1000">
              <a:latin typeface="微软雅黑" panose="020B0503020204020204" charset="-122"/>
              <a:ea typeface="微软雅黑" panose="020B0503020204020204" charset="-122"/>
              <a:cs typeface="微软雅黑" panose="020B0503020204020204" charset="-122"/>
            </a:endParaRPr>
          </a:p>
          <a:p>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Removal of the inlet and outlet oil pipe over oil bolts [1], [4].</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Remove the oil-cooled radiator mounting bolts [2].</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Remove the oil-cooled radiator [3].</a:t>
            </a:r>
            <a:endParaRPr lang="zh-CN" altLang="en-US" sz="1000">
              <a:latin typeface="微软雅黑" panose="020B0503020204020204" charset="-122"/>
              <a:ea typeface="微软雅黑" panose="020B0503020204020204" charset="-122"/>
              <a:cs typeface="微软雅黑" panose="020B0503020204020204" charset="-122"/>
            </a:endParaRPr>
          </a:p>
          <a:p>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The installation order is the reverse of the disassembly order.</a:t>
            </a:r>
            <a:endParaRPr lang="zh-CN" altLang="en-US" sz="1000">
              <a:latin typeface="微软雅黑" panose="020B0503020204020204" charset="-122"/>
              <a:ea typeface="微软雅黑" panose="020B0503020204020204" charset="-122"/>
              <a:cs typeface="微软雅黑" panose="020B0503020204020204" charset="-122"/>
            </a:endParaRPr>
          </a:p>
          <a:p>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Torque :</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Installation of oil-cooled radiator over-oil bolt.</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12 N-m (1.2 kgf-m, 8.8 lbf.ft)</a:t>
            </a:r>
            <a:endParaRPr lang="zh-CN" altLang="en-US" sz="1000">
              <a:latin typeface="微软雅黑" panose="020B0503020204020204" charset="-122"/>
              <a:ea typeface="微软雅黑" panose="020B0503020204020204" charset="-122"/>
              <a:cs typeface="微软雅黑" panose="020B0503020204020204" charset="-122"/>
            </a:endParaRPr>
          </a:p>
        </p:txBody>
      </p:sp>
      <p:grpSp>
        <p:nvGrpSpPr>
          <p:cNvPr id="79" name="组合 78"/>
          <p:cNvGrpSpPr>
            <a:grpSpLocks noChangeAspect="1"/>
          </p:cNvGrpSpPr>
          <p:nvPr/>
        </p:nvGrpSpPr>
        <p:grpSpPr>
          <a:xfrm>
            <a:off x="3877310" y="1894205"/>
            <a:ext cx="2160496" cy="1545406"/>
            <a:chOff x="5740" y="3823"/>
            <a:chExt cx="4359" cy="3118"/>
          </a:xfrm>
        </p:grpSpPr>
        <p:pic>
          <p:nvPicPr>
            <p:cNvPr id="14" name="图片 13" descr="E:\三维截图\油冷散热器.tif油冷散热器"/>
            <p:cNvPicPr>
              <a:picLocks noChangeAspect="1"/>
            </p:cNvPicPr>
            <p:nvPr/>
          </p:nvPicPr>
          <p:blipFill>
            <a:blip r:embed="rId2"/>
            <a:srcRect l="30689"/>
            <a:stretch>
              <a:fillRect/>
            </a:stretch>
          </p:blipFill>
          <p:spPr>
            <a:xfrm>
              <a:off x="5740" y="3823"/>
              <a:ext cx="4359" cy="3118"/>
            </a:xfrm>
            <a:prstGeom prst="rect">
              <a:avLst/>
            </a:prstGeom>
            <a:ln>
              <a:solidFill>
                <a:schemeClr val="tx1"/>
              </a:solidFill>
            </a:ln>
          </p:spPr>
        </p:pic>
        <p:cxnSp>
          <p:nvCxnSpPr>
            <p:cNvPr id="40" name="直接连接符 39"/>
            <p:cNvCxnSpPr>
              <a:endCxn id="63" idx="1"/>
            </p:cNvCxnSpPr>
            <p:nvPr/>
          </p:nvCxnSpPr>
          <p:spPr>
            <a:xfrm>
              <a:off x="7157" y="4767"/>
              <a:ext cx="2450" cy="1948"/>
            </a:xfrm>
            <a:prstGeom prst="line">
              <a:avLst/>
            </a:prstGeom>
            <a:ln w="15875">
              <a:solidFill>
                <a:srgbClr val="FF0000"/>
              </a:solidFill>
              <a:prstDash val="solid"/>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45" name="直接连接符 44"/>
            <p:cNvCxnSpPr>
              <a:endCxn id="63" idx="1"/>
            </p:cNvCxnSpPr>
            <p:nvPr/>
          </p:nvCxnSpPr>
          <p:spPr>
            <a:xfrm>
              <a:off x="6294" y="6567"/>
              <a:ext cx="3313" cy="148"/>
            </a:xfrm>
            <a:prstGeom prst="line">
              <a:avLst/>
            </a:prstGeom>
            <a:ln w="15875">
              <a:solidFill>
                <a:srgbClr val="FF0000"/>
              </a:solidFill>
              <a:prstDash val="solid"/>
              <a:headEnd type="triangle" w="sm" len="med"/>
              <a:tailEnd type="none" w="sm" len="med"/>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9607" y="6568"/>
              <a:ext cx="363" cy="291"/>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64" name="文本框 63"/>
            <p:cNvSpPr txBox="1"/>
            <p:nvPr/>
          </p:nvSpPr>
          <p:spPr>
            <a:xfrm>
              <a:off x="5773" y="4322"/>
              <a:ext cx="363" cy="291"/>
            </a:xfrm>
            <a:prstGeom prst="rect">
              <a:avLst/>
            </a:prstGeom>
            <a:solidFill>
              <a:schemeClr val="bg2"/>
            </a:solidFill>
            <a:ln w="9525">
              <a:noFill/>
            </a:ln>
          </p:spPr>
          <p:txBody>
            <a:bodyPr wrap="square" lIns="0" tIns="0" rIns="0" bIns="0" anchor="t"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65" name="文本框 64"/>
            <p:cNvSpPr txBox="1"/>
            <p:nvPr/>
          </p:nvSpPr>
          <p:spPr>
            <a:xfrm>
              <a:off x="5779" y="5546"/>
              <a:ext cx="363" cy="291"/>
            </a:xfrm>
            <a:prstGeom prst="rect">
              <a:avLst/>
            </a:prstGeom>
            <a:solidFill>
              <a:schemeClr val="bg2"/>
            </a:solidFill>
            <a:ln w="9525">
              <a:noFill/>
            </a:ln>
          </p:spPr>
          <p:txBody>
            <a:bodyPr wrap="square" lIns="0" tIns="0" rIns="0" bIns="0" anchor="t"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cxnSp>
          <p:nvCxnSpPr>
            <p:cNvPr id="66" name="直接连接符 65"/>
            <p:cNvCxnSpPr>
              <a:stCxn id="64" idx="3"/>
            </p:cNvCxnSpPr>
            <p:nvPr/>
          </p:nvCxnSpPr>
          <p:spPr>
            <a:xfrm>
              <a:off x="6136" y="4467"/>
              <a:ext cx="644" cy="0"/>
            </a:xfrm>
            <a:prstGeom prst="line">
              <a:avLst/>
            </a:prstGeom>
            <a:ln w="15875">
              <a:solidFill>
                <a:srgbClr val="FF0000"/>
              </a:solidFill>
              <a:prstDash val="solid"/>
              <a:headEnd type="none"/>
              <a:tailEnd type="triangle" w="sm" len="med"/>
            </a:ln>
          </p:spPr>
          <p:style>
            <a:lnRef idx="1">
              <a:schemeClr val="accent1"/>
            </a:lnRef>
            <a:fillRef idx="0">
              <a:schemeClr val="accent1"/>
            </a:fillRef>
            <a:effectRef idx="0">
              <a:schemeClr val="accent1"/>
            </a:effectRef>
            <a:fontRef idx="minor">
              <a:schemeClr val="tx1"/>
            </a:fontRef>
          </p:style>
        </p:cxnSp>
        <p:cxnSp>
          <p:nvCxnSpPr>
            <p:cNvPr id="67" name="直接连接符 66"/>
            <p:cNvCxnSpPr>
              <a:stCxn id="65" idx="3"/>
            </p:cNvCxnSpPr>
            <p:nvPr/>
          </p:nvCxnSpPr>
          <p:spPr>
            <a:xfrm>
              <a:off x="6142" y="5692"/>
              <a:ext cx="515" cy="0"/>
            </a:xfrm>
            <a:prstGeom prst="line">
              <a:avLst/>
            </a:prstGeom>
            <a:ln w="15875">
              <a:solidFill>
                <a:srgbClr val="FF0000"/>
              </a:solidFill>
              <a:prstDash val="solid"/>
              <a:headEnd type="none"/>
              <a:tailEnd type="triangle" w="sm" len="med"/>
            </a:ln>
          </p:spPr>
          <p:style>
            <a:lnRef idx="1">
              <a:schemeClr val="accent1"/>
            </a:lnRef>
            <a:fillRef idx="0">
              <a:schemeClr val="accent1"/>
            </a:fillRef>
            <a:effectRef idx="0">
              <a:schemeClr val="accent1"/>
            </a:effectRef>
            <a:fontRef idx="minor">
              <a:schemeClr val="tx1"/>
            </a:fontRef>
          </p:style>
        </p:cxnSp>
      </p:grpSp>
      <p:grpSp>
        <p:nvGrpSpPr>
          <p:cNvPr id="80" name="组合 79"/>
          <p:cNvGrpSpPr>
            <a:grpSpLocks noChangeAspect="1"/>
          </p:cNvGrpSpPr>
          <p:nvPr/>
        </p:nvGrpSpPr>
        <p:grpSpPr>
          <a:xfrm>
            <a:off x="3874135" y="4201160"/>
            <a:ext cx="2160000" cy="1513456"/>
            <a:chOff x="5711" y="7096"/>
            <a:chExt cx="4450" cy="3118"/>
          </a:xfrm>
        </p:grpSpPr>
        <p:pic>
          <p:nvPicPr>
            <p:cNvPr id="68" name="图片 67" descr="水泵水管0000"/>
            <p:cNvPicPr>
              <a:picLocks noChangeAspect="1"/>
            </p:cNvPicPr>
            <p:nvPr/>
          </p:nvPicPr>
          <p:blipFill>
            <a:blip r:embed="rId3"/>
            <a:srcRect l="7063" r="22144"/>
            <a:stretch>
              <a:fillRect/>
            </a:stretch>
          </p:blipFill>
          <p:spPr>
            <a:xfrm>
              <a:off x="5711" y="7096"/>
              <a:ext cx="4450" cy="3118"/>
            </a:xfrm>
            <a:prstGeom prst="rect">
              <a:avLst/>
            </a:prstGeom>
            <a:ln>
              <a:solidFill>
                <a:schemeClr val="tx1"/>
              </a:solidFill>
            </a:ln>
          </p:spPr>
        </p:pic>
        <p:cxnSp>
          <p:nvCxnSpPr>
            <p:cNvPr id="76" name="直接连接符 75"/>
            <p:cNvCxnSpPr>
              <a:endCxn id="78" idx="1"/>
            </p:cNvCxnSpPr>
            <p:nvPr/>
          </p:nvCxnSpPr>
          <p:spPr>
            <a:xfrm flipV="1">
              <a:off x="7852" y="8455"/>
              <a:ext cx="1850" cy="1102"/>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77" name="直接连接符 76"/>
            <p:cNvCxnSpPr>
              <a:endCxn id="78" idx="1"/>
            </p:cNvCxnSpPr>
            <p:nvPr/>
          </p:nvCxnSpPr>
          <p:spPr>
            <a:xfrm flipV="1">
              <a:off x="8122" y="8455"/>
              <a:ext cx="1580" cy="1155"/>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9702" y="8307"/>
              <a:ext cx="371" cy="29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grpSp>
      <p:sp>
        <p:nvSpPr>
          <p:cNvPr id="16" name="object 5"/>
          <p:cNvSpPr/>
          <p:nvPr/>
        </p:nvSpPr>
        <p:spPr>
          <a:xfrm>
            <a:off x="696721" y="805815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8" name="文本框 17"/>
          <p:cNvSpPr txBox="1"/>
          <p:nvPr/>
        </p:nvSpPr>
        <p:spPr>
          <a:xfrm>
            <a:off x="705485" y="877506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155</a:t>
            </a:r>
            <a:endParaRPr lang="en-US" altLang="zh-CN" sz="1000">
              <a:solidFill>
                <a:schemeClr val="bg1"/>
              </a:solidFill>
              <a:latin typeface="黑体" panose="02010609060101010101" charset="-122"/>
              <a:ea typeface="黑体" panose="02010609060101010101" charset="-122"/>
            </a:endParaRPr>
          </a:p>
        </p:txBody>
      </p:sp>
      <p:sp>
        <p:nvSpPr>
          <p:cNvPr id="5" name="object 13"/>
          <p:cNvSpPr txBox="1"/>
          <p:nvPr>
            <p:custDataLst>
              <p:tags r:id="rId4"/>
            </p:custDataLst>
          </p:nvPr>
        </p:nvSpPr>
        <p:spPr>
          <a:xfrm>
            <a:off x="561975"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3758233" name="矩形 1073758232"/>
          <p:cNvSpPr/>
          <p:nvPr/>
        </p:nvSpPr>
        <p:spPr>
          <a:xfrm>
            <a:off x="1344930" y="1634490"/>
            <a:ext cx="4826635" cy="7419340"/>
          </a:xfrm>
          <a:prstGeom prst="rect">
            <a:avLst/>
          </a:prstGeom>
          <a:solidFill>
            <a:srgbClr val="FFFFFF"/>
          </a:solidFill>
          <a:ln w="9525">
            <a:noFill/>
          </a:ln>
        </p:spPr>
        <p:txBody>
          <a:bodyPr/>
          <a:p>
            <a:endParaRPr lang="zh-CN" altLang="en-US"/>
          </a:p>
        </p:txBody>
      </p:sp>
      <p:pic>
        <p:nvPicPr>
          <p:cNvPr id="18" name="图片 17" descr="图片4"/>
          <p:cNvPicPr>
            <a:picLocks noChangeAspect="1"/>
          </p:cNvPicPr>
          <p:nvPr/>
        </p:nvPicPr>
        <p:blipFill>
          <a:blip r:embed="rId1"/>
          <a:stretch>
            <a:fillRect/>
          </a:stretch>
        </p:blipFill>
        <p:spPr>
          <a:xfrm>
            <a:off x="4925695" y="1466215"/>
            <a:ext cx="1080000" cy="168108"/>
          </a:xfrm>
          <a:prstGeom prst="rect">
            <a:avLst/>
          </a:prstGeom>
        </p:spPr>
      </p:pic>
      <p:sp>
        <p:nvSpPr>
          <p:cNvPr id="3" name="文本框 2"/>
          <p:cNvSpPr txBox="1"/>
          <p:nvPr/>
        </p:nvSpPr>
        <p:spPr>
          <a:xfrm>
            <a:off x="1344930" y="1677670"/>
            <a:ext cx="2362200" cy="4154805"/>
          </a:xfrm>
          <a:prstGeom prst="rect">
            <a:avLst/>
          </a:prstGeom>
          <a:noFill/>
        </p:spPr>
        <p:txBody>
          <a:bodyPr wrap="square" lIns="36195" tIns="0" rIns="36195" bIns="0" rtlCol="0">
            <a:spAutoFit/>
          </a:bodyPr>
          <a:p>
            <a:r>
              <a:rPr lang="zh-CN" altLang="en-US" sz="1000" b="1">
                <a:latin typeface="微软雅黑" panose="020B0503020204020204" charset="-122"/>
                <a:ea typeface="微软雅黑" panose="020B0503020204020204" charset="-122"/>
                <a:cs typeface="微软雅黑" panose="020B0503020204020204" charset="-122"/>
              </a:rPr>
              <a:t>⑦</a:t>
            </a:r>
            <a:r>
              <a:rPr lang="en-US" altLang="zh-CN" sz="1000" b="1">
                <a:latin typeface="微软雅黑" panose="020B0503020204020204" charset="-122"/>
                <a:ea typeface="微软雅黑" panose="020B0503020204020204" charset="-122"/>
                <a:cs typeface="微软雅黑" panose="020B0503020204020204" charset="-122"/>
              </a:rPr>
              <a:t> </a:t>
            </a:r>
            <a:r>
              <a:rPr lang="zh-CN" altLang="en-US" sz="1000" b="1">
                <a:latin typeface="微软雅黑" panose="020B0503020204020204" charset="-122"/>
                <a:ea typeface="微软雅黑" panose="020B0503020204020204" charset="-122"/>
                <a:cs typeface="微软雅黑" panose="020B0503020204020204" charset="-122"/>
              </a:rPr>
              <a:t>ABS</a:t>
            </a:r>
            <a:r>
              <a:rPr lang="en-US" altLang="zh-CN" sz="1000" b="1">
                <a:latin typeface="微软雅黑" panose="020B0503020204020204" charset="-122"/>
                <a:ea typeface="微软雅黑" panose="020B0503020204020204" charset="-122"/>
                <a:cs typeface="微软雅黑" panose="020B0503020204020204" charset="-122"/>
              </a:rPr>
              <a:t> pump</a:t>
            </a:r>
            <a:endParaRPr lang="zh-CN" altLang="en-US" sz="1000" b="1">
              <a:latin typeface="微软雅黑" panose="020B0503020204020204" charset="-122"/>
              <a:ea typeface="微软雅黑" panose="020B0503020204020204" charset="-122"/>
              <a:cs typeface="微软雅黑" panose="020B0503020204020204" charset="-122"/>
            </a:endParaRPr>
          </a:p>
          <a:p>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Disassembly/Installation</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Disassemble the following components.</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Drain the brake fluid from the front and rear brake hydraulic system.</a:t>
            </a:r>
            <a:endParaRPr lang="zh-CN" altLang="en-US" sz="1000">
              <a:latin typeface="微软雅黑" panose="020B0503020204020204" charset="-122"/>
              <a:ea typeface="微软雅黑" panose="020B0503020204020204" charset="-122"/>
              <a:cs typeface="微软雅黑" panose="020B0503020204020204" charset="-122"/>
            </a:endParaRPr>
          </a:p>
          <a:p>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Seat cushion assembly.</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Air filter assembly.</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ABS pump bracket.</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Disconnect the ABS pump 18P (black) connector</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Remove the brake hose brake light switch nut [1] and the upper and lower 2 sealing washers [2].</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removing the ABS nut [3] to disconnect the brake hose [4].</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Removal of ABS bracket mounting nut [5].</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Remove the ABS bracket ABS pump [6].</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Install in reverse order of removal.</a:t>
            </a:r>
            <a:endParaRPr lang="zh-CN" altLang="en-US" sz="1000">
              <a:latin typeface="微软雅黑" panose="020B0503020204020204" charset="-122"/>
              <a:ea typeface="微软雅黑" panose="020B0503020204020204" charset="-122"/>
              <a:cs typeface="微软雅黑" panose="020B0503020204020204" charset="-122"/>
            </a:endParaRPr>
          </a:p>
          <a:p>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b="1">
                <a:latin typeface="微软雅黑" panose="020B0503020204020204" charset="-122"/>
                <a:ea typeface="微软雅黑" panose="020B0503020204020204" charset="-122"/>
                <a:cs typeface="微软雅黑" panose="020B0503020204020204" charset="-122"/>
              </a:rPr>
              <a:t>Note: </a:t>
            </a:r>
            <a:r>
              <a:rPr lang="en-US" altLang="zh-CN" sz="1000" b="1">
                <a:latin typeface="微软雅黑" panose="020B0503020204020204" charset="-122"/>
                <a:ea typeface="微软雅黑" panose="020B0503020204020204" charset="-122"/>
                <a:cs typeface="微软雅黑" panose="020B0503020204020204" charset="-122"/>
              </a:rPr>
              <a:t>factory edition</a:t>
            </a:r>
            <a:r>
              <a:rPr lang="zh-CN" altLang="en-US" sz="1000" b="1">
                <a:latin typeface="微软雅黑" panose="020B0503020204020204" charset="-122"/>
                <a:ea typeface="微软雅黑" panose="020B0503020204020204" charset="-122"/>
                <a:cs typeface="微软雅黑" panose="020B0503020204020204" charset="-122"/>
              </a:rPr>
              <a:t> do not have an ABS pump.</a:t>
            </a:r>
            <a:endParaRPr lang="zh-CN" altLang="en-US" sz="1000" b="1">
              <a:latin typeface="微软雅黑" panose="020B0503020204020204" charset="-122"/>
              <a:ea typeface="微软雅黑" panose="020B0503020204020204" charset="-122"/>
              <a:cs typeface="微软雅黑" panose="020B0503020204020204" charset="-122"/>
            </a:endParaRPr>
          </a:p>
        </p:txBody>
      </p:sp>
      <p:pic>
        <p:nvPicPr>
          <p:cNvPr id="856" name="图片 856"/>
          <p:cNvPicPr>
            <a:picLocks noChangeAspect="1"/>
          </p:cNvPicPr>
          <p:nvPr/>
        </p:nvPicPr>
        <p:blipFill>
          <a:blip r:embed="rId2"/>
          <a:stretch>
            <a:fillRect/>
          </a:stretch>
        </p:blipFill>
        <p:spPr>
          <a:xfrm>
            <a:off x="3867785" y="6569463"/>
            <a:ext cx="2160000" cy="2114417"/>
          </a:xfrm>
          <a:prstGeom prst="rect">
            <a:avLst/>
          </a:prstGeom>
          <a:ln>
            <a:solidFill>
              <a:schemeClr val="tx1"/>
            </a:solidFill>
          </a:ln>
        </p:spPr>
      </p:pic>
      <p:sp>
        <p:nvSpPr>
          <p:cNvPr id="15" name="文本框 14"/>
          <p:cNvSpPr txBox="1"/>
          <p:nvPr/>
        </p:nvSpPr>
        <p:spPr>
          <a:xfrm>
            <a:off x="1346200" y="6514465"/>
            <a:ext cx="2357120" cy="1384935"/>
          </a:xfrm>
          <a:prstGeom prst="rect">
            <a:avLst/>
          </a:prstGeom>
          <a:noFill/>
          <a:ln w="9525">
            <a:noFill/>
          </a:ln>
        </p:spPr>
        <p:txBody>
          <a:bodyPr wrap="square" lIns="36195" tIns="0" rIns="36195" bIns="0">
            <a:spAutoFit/>
          </a:bodyPr>
          <a:p>
            <a:pPr indent="0" fontAlgn="auto"/>
            <a:r>
              <a:rPr lang="en-US" altLang="zh-CN" sz="1000">
                <a:latin typeface="微软雅黑" panose="020B0503020204020204" charset="-122"/>
                <a:ea typeface="微软雅黑" panose="020B0503020204020204" charset="-122"/>
                <a:cs typeface="微软雅黑" panose="020B0503020204020204" charset="-122"/>
              </a:rPr>
              <a:t>  </a:t>
            </a:r>
            <a:r>
              <a:rPr lang="zh-CN" altLang="en-US" sz="1000">
                <a:latin typeface="微软雅黑" panose="020B0503020204020204" charset="-122"/>
                <a:ea typeface="微软雅黑" panose="020B0503020204020204" charset="-122"/>
                <a:cs typeface="微软雅黑" panose="020B0503020204020204" charset="-122"/>
              </a:rPr>
              <a:t>Remove the two mounting bolts [1] and the ABS pump 2] from the bracket.</a:t>
            </a:r>
            <a:endParaRPr lang="zh-CN" altLang="en-US" sz="1000">
              <a:latin typeface="微软雅黑" panose="020B0503020204020204" charset="-122"/>
              <a:ea typeface="微软雅黑" panose="020B0503020204020204" charset="-122"/>
              <a:cs typeface="微软雅黑" panose="020B0503020204020204" charset="-122"/>
            </a:endParaRPr>
          </a:p>
          <a:p>
            <a:pPr indent="0" fontAlgn="auto"/>
            <a:r>
              <a:rPr lang="zh-CN" altLang="en-US" sz="1000">
                <a:latin typeface="微软雅黑" panose="020B0503020204020204" charset="-122"/>
                <a:ea typeface="微软雅黑" panose="020B0503020204020204" charset="-122"/>
                <a:cs typeface="微软雅黑" panose="020B0503020204020204" charset="-122"/>
              </a:rPr>
              <a:t>Torque.</a:t>
            </a:r>
            <a:endParaRPr lang="zh-CN" altLang="en-US" sz="1000">
              <a:latin typeface="微软雅黑" panose="020B0503020204020204" charset="-122"/>
              <a:ea typeface="微软雅黑" panose="020B0503020204020204" charset="-122"/>
              <a:cs typeface="微软雅黑" panose="020B0503020204020204" charset="-122"/>
            </a:endParaRPr>
          </a:p>
          <a:p>
            <a:pPr indent="0" fontAlgn="auto"/>
            <a:r>
              <a:rPr lang="zh-CN" altLang="en-US" sz="1000">
                <a:latin typeface="微软雅黑" panose="020B0503020204020204" charset="-122"/>
                <a:ea typeface="微软雅黑" panose="020B0503020204020204" charset="-122"/>
                <a:cs typeface="微软雅黑" panose="020B0503020204020204" charset="-122"/>
              </a:rPr>
              <a:t>ABS pump to bracket attachment bolts.</a:t>
            </a:r>
            <a:endParaRPr lang="zh-CN" altLang="en-US" sz="1000">
              <a:latin typeface="微软雅黑" panose="020B0503020204020204" charset="-122"/>
              <a:ea typeface="微软雅黑" panose="020B0503020204020204" charset="-122"/>
              <a:cs typeface="微软雅黑" panose="020B0503020204020204" charset="-122"/>
            </a:endParaRPr>
          </a:p>
          <a:p>
            <a:pPr indent="0" fontAlgn="auto"/>
            <a:r>
              <a:rPr lang="zh-CN" altLang="en-US" sz="1000">
                <a:latin typeface="微软雅黑" panose="020B0503020204020204" charset="-122"/>
                <a:ea typeface="微软雅黑" panose="020B0503020204020204" charset="-122"/>
                <a:cs typeface="微软雅黑" panose="020B0503020204020204" charset="-122"/>
              </a:rPr>
              <a:t>12 N.m (1.2 kgf.m, 8.8 lbf.ft)</a:t>
            </a:r>
            <a:endParaRPr lang="zh-CN" altLang="en-US" sz="1000">
              <a:latin typeface="微软雅黑" panose="020B0503020204020204" charset="-122"/>
              <a:ea typeface="微软雅黑" panose="020B0503020204020204" charset="-122"/>
              <a:cs typeface="微软雅黑" panose="020B0503020204020204" charset="-122"/>
            </a:endParaRPr>
          </a:p>
          <a:p>
            <a:pPr indent="0" fontAlgn="auto"/>
            <a:r>
              <a:rPr lang="zh-CN" altLang="en-US" sz="1000">
                <a:latin typeface="微软雅黑" panose="020B0503020204020204" charset="-122"/>
                <a:ea typeface="微软雅黑" panose="020B0503020204020204" charset="-122"/>
                <a:cs typeface="微软雅黑" panose="020B0503020204020204" charset="-122"/>
              </a:rPr>
              <a:t>Brake hose oil bolt.</a:t>
            </a:r>
            <a:endParaRPr lang="zh-CN" altLang="en-US" sz="1000">
              <a:latin typeface="微软雅黑" panose="020B0503020204020204" charset="-122"/>
              <a:ea typeface="微软雅黑" panose="020B0503020204020204" charset="-122"/>
              <a:cs typeface="微软雅黑" panose="020B0503020204020204" charset="-122"/>
            </a:endParaRPr>
          </a:p>
          <a:p>
            <a:pPr indent="0" fontAlgn="auto"/>
            <a:r>
              <a:rPr lang="zh-CN" altLang="en-US" sz="1000">
                <a:latin typeface="微软雅黑" panose="020B0503020204020204" charset="-122"/>
                <a:ea typeface="微软雅黑" panose="020B0503020204020204" charset="-122"/>
                <a:cs typeface="微软雅黑" panose="020B0503020204020204" charset="-122"/>
              </a:rPr>
              <a:t>22 N.m (2.2 kgf.m, 16 lbf.ft)</a:t>
            </a:r>
            <a:endParaRPr lang="zh-CN" altLang="en-US" sz="1000">
              <a:latin typeface="微软雅黑" panose="020B0503020204020204" charset="-122"/>
              <a:ea typeface="微软雅黑" panose="020B0503020204020204" charset="-122"/>
              <a:cs typeface="微软雅黑" panose="020B0503020204020204" charset="-122"/>
            </a:endParaRPr>
          </a:p>
        </p:txBody>
      </p:sp>
      <p:grpSp>
        <p:nvGrpSpPr>
          <p:cNvPr id="48" name="组合 47"/>
          <p:cNvGrpSpPr>
            <a:grpSpLocks noChangeAspect="1"/>
          </p:cNvGrpSpPr>
          <p:nvPr/>
        </p:nvGrpSpPr>
        <p:grpSpPr>
          <a:xfrm>
            <a:off x="3864610" y="4173855"/>
            <a:ext cx="2160492" cy="1534141"/>
            <a:chOff x="4674" y="6973"/>
            <a:chExt cx="4391" cy="3118"/>
          </a:xfrm>
        </p:grpSpPr>
        <p:pic>
          <p:nvPicPr>
            <p:cNvPr id="16" name="图片 15" descr="ABS控制器拆装"/>
            <p:cNvPicPr>
              <a:picLocks noChangeAspect="1"/>
            </p:cNvPicPr>
            <p:nvPr/>
          </p:nvPicPr>
          <p:blipFill>
            <a:blip r:embed="rId3"/>
            <a:srcRect l="13502" r="16633"/>
            <a:stretch>
              <a:fillRect/>
            </a:stretch>
          </p:blipFill>
          <p:spPr>
            <a:xfrm>
              <a:off x="4674" y="6973"/>
              <a:ext cx="4391" cy="3118"/>
            </a:xfrm>
            <a:prstGeom prst="rect">
              <a:avLst/>
            </a:prstGeom>
            <a:ln>
              <a:solidFill>
                <a:schemeClr val="tx1"/>
              </a:solidFill>
            </a:ln>
          </p:spPr>
        </p:pic>
        <p:cxnSp>
          <p:nvCxnSpPr>
            <p:cNvPr id="19" name="直接连接符 18"/>
            <p:cNvCxnSpPr/>
            <p:nvPr/>
          </p:nvCxnSpPr>
          <p:spPr>
            <a:xfrm>
              <a:off x="6891" y="8879"/>
              <a:ext cx="477" cy="246"/>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4950" y="8446"/>
              <a:ext cx="1941"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4729" y="8281"/>
              <a:ext cx="366" cy="293"/>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[6]</a:t>
              </a:r>
              <a:endParaRPr lang="en-US" altLang="zh-CN" sz="1000" b="1">
                <a:latin typeface="微软雅黑" panose="020B0503020204020204" charset="-122"/>
                <a:ea typeface="微软雅黑" panose="020B0503020204020204" charset="-122"/>
              </a:endParaRPr>
            </a:p>
          </p:txBody>
        </p:sp>
        <p:cxnSp>
          <p:nvCxnSpPr>
            <p:cNvPr id="43" name="直接连接符 42"/>
            <p:cNvCxnSpPr/>
            <p:nvPr/>
          </p:nvCxnSpPr>
          <p:spPr>
            <a:xfrm flipV="1">
              <a:off x="7359" y="9125"/>
              <a:ext cx="1370" cy="2"/>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8612" y="8960"/>
              <a:ext cx="366" cy="293"/>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[5]</a:t>
              </a:r>
              <a:endParaRPr lang="en-US" altLang="zh-CN" sz="1000" b="1">
                <a:latin typeface="微软雅黑" panose="020B0503020204020204" charset="-122"/>
                <a:ea typeface="微软雅黑" panose="020B0503020204020204" charset="-122"/>
              </a:endParaRPr>
            </a:p>
          </p:txBody>
        </p:sp>
      </p:grpSp>
      <p:grpSp>
        <p:nvGrpSpPr>
          <p:cNvPr id="47" name="组合 46"/>
          <p:cNvGrpSpPr>
            <a:grpSpLocks noChangeAspect="1"/>
          </p:cNvGrpSpPr>
          <p:nvPr/>
        </p:nvGrpSpPr>
        <p:grpSpPr>
          <a:xfrm>
            <a:off x="3863975" y="1745615"/>
            <a:ext cx="2160489" cy="1488120"/>
            <a:chOff x="4633" y="3469"/>
            <a:chExt cx="4415" cy="3041"/>
          </a:xfrm>
        </p:grpSpPr>
        <p:pic>
          <p:nvPicPr>
            <p:cNvPr id="13" name="图片 12" descr="微信图片_20220520115553"/>
            <p:cNvPicPr>
              <a:picLocks noChangeAspect="1"/>
            </p:cNvPicPr>
            <p:nvPr/>
          </p:nvPicPr>
          <p:blipFill>
            <a:blip r:embed="rId4"/>
            <a:srcRect l="2668" t="6203" b="4410"/>
            <a:stretch>
              <a:fillRect/>
            </a:stretch>
          </p:blipFill>
          <p:spPr>
            <a:xfrm>
              <a:off x="4633" y="3469"/>
              <a:ext cx="4415" cy="3041"/>
            </a:xfrm>
            <a:prstGeom prst="rect">
              <a:avLst/>
            </a:prstGeom>
            <a:ln>
              <a:solidFill>
                <a:schemeClr val="tx1"/>
              </a:solidFill>
            </a:ln>
          </p:spPr>
        </p:pic>
        <p:sp>
          <p:nvSpPr>
            <p:cNvPr id="34" name="文本框 33"/>
            <p:cNvSpPr txBox="1"/>
            <p:nvPr/>
          </p:nvSpPr>
          <p:spPr>
            <a:xfrm>
              <a:off x="4673" y="3480"/>
              <a:ext cx="368" cy="29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35" name="文本框 34"/>
            <p:cNvSpPr txBox="1"/>
            <p:nvPr/>
          </p:nvSpPr>
          <p:spPr>
            <a:xfrm>
              <a:off x="8576" y="3505"/>
              <a:ext cx="368" cy="29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36" name="文本框 35"/>
            <p:cNvSpPr txBox="1"/>
            <p:nvPr/>
          </p:nvSpPr>
          <p:spPr>
            <a:xfrm>
              <a:off x="8616" y="6177"/>
              <a:ext cx="368" cy="29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cxnSp>
          <p:nvCxnSpPr>
            <p:cNvPr id="37" name="直接连接符 36"/>
            <p:cNvCxnSpPr>
              <a:stCxn id="34" idx="3"/>
            </p:cNvCxnSpPr>
            <p:nvPr/>
          </p:nvCxnSpPr>
          <p:spPr>
            <a:xfrm>
              <a:off x="5042" y="3627"/>
              <a:ext cx="1607" cy="1270"/>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35" idx="1"/>
            </p:cNvCxnSpPr>
            <p:nvPr/>
          </p:nvCxnSpPr>
          <p:spPr>
            <a:xfrm flipH="1">
              <a:off x="7482" y="3653"/>
              <a:ext cx="1094" cy="1173"/>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9" name="直接连接符 38"/>
            <p:cNvCxnSpPr>
              <a:endCxn id="36" idx="1"/>
            </p:cNvCxnSpPr>
            <p:nvPr/>
          </p:nvCxnSpPr>
          <p:spPr>
            <a:xfrm>
              <a:off x="7341" y="5255"/>
              <a:ext cx="1275" cy="1070"/>
            </a:xfrm>
            <a:prstGeom prst="line">
              <a:avLst/>
            </a:prstGeom>
            <a:ln w="15875">
              <a:solidFill>
                <a:srgbClr val="FF0000"/>
              </a:solidFill>
              <a:prstDash val="solid"/>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40" name="直接连接符 39"/>
            <p:cNvCxnSpPr>
              <a:endCxn id="41" idx="3"/>
            </p:cNvCxnSpPr>
            <p:nvPr/>
          </p:nvCxnSpPr>
          <p:spPr>
            <a:xfrm flipH="1">
              <a:off x="5016" y="5292"/>
              <a:ext cx="1854" cy="1045"/>
            </a:xfrm>
            <a:prstGeom prst="line">
              <a:avLst/>
            </a:prstGeom>
            <a:ln w="15875">
              <a:solidFill>
                <a:srgbClr val="FF0000"/>
              </a:solidFill>
              <a:prstDash val="solid"/>
              <a:headEnd type="triangle" w="sm" len="med"/>
              <a:tailEnd type="none" w="sm" len="med"/>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4647" y="6189"/>
              <a:ext cx="368" cy="29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45" name="文本框 44"/>
            <p:cNvSpPr txBox="1"/>
            <p:nvPr/>
          </p:nvSpPr>
          <p:spPr>
            <a:xfrm>
              <a:off x="4671" y="3817"/>
              <a:ext cx="368" cy="29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46" name="文本框 45"/>
            <p:cNvSpPr txBox="1"/>
            <p:nvPr/>
          </p:nvSpPr>
          <p:spPr>
            <a:xfrm>
              <a:off x="8572" y="3821"/>
              <a:ext cx="368" cy="29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grpSp>
      <p:sp>
        <p:nvSpPr>
          <p:cNvPr id="4" name="object 5"/>
          <p:cNvSpPr/>
          <p:nvPr/>
        </p:nvSpPr>
        <p:spPr>
          <a:xfrm>
            <a:off x="6261861" y="806958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6" name="文本框 5"/>
          <p:cNvSpPr txBox="1"/>
          <p:nvPr/>
        </p:nvSpPr>
        <p:spPr>
          <a:xfrm>
            <a:off x="6270625" y="878649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156</a:t>
            </a:r>
            <a:endParaRPr lang="en-US" altLang="zh-CN" sz="1000">
              <a:solidFill>
                <a:schemeClr val="bg1"/>
              </a:solidFill>
              <a:latin typeface="黑体" panose="02010609060101010101" charset="-122"/>
              <a:ea typeface="黑体" panose="02010609060101010101" charset="-122"/>
            </a:endParaRPr>
          </a:p>
        </p:txBody>
      </p:sp>
      <p:sp>
        <p:nvSpPr>
          <p:cNvPr id="7" name="文本框 6"/>
          <p:cNvSpPr txBox="1"/>
          <p:nvPr/>
        </p:nvSpPr>
        <p:spPr>
          <a:xfrm>
            <a:off x="4419184" y="6655828"/>
            <a:ext cx="180082" cy="14416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cxnSp>
        <p:nvCxnSpPr>
          <p:cNvPr id="8" name="直接连接符 7"/>
          <p:cNvCxnSpPr>
            <a:stCxn id="7" idx="3"/>
          </p:cNvCxnSpPr>
          <p:nvPr/>
        </p:nvCxnSpPr>
        <p:spPr>
          <a:xfrm>
            <a:off x="4599305" y="6728460"/>
            <a:ext cx="323215" cy="229870"/>
          </a:xfrm>
          <a:prstGeom prst="line">
            <a:avLst/>
          </a:prstGeom>
          <a:ln w="15875">
            <a:solidFill>
              <a:srgbClr val="FF0000"/>
            </a:solidFill>
            <a:miter lim="800000"/>
            <a:headEnd type="none"/>
            <a:tailEnd type="triangle" w="sm" len="med"/>
          </a:ln>
        </p:spPr>
        <p:style>
          <a:lnRef idx="1">
            <a:schemeClr val="accent1"/>
          </a:lnRef>
          <a:fillRef idx="0">
            <a:schemeClr val="accent1"/>
          </a:fillRef>
          <a:effectRef idx="0">
            <a:schemeClr val="accent1"/>
          </a:effectRef>
          <a:fontRef idx="minor">
            <a:schemeClr val="tx1"/>
          </a:fontRef>
        </p:style>
      </p:cxnSp>
      <p:cxnSp>
        <p:nvCxnSpPr>
          <p:cNvPr id="9" name="直接连接符 8"/>
          <p:cNvCxnSpPr>
            <a:stCxn id="2" idx="0"/>
          </p:cNvCxnSpPr>
          <p:nvPr/>
        </p:nvCxnSpPr>
        <p:spPr>
          <a:xfrm flipH="1" flipV="1">
            <a:off x="4345305" y="7741285"/>
            <a:ext cx="121285" cy="711200"/>
          </a:xfrm>
          <a:prstGeom prst="line">
            <a:avLst/>
          </a:prstGeom>
          <a:ln w="15875">
            <a:solidFill>
              <a:srgbClr val="FF0000"/>
            </a:solidFill>
            <a:miter lim="800000"/>
            <a:headEnd type="none"/>
            <a:tailEnd type="triangle" w="sm" len="med"/>
          </a:ln>
        </p:spPr>
        <p:style>
          <a:lnRef idx="1">
            <a:schemeClr val="accent1"/>
          </a:lnRef>
          <a:fillRef idx="0">
            <a:schemeClr val="accent1"/>
          </a:fillRef>
          <a:effectRef idx="0">
            <a:schemeClr val="accent1"/>
          </a:effectRef>
          <a:fontRef idx="minor">
            <a:schemeClr val="tx1"/>
          </a:fontRef>
        </p:style>
      </p:cxnSp>
      <p:cxnSp>
        <p:nvCxnSpPr>
          <p:cNvPr id="10" name="直接连接符 9"/>
          <p:cNvCxnSpPr>
            <a:endCxn id="2" idx="1"/>
          </p:cNvCxnSpPr>
          <p:nvPr/>
        </p:nvCxnSpPr>
        <p:spPr>
          <a:xfrm flipH="1">
            <a:off x="4376420" y="8373110"/>
            <a:ext cx="503555" cy="151130"/>
          </a:xfrm>
          <a:prstGeom prst="line">
            <a:avLst/>
          </a:prstGeom>
          <a:ln w="15875">
            <a:solidFill>
              <a:srgbClr val="FF0000"/>
            </a:solidFill>
            <a:miter lim="800000"/>
            <a:headEnd type="triangle" w="sm" len="med"/>
            <a:tailEnd type="none" w="sm" len="me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376639" y="8452243"/>
            <a:ext cx="180082" cy="14416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11" name="object 13"/>
          <p:cNvSpPr txBox="1"/>
          <p:nvPr>
            <p:custDataLst>
              <p:tags r:id="rId5"/>
            </p:custDataLst>
          </p:nvPr>
        </p:nvSpPr>
        <p:spPr>
          <a:xfrm>
            <a:off x="614426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25590" y="1088136"/>
            <a:ext cx="106680" cy="8498205"/>
          </a:xfrm>
          <a:custGeom>
            <a:avLst/>
            <a:gdLst/>
            <a:ahLst/>
            <a:cxnLst/>
            <a:rect l="l" t="t" r="r" b="b"/>
            <a:pathLst>
              <a:path w="106679" h="8498205">
                <a:moveTo>
                  <a:pt x="0" y="0"/>
                </a:moveTo>
                <a:lnTo>
                  <a:pt x="106679" y="0"/>
                </a:lnTo>
                <a:lnTo>
                  <a:pt x="106679" y="8497824"/>
                </a:lnTo>
                <a:lnTo>
                  <a:pt x="0" y="8497824"/>
                </a:lnTo>
                <a:lnTo>
                  <a:pt x="0" y="0"/>
                </a:lnTo>
                <a:close/>
              </a:path>
            </a:pathLst>
          </a:custGeom>
          <a:solidFill>
            <a:srgbClr val="EEEEEE"/>
          </a:solidFill>
        </p:spPr>
        <p:txBody>
          <a:bodyPr wrap="square" lIns="0" tIns="0" rIns="0" bIns="0" rtlCol="0"/>
          <a:lstStyle/>
          <a:p/>
        </p:txBody>
      </p:sp>
      <p:sp>
        <p:nvSpPr>
          <p:cNvPr id="3" name="object 3"/>
          <p:cNvSpPr/>
          <p:nvPr/>
        </p:nvSpPr>
        <p:spPr>
          <a:xfrm>
            <a:off x="694181" y="1088136"/>
            <a:ext cx="5925820" cy="8502650"/>
          </a:xfrm>
          <a:custGeom>
            <a:avLst/>
            <a:gdLst/>
            <a:ahLst/>
            <a:cxnLst/>
            <a:rect l="l" t="t" r="r" b="b"/>
            <a:pathLst>
              <a:path w="5925820" h="8502650">
                <a:moveTo>
                  <a:pt x="0" y="0"/>
                </a:moveTo>
                <a:lnTo>
                  <a:pt x="5925312" y="0"/>
                </a:lnTo>
                <a:lnTo>
                  <a:pt x="5925312" y="8502396"/>
                </a:lnTo>
                <a:lnTo>
                  <a:pt x="0" y="8502396"/>
                </a:lnTo>
                <a:lnTo>
                  <a:pt x="0" y="0"/>
                </a:lnTo>
                <a:close/>
              </a:path>
            </a:pathLst>
          </a:custGeom>
          <a:solidFill>
            <a:srgbClr val="EEEEEE"/>
          </a:solidFill>
        </p:spPr>
        <p:txBody>
          <a:bodyPr wrap="square" lIns="0" tIns="0" rIns="0" bIns="0" rtlCol="0"/>
          <a:lstStyle/>
          <a:p/>
        </p:txBody>
      </p:sp>
      <p:sp>
        <p:nvSpPr>
          <p:cNvPr id="4" name="object 4"/>
          <p:cNvSpPr/>
          <p:nvPr/>
        </p:nvSpPr>
        <p:spPr>
          <a:xfrm>
            <a:off x="1328165" y="1635252"/>
            <a:ext cx="4826635" cy="7419340"/>
          </a:xfrm>
          <a:custGeom>
            <a:avLst/>
            <a:gdLst/>
            <a:ahLst/>
            <a:cxnLst/>
            <a:rect l="l" t="t" r="r" b="b"/>
            <a:pathLst>
              <a:path w="4826635" h="7419340">
                <a:moveTo>
                  <a:pt x="0" y="0"/>
                </a:moveTo>
                <a:lnTo>
                  <a:pt x="4826508" y="0"/>
                </a:lnTo>
                <a:lnTo>
                  <a:pt x="4826508" y="7418832"/>
                </a:lnTo>
                <a:lnTo>
                  <a:pt x="0" y="7418832"/>
                </a:lnTo>
                <a:lnTo>
                  <a:pt x="0" y="0"/>
                </a:lnTo>
                <a:close/>
              </a:path>
            </a:pathLst>
          </a:custGeom>
          <a:solidFill>
            <a:srgbClr val="FFFFFF"/>
          </a:solidFill>
        </p:spPr>
        <p:txBody>
          <a:bodyPr wrap="square" lIns="0" tIns="0" rIns="0" bIns="0" rtlCol="0"/>
          <a:lstStyle/>
          <a:p/>
        </p:txBody>
      </p:sp>
      <p:pic>
        <p:nvPicPr>
          <p:cNvPr id="22" name="图片 21" descr="图片4"/>
          <p:cNvPicPr>
            <a:picLocks noChangeAspect="1"/>
          </p:cNvPicPr>
          <p:nvPr/>
        </p:nvPicPr>
        <p:blipFill>
          <a:blip r:embed="rId1"/>
          <a:stretch>
            <a:fillRect/>
          </a:stretch>
        </p:blipFill>
        <p:spPr>
          <a:xfrm>
            <a:off x="1475105" y="1459865"/>
            <a:ext cx="1080000" cy="168108"/>
          </a:xfrm>
          <a:prstGeom prst="rect">
            <a:avLst/>
          </a:prstGeom>
        </p:spPr>
      </p:pic>
      <p:sp>
        <p:nvSpPr>
          <p:cNvPr id="12" name="文本框 11"/>
          <p:cNvSpPr txBox="1"/>
          <p:nvPr/>
        </p:nvSpPr>
        <p:spPr>
          <a:xfrm>
            <a:off x="1328420" y="1640840"/>
            <a:ext cx="2411095" cy="3385185"/>
          </a:xfrm>
          <a:prstGeom prst="rect">
            <a:avLst/>
          </a:prstGeom>
          <a:noFill/>
          <a:ln w="9525">
            <a:noFill/>
          </a:ln>
        </p:spPr>
        <p:txBody>
          <a:bodyPr wrap="square" lIns="36195" tIns="0" rIns="36195" bIns="0">
            <a:spAutoFit/>
          </a:bodyPr>
          <a:p>
            <a:pPr indent="0"/>
            <a:r>
              <a:rPr lang="zh-CN" altLang="en-US" sz="1000" b="1">
                <a:latin typeface="微软雅黑" panose="020B0503020204020204" charset="-122"/>
                <a:ea typeface="微软雅黑" panose="020B0503020204020204" charset="-122"/>
                <a:cs typeface="微软雅黑" panose="020B0503020204020204" charset="-122"/>
                <a:sym typeface="+mn-ea"/>
              </a:rPr>
              <a:t>⑧</a:t>
            </a:r>
            <a:r>
              <a:rPr lang="en-US" altLang="zh-CN" sz="1000" b="1">
                <a:latin typeface="微软雅黑" panose="020B0503020204020204" charset="-122"/>
                <a:ea typeface="微软雅黑" panose="020B0503020204020204" charset="-122"/>
                <a:cs typeface="微软雅黑" panose="020B0503020204020204" charset="-122"/>
                <a:sym typeface="+mn-ea"/>
              </a:rPr>
              <a:t> Engine</a:t>
            </a:r>
            <a:endParaRPr lang="zh-CN" altLang="en-US" sz="1000" b="1">
              <a:latin typeface="微软雅黑" panose="020B0503020204020204" charset="-122"/>
              <a:ea typeface="微软雅黑" panose="020B0503020204020204" charset="-122"/>
              <a:cs typeface="微软雅黑" panose="020B0503020204020204" charset="-122"/>
            </a:endParaRPr>
          </a:p>
          <a:p>
            <a:pPr indent="0"/>
            <a:endParaRPr lang="zh-CN" altLang="en-US" sz="1000">
              <a:latin typeface="微软雅黑" panose="020B0503020204020204" charset="-122"/>
              <a:ea typeface="微软雅黑" panose="020B0503020204020204" charset="-122"/>
              <a:cs typeface="微软雅黑" panose="020B0503020204020204" charset="-122"/>
              <a:sym typeface="+mn-ea"/>
            </a:endParaRPr>
          </a:p>
          <a:p>
            <a:pPr indent="0"/>
            <a:r>
              <a:rPr lang="zh-CN" altLang="en-US" sz="1000">
                <a:latin typeface="微软雅黑" panose="020B0503020204020204" charset="-122"/>
                <a:ea typeface="微软雅黑" panose="020B0503020204020204" charset="-122"/>
                <a:cs typeface="微软雅黑" panose="020B0503020204020204" charset="-122"/>
                <a:sym typeface="+mn-ea"/>
              </a:rPr>
              <a:t>Disassembly/Installation</a:t>
            </a:r>
            <a:endParaRPr lang="zh-CN" altLang="en-US" sz="1000">
              <a:latin typeface="微软雅黑" panose="020B0503020204020204" charset="-122"/>
              <a:ea typeface="微软雅黑" panose="020B0503020204020204" charset="-122"/>
              <a:cs typeface="微软雅黑" panose="020B0503020204020204" charset="-122"/>
              <a:sym typeface="+mn-ea"/>
            </a:endParaRPr>
          </a:p>
          <a:p>
            <a:pPr indent="0"/>
            <a:r>
              <a:rPr lang="zh-CN" altLang="en-US" sz="1000">
                <a:latin typeface="微软雅黑" panose="020B0503020204020204" charset="-122"/>
                <a:ea typeface="微软雅黑" panose="020B0503020204020204" charset="-122"/>
                <a:cs typeface="微软雅黑" panose="020B0503020204020204" charset="-122"/>
                <a:sym typeface="+mn-ea"/>
              </a:rPr>
              <a:t>Remove the following parts.</a:t>
            </a:r>
            <a:endParaRPr lang="zh-CN" altLang="en-US" sz="1000">
              <a:latin typeface="微软雅黑" panose="020B0503020204020204" charset="-122"/>
              <a:ea typeface="微软雅黑" panose="020B0503020204020204" charset="-122"/>
              <a:cs typeface="微软雅黑" panose="020B0503020204020204" charset="-122"/>
              <a:sym typeface="+mn-ea"/>
            </a:endParaRPr>
          </a:p>
          <a:p>
            <a:pPr indent="0"/>
            <a:endParaRPr lang="zh-CN" altLang="en-US" sz="1000">
              <a:latin typeface="微软雅黑" panose="020B0503020204020204" charset="-122"/>
              <a:ea typeface="微软雅黑" panose="020B0503020204020204" charset="-122"/>
              <a:cs typeface="微软雅黑" panose="020B0503020204020204" charset="-122"/>
              <a:sym typeface="+mn-ea"/>
            </a:endParaRPr>
          </a:p>
          <a:p>
            <a:pPr indent="0"/>
            <a:r>
              <a:rPr lang="zh-CN" altLang="en-US" sz="1000">
                <a:latin typeface="微软雅黑" panose="020B0503020204020204" charset="-122"/>
                <a:ea typeface="微软雅黑" panose="020B0503020204020204" charset="-122"/>
                <a:cs typeface="微软雅黑" panose="020B0503020204020204" charset="-122"/>
                <a:sym typeface="+mn-ea"/>
              </a:rPr>
              <a:t>- Removal of bolts [1] engine outlet pipe hugger [2].</a:t>
            </a:r>
            <a:endParaRPr lang="zh-CN" altLang="en-US" sz="1000">
              <a:latin typeface="微软雅黑" panose="020B0503020204020204" charset="-122"/>
              <a:ea typeface="微软雅黑" panose="020B0503020204020204" charset="-122"/>
              <a:cs typeface="微软雅黑" panose="020B0503020204020204" charset="-122"/>
              <a:sym typeface="+mn-ea"/>
            </a:endParaRPr>
          </a:p>
          <a:p>
            <a:pPr indent="0"/>
            <a:r>
              <a:rPr lang="zh-CN" altLang="en-US" sz="1000">
                <a:latin typeface="微软雅黑" panose="020B0503020204020204" charset="-122"/>
                <a:ea typeface="微软雅黑" panose="020B0503020204020204" charset="-122"/>
                <a:cs typeface="微软雅黑" panose="020B0503020204020204" charset="-122"/>
                <a:sym typeface="+mn-ea"/>
              </a:rPr>
              <a:t>- Remove the rear flat fork shaft nut [3] to remove the rear flat fork shaft [6] and spacer.</a:t>
            </a:r>
            <a:endParaRPr lang="zh-CN" altLang="en-US" sz="1000">
              <a:latin typeface="微软雅黑" panose="020B0503020204020204" charset="-122"/>
              <a:ea typeface="微软雅黑" panose="020B0503020204020204" charset="-122"/>
              <a:cs typeface="微软雅黑" panose="020B0503020204020204" charset="-122"/>
              <a:sym typeface="+mn-ea"/>
            </a:endParaRPr>
          </a:p>
          <a:p>
            <a:pPr indent="0"/>
            <a:r>
              <a:rPr lang="zh-CN" altLang="en-US" sz="1000">
                <a:latin typeface="微软雅黑" panose="020B0503020204020204" charset="-122"/>
                <a:ea typeface="微软雅黑" panose="020B0503020204020204" charset="-122"/>
                <a:cs typeface="微软雅黑" panose="020B0503020204020204" charset="-122"/>
                <a:sym typeface="+mn-ea"/>
              </a:rPr>
              <a:t>- Remove the engine upper suspension left and right attachment bolts [4] and [5].</a:t>
            </a:r>
            <a:endParaRPr lang="zh-CN" altLang="en-US" sz="1000">
              <a:latin typeface="微软雅黑" panose="020B0503020204020204" charset="-122"/>
              <a:ea typeface="微软雅黑" panose="020B0503020204020204" charset="-122"/>
              <a:cs typeface="微软雅黑" panose="020B0503020204020204" charset="-122"/>
              <a:sym typeface="+mn-ea"/>
            </a:endParaRPr>
          </a:p>
          <a:p>
            <a:pPr indent="0"/>
            <a:r>
              <a:rPr lang="zh-CN" altLang="en-US" sz="1000">
                <a:latin typeface="微软雅黑" panose="020B0503020204020204" charset="-122"/>
                <a:ea typeface="微软雅黑" panose="020B0503020204020204" charset="-122"/>
                <a:cs typeface="微软雅黑" panose="020B0503020204020204" charset="-122"/>
                <a:sym typeface="+mn-ea"/>
              </a:rPr>
              <a:t>- Removing the front engine suspension attachment nuts [7], washers and bolts.</a:t>
            </a:r>
            <a:endParaRPr lang="zh-CN" altLang="en-US" sz="1000">
              <a:latin typeface="微软雅黑" panose="020B0503020204020204" charset="-122"/>
              <a:ea typeface="微软雅黑" panose="020B0503020204020204" charset="-122"/>
              <a:cs typeface="微软雅黑" panose="020B0503020204020204" charset="-122"/>
              <a:sym typeface="+mn-ea"/>
            </a:endParaRPr>
          </a:p>
          <a:p>
            <a:pPr indent="0"/>
            <a:r>
              <a:rPr lang="zh-CN" altLang="en-US" sz="1000">
                <a:latin typeface="微软雅黑" panose="020B0503020204020204" charset="-122"/>
                <a:ea typeface="微软雅黑" panose="020B0503020204020204" charset="-122"/>
                <a:cs typeface="微软雅黑" panose="020B0503020204020204" charset="-122"/>
                <a:sym typeface="+mn-ea"/>
              </a:rPr>
              <a:t>- Removing the lower engine front and rear attachment nuts [8][9], bolts.</a:t>
            </a:r>
            <a:endParaRPr lang="zh-CN" altLang="en-US" sz="1000">
              <a:latin typeface="微软雅黑" panose="020B0503020204020204" charset="-122"/>
              <a:ea typeface="微软雅黑" panose="020B0503020204020204" charset="-122"/>
              <a:cs typeface="微软雅黑" panose="020B0503020204020204" charset="-122"/>
              <a:sym typeface="+mn-ea"/>
            </a:endParaRPr>
          </a:p>
          <a:p>
            <a:pPr indent="0"/>
            <a:r>
              <a:rPr lang="zh-CN" altLang="en-US" sz="1000">
                <a:latin typeface="微软雅黑" panose="020B0503020204020204" charset="-122"/>
                <a:ea typeface="微软雅黑" panose="020B0503020204020204" charset="-122"/>
                <a:cs typeface="微软雅黑" panose="020B0503020204020204" charset="-122"/>
                <a:sym typeface="+mn-ea"/>
              </a:rPr>
              <a:t>- Removal of the engine assembly [10].</a:t>
            </a:r>
            <a:endParaRPr lang="zh-CN" altLang="en-US" sz="1000">
              <a:latin typeface="微软雅黑" panose="020B0503020204020204" charset="-122"/>
              <a:ea typeface="微软雅黑" panose="020B0503020204020204" charset="-122"/>
              <a:cs typeface="微软雅黑" panose="020B0503020204020204" charset="-122"/>
              <a:sym typeface="+mn-ea"/>
            </a:endParaRPr>
          </a:p>
          <a:p>
            <a:pPr indent="0"/>
            <a:endParaRPr lang="zh-CN" altLang="en-US" sz="1000">
              <a:latin typeface="微软雅黑" panose="020B0503020204020204" charset="-122"/>
              <a:ea typeface="微软雅黑" panose="020B0503020204020204" charset="-122"/>
              <a:cs typeface="微软雅黑" panose="020B0503020204020204" charset="-122"/>
              <a:sym typeface="+mn-ea"/>
            </a:endParaRPr>
          </a:p>
          <a:p>
            <a:pPr indent="0"/>
            <a:r>
              <a:rPr lang="zh-CN" altLang="en-US" sz="1000">
                <a:latin typeface="微软雅黑" panose="020B0503020204020204" charset="-122"/>
                <a:ea typeface="微软雅黑" panose="020B0503020204020204" charset="-122"/>
                <a:cs typeface="微软雅黑" panose="020B0503020204020204" charset="-122"/>
                <a:sym typeface="+mn-ea"/>
              </a:rPr>
              <a:t>The installation order is the reverse of the disassembly order.</a:t>
            </a:r>
            <a:endParaRPr lang="zh-CN" altLang="en-US" sz="1000">
              <a:latin typeface="微软雅黑" panose="020B0503020204020204" charset="-122"/>
              <a:ea typeface="微软雅黑" panose="020B0503020204020204" charset="-122"/>
              <a:cs typeface="微软雅黑" panose="020B0503020204020204" charset="-122"/>
              <a:sym typeface="+mn-ea"/>
            </a:endParaRPr>
          </a:p>
        </p:txBody>
      </p:sp>
      <p:grpSp>
        <p:nvGrpSpPr>
          <p:cNvPr id="84" name="组合 83"/>
          <p:cNvGrpSpPr>
            <a:grpSpLocks noChangeAspect="1"/>
          </p:cNvGrpSpPr>
          <p:nvPr/>
        </p:nvGrpSpPr>
        <p:grpSpPr>
          <a:xfrm>
            <a:off x="3866515" y="1885950"/>
            <a:ext cx="2160487" cy="1517548"/>
            <a:chOff x="5853" y="2130"/>
            <a:chExt cx="4439" cy="3118"/>
          </a:xfrm>
        </p:grpSpPr>
        <p:pic>
          <p:nvPicPr>
            <p:cNvPr id="47" name="图片 46" descr="C:\Users\as\Desktop\发动机右侧拆卸.tif发动机右侧拆卸"/>
            <p:cNvPicPr>
              <a:picLocks noChangeAspect="1"/>
            </p:cNvPicPr>
            <p:nvPr/>
          </p:nvPicPr>
          <p:blipFill>
            <a:blip r:embed="rId2"/>
            <a:srcRect/>
            <a:stretch>
              <a:fillRect/>
            </a:stretch>
          </p:blipFill>
          <p:spPr>
            <a:xfrm>
              <a:off x="5853" y="2130"/>
              <a:ext cx="4439" cy="3118"/>
            </a:xfrm>
            <a:prstGeom prst="rect">
              <a:avLst/>
            </a:prstGeom>
            <a:ln>
              <a:solidFill>
                <a:schemeClr val="tx1"/>
              </a:solidFill>
            </a:ln>
          </p:spPr>
        </p:pic>
        <p:cxnSp>
          <p:nvCxnSpPr>
            <p:cNvPr id="65" name="直接连接符 64"/>
            <p:cNvCxnSpPr/>
            <p:nvPr/>
          </p:nvCxnSpPr>
          <p:spPr>
            <a:xfrm flipH="1">
              <a:off x="5980" y="4113"/>
              <a:ext cx="997"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8500" y="3738"/>
              <a:ext cx="1513"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8648" y="2745"/>
              <a:ext cx="1333"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7555" y="2581"/>
              <a:ext cx="250" cy="229"/>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554" y="2806"/>
              <a:ext cx="454" cy="230"/>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7805" y="2589"/>
              <a:ext cx="203" cy="447"/>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5888" y="2537"/>
              <a:ext cx="370"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sp>
          <p:nvSpPr>
            <p:cNvPr id="74" name="文本框 73"/>
            <p:cNvSpPr txBox="1"/>
            <p:nvPr/>
          </p:nvSpPr>
          <p:spPr>
            <a:xfrm>
              <a:off x="9869" y="2584"/>
              <a:ext cx="370"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75" name="文本框 74"/>
            <p:cNvSpPr txBox="1"/>
            <p:nvPr/>
          </p:nvSpPr>
          <p:spPr>
            <a:xfrm>
              <a:off x="5884" y="3947"/>
              <a:ext cx="370"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76" name="文本框 75"/>
            <p:cNvSpPr txBox="1"/>
            <p:nvPr/>
          </p:nvSpPr>
          <p:spPr>
            <a:xfrm>
              <a:off x="9866" y="3583"/>
              <a:ext cx="370" cy="29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cxnSp>
          <p:nvCxnSpPr>
            <p:cNvPr id="77" name="直接连接符 76"/>
            <p:cNvCxnSpPr>
              <a:stCxn id="73" idx="3"/>
            </p:cNvCxnSpPr>
            <p:nvPr/>
          </p:nvCxnSpPr>
          <p:spPr>
            <a:xfrm>
              <a:off x="6258" y="2686"/>
              <a:ext cx="1302" cy="9"/>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grpSp>
      <p:grpSp>
        <p:nvGrpSpPr>
          <p:cNvPr id="85" name="组合 84"/>
          <p:cNvGrpSpPr>
            <a:grpSpLocks noChangeAspect="1"/>
          </p:cNvGrpSpPr>
          <p:nvPr/>
        </p:nvGrpSpPr>
        <p:grpSpPr>
          <a:xfrm>
            <a:off x="3872865" y="3907790"/>
            <a:ext cx="2160000" cy="1512776"/>
            <a:chOff x="5853" y="5674"/>
            <a:chExt cx="4452" cy="3118"/>
          </a:xfrm>
        </p:grpSpPr>
        <p:pic>
          <p:nvPicPr>
            <p:cNvPr id="48" name="图片 47" descr="C:\Users\as\Desktop\发动机左侧拆卸.tif发动机左侧拆卸"/>
            <p:cNvPicPr>
              <a:picLocks noChangeAspect="1"/>
            </p:cNvPicPr>
            <p:nvPr/>
          </p:nvPicPr>
          <p:blipFill>
            <a:blip r:embed="rId3"/>
            <a:srcRect/>
            <a:stretch>
              <a:fillRect/>
            </a:stretch>
          </p:blipFill>
          <p:spPr>
            <a:xfrm>
              <a:off x="5853" y="5674"/>
              <a:ext cx="4452" cy="3118"/>
            </a:xfrm>
            <a:prstGeom prst="rect">
              <a:avLst/>
            </a:prstGeom>
            <a:ln>
              <a:solidFill>
                <a:schemeClr val="tx1"/>
              </a:solidFill>
            </a:ln>
          </p:spPr>
        </p:pic>
        <p:cxnSp>
          <p:nvCxnSpPr>
            <p:cNvPr id="56" name="直接连接符 55"/>
            <p:cNvCxnSpPr/>
            <p:nvPr/>
          </p:nvCxnSpPr>
          <p:spPr>
            <a:xfrm flipH="1">
              <a:off x="6874" y="7140"/>
              <a:ext cx="13" cy="318"/>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6906" y="7413"/>
              <a:ext cx="308" cy="45"/>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7570" y="8201"/>
              <a:ext cx="0" cy="45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8647" y="8254"/>
              <a:ext cx="0" cy="429"/>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6006" y="6476"/>
              <a:ext cx="1210" cy="0"/>
            </a:xfrm>
            <a:prstGeom prst="line">
              <a:avLst/>
            </a:prstGeom>
            <a:ln w="15875">
              <a:solidFill>
                <a:srgbClr val="FF0000"/>
              </a:solidFill>
              <a:prstDash val="solid"/>
              <a:headEnd type="none"/>
              <a:tailEnd type="triangle" w="sm" len="med"/>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9016" y="7670"/>
              <a:ext cx="1163"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8190" y="6117"/>
              <a:ext cx="178" cy="207"/>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8008" y="6128"/>
              <a:ext cx="151" cy="423"/>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8008" y="6324"/>
              <a:ext cx="340" cy="227"/>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1" name="文本框 70"/>
            <p:cNvSpPr txBox="1"/>
            <p:nvPr/>
          </p:nvSpPr>
          <p:spPr>
            <a:xfrm>
              <a:off x="5887" y="6315"/>
              <a:ext cx="445" cy="297"/>
            </a:xfrm>
            <a:prstGeom prst="rect">
              <a:avLst/>
            </a:prstGeom>
            <a:solidFill>
              <a:schemeClr val="bg2"/>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[10]</a:t>
              </a:r>
              <a:endParaRPr lang="en-US" altLang="zh-CN" sz="1000" b="1">
                <a:latin typeface="微软雅黑" panose="020B0503020204020204" charset="-122"/>
                <a:ea typeface="微软雅黑" panose="020B0503020204020204" charset="-122"/>
              </a:endParaRPr>
            </a:p>
          </p:txBody>
        </p:sp>
        <p:sp>
          <p:nvSpPr>
            <p:cNvPr id="72" name="文本框 71"/>
            <p:cNvSpPr txBox="1"/>
            <p:nvPr/>
          </p:nvSpPr>
          <p:spPr>
            <a:xfrm>
              <a:off x="8456" y="8472"/>
              <a:ext cx="371" cy="297"/>
            </a:xfrm>
            <a:prstGeom prst="rect">
              <a:avLst/>
            </a:prstGeom>
            <a:solidFill>
              <a:schemeClr val="bg2"/>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[9]</a:t>
              </a:r>
              <a:endParaRPr lang="en-US" altLang="zh-CN" sz="1000" b="1">
                <a:latin typeface="微软雅黑" panose="020B0503020204020204" charset="-122"/>
                <a:ea typeface="微软雅黑" panose="020B0503020204020204" charset="-122"/>
              </a:endParaRPr>
            </a:p>
          </p:txBody>
        </p:sp>
        <p:cxnSp>
          <p:nvCxnSpPr>
            <p:cNvPr id="78" name="直接连接符 77"/>
            <p:cNvCxnSpPr/>
            <p:nvPr/>
          </p:nvCxnSpPr>
          <p:spPr>
            <a:xfrm>
              <a:off x="8326" y="6233"/>
              <a:ext cx="1820"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79" name="文本框 78"/>
            <p:cNvSpPr txBox="1"/>
            <p:nvPr/>
          </p:nvSpPr>
          <p:spPr>
            <a:xfrm>
              <a:off x="9906" y="6069"/>
              <a:ext cx="371" cy="297"/>
            </a:xfrm>
            <a:prstGeom prst="rect">
              <a:avLst/>
            </a:prstGeom>
            <a:solidFill>
              <a:schemeClr val="bg2"/>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[5]</a:t>
              </a:r>
              <a:endParaRPr lang="en-US" altLang="zh-CN" sz="1000" b="1">
                <a:latin typeface="微软雅黑" panose="020B0503020204020204" charset="-122"/>
                <a:ea typeface="微软雅黑" panose="020B0503020204020204" charset="-122"/>
              </a:endParaRPr>
            </a:p>
          </p:txBody>
        </p:sp>
        <p:sp>
          <p:nvSpPr>
            <p:cNvPr id="80" name="文本框 79"/>
            <p:cNvSpPr txBox="1"/>
            <p:nvPr/>
          </p:nvSpPr>
          <p:spPr>
            <a:xfrm>
              <a:off x="7361" y="8465"/>
              <a:ext cx="371" cy="297"/>
            </a:xfrm>
            <a:prstGeom prst="rect">
              <a:avLst/>
            </a:prstGeom>
            <a:solidFill>
              <a:schemeClr val="bg2"/>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[8]</a:t>
              </a:r>
              <a:endParaRPr lang="en-US" altLang="zh-CN" sz="1000" b="1">
                <a:latin typeface="微软雅黑" panose="020B0503020204020204" charset="-122"/>
                <a:ea typeface="微软雅黑" panose="020B0503020204020204" charset="-122"/>
              </a:endParaRPr>
            </a:p>
          </p:txBody>
        </p:sp>
        <p:sp>
          <p:nvSpPr>
            <p:cNvPr id="81" name="文本框 80"/>
            <p:cNvSpPr txBox="1"/>
            <p:nvPr/>
          </p:nvSpPr>
          <p:spPr>
            <a:xfrm>
              <a:off x="5886" y="6982"/>
              <a:ext cx="371" cy="297"/>
            </a:xfrm>
            <a:prstGeom prst="rect">
              <a:avLst/>
            </a:prstGeom>
            <a:solidFill>
              <a:schemeClr val="bg2"/>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[7]</a:t>
              </a:r>
              <a:endParaRPr lang="en-US" altLang="zh-CN" sz="1000" b="1">
                <a:latin typeface="微软雅黑" panose="020B0503020204020204" charset="-122"/>
                <a:ea typeface="微软雅黑" panose="020B0503020204020204" charset="-122"/>
              </a:endParaRPr>
            </a:p>
          </p:txBody>
        </p:sp>
        <p:sp>
          <p:nvSpPr>
            <p:cNvPr id="82" name="文本框 81"/>
            <p:cNvSpPr txBox="1"/>
            <p:nvPr/>
          </p:nvSpPr>
          <p:spPr>
            <a:xfrm>
              <a:off x="9914" y="7509"/>
              <a:ext cx="371" cy="297"/>
            </a:xfrm>
            <a:prstGeom prst="rect">
              <a:avLst/>
            </a:prstGeom>
            <a:solidFill>
              <a:schemeClr val="bg2"/>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[6]</a:t>
              </a:r>
              <a:endParaRPr lang="en-US" altLang="zh-CN" sz="1000" b="1">
                <a:latin typeface="微软雅黑" panose="020B0503020204020204" charset="-122"/>
                <a:ea typeface="微软雅黑" panose="020B0503020204020204" charset="-122"/>
              </a:endParaRPr>
            </a:p>
          </p:txBody>
        </p:sp>
        <p:cxnSp>
          <p:nvCxnSpPr>
            <p:cNvPr id="83" name="直接连接符 82"/>
            <p:cNvCxnSpPr>
              <a:stCxn id="81" idx="3"/>
            </p:cNvCxnSpPr>
            <p:nvPr/>
          </p:nvCxnSpPr>
          <p:spPr>
            <a:xfrm>
              <a:off x="6256" y="7131"/>
              <a:ext cx="589" cy="3"/>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86" name="文本框 85"/>
          <p:cNvSpPr txBox="1"/>
          <p:nvPr/>
        </p:nvSpPr>
        <p:spPr>
          <a:xfrm>
            <a:off x="1323340" y="5780405"/>
            <a:ext cx="4824095" cy="2308225"/>
          </a:xfrm>
          <a:prstGeom prst="rect">
            <a:avLst/>
          </a:prstGeom>
          <a:noFill/>
          <a:ln w="9525">
            <a:noFill/>
          </a:ln>
        </p:spPr>
        <p:txBody>
          <a:bodyPr wrap="square" lIns="36195" tIns="0" rIns="36195" bIns="0">
            <a:spAutoFit/>
          </a:bodyPr>
          <a:p>
            <a:pPr indent="0"/>
            <a:r>
              <a:rPr lang="zh-CN" sz="1000" b="1">
                <a:latin typeface="微软雅黑" panose="020B0503020204020204" charset="-122"/>
                <a:ea typeface="微软雅黑" panose="020B0503020204020204" charset="-122"/>
                <a:cs typeface="微软雅黑" panose="020B0503020204020204" charset="-122"/>
              </a:rPr>
              <a:t>Engine Installation</a:t>
            </a:r>
            <a:r>
              <a:rPr lang="zh-CN" sz="1000" b="1">
                <a:latin typeface="微软雅黑" panose="020B0503020204020204" charset="-122"/>
                <a:ea typeface="微软雅黑" panose="020B0503020204020204" charset="-122"/>
                <a:cs typeface="微软雅黑" panose="020B0503020204020204" charset="-122"/>
              </a:rPr>
              <a:t>    </a:t>
            </a:r>
            <a:r>
              <a:rPr sz="1000">
                <a:latin typeface="微软雅黑" panose="020B0503020204020204" charset="-122"/>
                <a:ea typeface="微软雅黑" panose="020B0503020204020204" charset="-122"/>
                <a:cs typeface="微软雅黑" panose="020B0503020204020204" charset="-122"/>
              </a:rPr>
              <a:t> Caution.</a:t>
            </a:r>
            <a:endParaRPr sz="1000">
              <a:latin typeface="微软雅黑" panose="020B0503020204020204" charset="-122"/>
              <a:ea typeface="微软雅黑" panose="020B0503020204020204" charset="-122"/>
              <a:cs typeface="微软雅黑" panose="020B0503020204020204" charset="-122"/>
            </a:endParaRPr>
          </a:p>
          <a:p>
            <a:pPr indent="0"/>
            <a:r>
              <a:rPr sz="1000">
                <a:latin typeface="微软雅黑" panose="020B0503020204020204" charset="-122"/>
                <a:ea typeface="微软雅黑" panose="020B0503020204020204" charset="-122"/>
                <a:cs typeface="微软雅黑" panose="020B0503020204020204" charset="-122"/>
              </a:rPr>
              <a:t>-Not applicable to oil filters as jacking points.</a:t>
            </a:r>
            <a:endParaRPr sz="1000">
              <a:latin typeface="微软雅黑" panose="020B0503020204020204" charset="-122"/>
              <a:ea typeface="微软雅黑" panose="020B0503020204020204" charset="-122"/>
              <a:cs typeface="微软雅黑" panose="020B0503020204020204" charset="-122"/>
            </a:endParaRPr>
          </a:p>
          <a:p>
            <a:pPr indent="0"/>
            <a:r>
              <a:rPr sz="1000">
                <a:latin typeface="微软雅黑" panose="020B0503020204020204" charset="-122"/>
                <a:ea typeface="微软雅黑" panose="020B0503020204020204" charset="-122"/>
                <a:cs typeface="微软雅黑" panose="020B0503020204020204" charset="-122"/>
              </a:rPr>
              <a:t>-Jack height must be constantly adjusted to relieve pressure for bolt-on installation.</a:t>
            </a:r>
            <a:endParaRPr sz="1000">
              <a:latin typeface="微软雅黑" panose="020B0503020204020204" charset="-122"/>
              <a:ea typeface="微软雅黑" panose="020B0503020204020204" charset="-122"/>
              <a:cs typeface="微软雅黑" panose="020B0503020204020204" charset="-122"/>
            </a:endParaRPr>
          </a:p>
          <a:p>
            <a:pPr indent="0"/>
            <a:r>
              <a:rPr sz="1000">
                <a:latin typeface="微软雅黑" panose="020B0503020204020204" charset="-122"/>
                <a:ea typeface="微软雅黑" panose="020B0503020204020204" charset="-122"/>
                <a:cs typeface="微软雅黑" panose="020B0503020204020204" charset="-122"/>
              </a:rPr>
              <a:t>-Carefully align the mounting points with the jack to prevent damage to the engine, frame, radiator, hoses, wires and cables Raise the rear of the motorcycle so that the rear wheel is 150mm off the ground</a:t>
            </a:r>
            <a:endParaRPr sz="1000">
              <a:latin typeface="微软雅黑" panose="020B0503020204020204" charset="-122"/>
              <a:ea typeface="微软雅黑" panose="020B0503020204020204" charset="-122"/>
              <a:cs typeface="微软雅黑" panose="020B0503020204020204" charset="-122"/>
            </a:endParaRPr>
          </a:p>
          <a:p>
            <a:pPr indent="0"/>
            <a:r>
              <a:rPr sz="1000">
                <a:latin typeface="微软雅黑" panose="020B0503020204020204" charset="-122"/>
                <a:ea typeface="微软雅黑" panose="020B0503020204020204" charset="-122"/>
                <a:cs typeface="微软雅黑" panose="020B0503020204020204" charset="-122"/>
              </a:rPr>
              <a:t>placing the engine on a jack or other adjustable bracket under the frame.</a:t>
            </a:r>
            <a:endParaRPr sz="1000">
              <a:latin typeface="微软雅黑" panose="020B0503020204020204" charset="-122"/>
              <a:ea typeface="微软雅黑" panose="020B0503020204020204" charset="-122"/>
              <a:cs typeface="微软雅黑" panose="020B0503020204020204" charset="-122"/>
            </a:endParaRPr>
          </a:p>
          <a:p>
            <a:pPr indent="0"/>
            <a:r>
              <a:rPr sz="1000">
                <a:latin typeface="微软雅黑" panose="020B0503020204020204" charset="-122"/>
                <a:ea typeface="微软雅黑" panose="020B0503020204020204" charset="-122"/>
                <a:cs typeface="微软雅黑" panose="020B0503020204020204" charset="-122"/>
              </a:rPr>
              <a:t>aligning the front engine suspension bolt holes with the frame mount, then installing the bolts and bushings.</a:t>
            </a:r>
            <a:endParaRPr sz="1000">
              <a:latin typeface="微软雅黑" panose="020B0503020204020204" charset="-122"/>
              <a:ea typeface="微软雅黑" panose="020B0503020204020204" charset="-122"/>
              <a:cs typeface="微软雅黑" panose="020B0503020204020204" charset="-122"/>
            </a:endParaRPr>
          </a:p>
          <a:p>
            <a:pPr indent="0"/>
            <a:r>
              <a:rPr sz="1000">
                <a:latin typeface="微软雅黑" panose="020B0503020204020204" charset="-122"/>
                <a:ea typeface="微软雅黑" panose="020B0503020204020204" charset="-122"/>
                <a:cs typeface="微软雅黑" panose="020B0503020204020204" charset="-122"/>
              </a:rPr>
              <a:t>lifting the engine while rotating it upward at the rear to install the other hanger bolts and bushings.</a:t>
            </a:r>
            <a:endParaRPr sz="1000">
              <a:latin typeface="微软雅黑" panose="020B0503020204020204" charset="-122"/>
              <a:ea typeface="微软雅黑" panose="020B0503020204020204" charset="-122"/>
              <a:cs typeface="微软雅黑" panose="020B0503020204020204" charset="-122"/>
            </a:endParaRPr>
          </a:p>
          <a:p>
            <a:pPr indent="0"/>
            <a:r>
              <a:rPr sz="1000">
                <a:latin typeface="微软雅黑" panose="020B0503020204020204" charset="-122"/>
                <a:ea typeface="微软雅黑" panose="020B0503020204020204" charset="-122"/>
                <a:cs typeface="微软雅黑" panose="020B0503020204020204" charset="-122"/>
              </a:rPr>
              <a:t>Installing the rear engine suspension nuts with washers.</a:t>
            </a:r>
            <a:endParaRPr sz="1000">
              <a:latin typeface="微软雅黑" panose="020B0503020204020204" charset="-122"/>
              <a:ea typeface="微软雅黑" panose="020B0503020204020204" charset="-122"/>
              <a:cs typeface="微软雅黑" panose="020B0503020204020204" charset="-122"/>
            </a:endParaRPr>
          </a:p>
          <a:p>
            <a:pPr indent="0"/>
            <a:r>
              <a:rPr sz="1000">
                <a:latin typeface="微软雅黑" panose="020B0503020204020204" charset="-122"/>
                <a:ea typeface="微软雅黑" panose="020B0503020204020204" charset="-122"/>
                <a:cs typeface="微软雅黑" panose="020B0503020204020204" charset="-122"/>
              </a:rPr>
              <a:t>Tighten the bolts and nuts to the specified torque in the order indicated.</a:t>
            </a:r>
            <a:endParaRPr sz="1000">
              <a:latin typeface="微软雅黑" panose="020B0503020204020204" charset="-122"/>
              <a:ea typeface="微软雅黑" panose="020B0503020204020204" charset="-122"/>
              <a:cs typeface="微软雅黑" panose="020B0503020204020204" charset="-122"/>
            </a:endParaRPr>
          </a:p>
        </p:txBody>
      </p:sp>
      <p:sp>
        <p:nvSpPr>
          <p:cNvPr id="14" name="object 5"/>
          <p:cNvSpPr/>
          <p:nvPr/>
        </p:nvSpPr>
        <p:spPr>
          <a:xfrm>
            <a:off x="691641" y="804672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6" name="文本框 15"/>
          <p:cNvSpPr txBox="1"/>
          <p:nvPr/>
        </p:nvSpPr>
        <p:spPr>
          <a:xfrm>
            <a:off x="700405" y="876363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157</a:t>
            </a:r>
            <a:endParaRPr lang="en-US" altLang="zh-CN" sz="1000">
              <a:solidFill>
                <a:schemeClr val="bg1"/>
              </a:solidFill>
              <a:latin typeface="黑体" panose="02010609060101010101" charset="-122"/>
              <a:ea typeface="黑体" panose="02010609060101010101" charset="-122"/>
            </a:endParaRPr>
          </a:p>
        </p:txBody>
      </p:sp>
      <p:sp>
        <p:nvSpPr>
          <p:cNvPr id="5" name="object 13"/>
          <p:cNvSpPr txBox="1"/>
          <p:nvPr>
            <p:custDataLst>
              <p:tags r:id="rId4"/>
            </p:custDataLst>
          </p:nvPr>
        </p:nvSpPr>
        <p:spPr>
          <a:xfrm>
            <a:off x="561975"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COMMONDATA" val="eyJoZGlkIjoiYzgxOTNhZmRhY2U1ZDUxZjE3YTI1NzJmMjllNGE0NDgifQ=="/>
  <p:tag name="KSO_WPP_MARK_KEY" val="de9bf932-d008-44a5-8438-b8f545348b2b"/>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UNIT_TABLE_BEAUTIFY" val="smartTable{e08dcf91-fbb2-4fad-bcf8-6a8b8706cb01}"/>
  <p:tag name="TABLE_ENDDRAG_ORIGIN_RECT" val="454*68"/>
  <p:tag name="TABLE_ENDDRAG_RECT" val="47*455*454*69"/>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6675</Words>
  <Application>WPS 演示</Application>
  <PresentationFormat>On-screen Show (4:3)</PresentationFormat>
  <Paragraphs>388</Paragraphs>
  <Slides>8</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8</vt:i4>
      </vt:variant>
    </vt:vector>
  </HeadingPairs>
  <TitlesOfParts>
    <vt:vector size="16" baseType="lpstr">
      <vt:lpstr>Arial</vt:lpstr>
      <vt:lpstr>宋体</vt:lpstr>
      <vt:lpstr>Wingdings</vt:lpstr>
      <vt:lpstr>微软雅黑</vt:lpstr>
      <vt:lpstr>黑体</vt:lpstr>
      <vt:lpstr>Calibri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Minna</cp:lastModifiedBy>
  <cp:revision>556</cp:revision>
  <dcterms:created xsi:type="dcterms:W3CDTF">2022-06-22T01:54:00Z</dcterms:created>
  <dcterms:modified xsi:type="dcterms:W3CDTF">2023-02-11T02:05:00Z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CEA833A7FD7C43EB805E8D8CF8A1AE77</vt:lpwstr>
  </property>
  <property fmtid="{D5CDD505-2E9C-101B-9397-08002B2CF9AE}" pid="3" name="KSOProductBuildVer">
    <vt:lpwstr>2052-11.1.0.13703</vt:lpwstr>
  </property>
</Properties>
</file>