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338" r:id="rId3"/>
    <p:sldId id="3345" r:id="rId4"/>
    <p:sldId id="3339" r:id="rId5"/>
    <p:sldId id="3340" r:id="rId6"/>
    <p:sldId id="3341" r:id="rId7"/>
    <p:sldId id="3342" r:id="rId8"/>
    <p:sldId id="3343" r:id="rId9"/>
    <p:sldId id="3344" r:id="rId10"/>
    <p:sldId id="3352" r:id="rId11"/>
    <p:sldId id="3353" r:id="rId12"/>
    <p:sldId id="3354" r:id="rId13"/>
  </p:sldIdLst>
  <p:sldSz cx="7556500" cy="10693400"/>
  <p:notesSz cx="7556500" cy="10693400"/>
  <p:custDataLst>
    <p:tags r:id="rId1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60" userDrawn="1">
          <p15:clr>
            <a:srgbClr val="A4A3A4"/>
          </p15:clr>
        </p15:guide>
        <p15:guide id="2" pos="23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6060"/>
        <p:guide pos="2343"/>
      </p:guideLst>
    </p:cSldViewPr>
  </p:slideViewPr>
  <p:notesTextViewPr>
    <p:cViewPr>
      <p:scale>
        <a:sx n="100" d="100"/>
        <a:sy n="100" d="100"/>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6.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607996" cy="62743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716221" y="0"/>
            <a:ext cx="3607996" cy="62743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11471" y="1563167"/>
            <a:ext cx="7503202" cy="422055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832614" y="6018194"/>
            <a:ext cx="6660915" cy="492397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1877900"/>
            <a:ext cx="3607996" cy="62743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716221" y="11877900"/>
            <a:ext cx="3607996" cy="62743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9911" y="1088136"/>
            <a:ext cx="5925820" cy="8498205"/>
          </a:xfrm>
          <a:custGeom>
            <a:avLst/>
            <a:gdLst/>
            <a:ahLst/>
            <a:cxnLst/>
            <a:rect l="l" t="t" r="r" b="b"/>
            <a:pathLst>
              <a:path w="5925820" h="8498205">
                <a:moveTo>
                  <a:pt x="0" y="0"/>
                </a:moveTo>
                <a:lnTo>
                  <a:pt x="5925312" y="0"/>
                </a:lnTo>
                <a:lnTo>
                  <a:pt x="5925312" y="8497824"/>
                </a:lnTo>
                <a:lnTo>
                  <a:pt x="0" y="8497824"/>
                </a:lnTo>
                <a:lnTo>
                  <a:pt x="0" y="0"/>
                </a:lnTo>
                <a:close/>
              </a:path>
            </a:pathLst>
          </a:custGeom>
          <a:solidFill>
            <a:srgbClr val="EEEEEE"/>
          </a:solidFill>
        </p:spPr>
        <p:txBody>
          <a:bodyPr wrap="square" lIns="0" tIns="0" rIns="0" bIns="0" rtlCol="0"/>
          <a:lstStyle/>
          <a:p/>
        </p:txBody>
      </p:sp>
      <p:sp>
        <p:nvSpPr>
          <p:cNvPr id="17" name="bk object 17"/>
          <p:cNvSpPr/>
          <p:nvPr/>
        </p:nvSpPr>
        <p:spPr>
          <a:xfrm>
            <a:off x="710183" y="1088136"/>
            <a:ext cx="105410" cy="8502650"/>
          </a:xfrm>
          <a:custGeom>
            <a:avLst/>
            <a:gdLst/>
            <a:ahLst/>
            <a:cxnLst/>
            <a:rect l="l" t="t" r="r" b="b"/>
            <a:pathLst>
              <a:path w="105409" h="8502650">
                <a:moveTo>
                  <a:pt x="0" y="0"/>
                </a:moveTo>
                <a:lnTo>
                  <a:pt x="105156" y="0"/>
                </a:lnTo>
                <a:lnTo>
                  <a:pt x="105156" y="8502396"/>
                </a:lnTo>
                <a:lnTo>
                  <a:pt x="0" y="8502396"/>
                </a:lnTo>
                <a:lnTo>
                  <a:pt x="0" y="0"/>
                </a:lnTo>
                <a:close/>
              </a:path>
            </a:pathLst>
          </a:custGeom>
          <a:solidFill>
            <a:srgbClr val="EEEEEE"/>
          </a:solidFill>
        </p:spPr>
        <p:txBody>
          <a:bodyPr wrap="square" lIns="0" tIns="0" rIns="0" bIns="0" rtlCol="0"/>
          <a:lstStyle/>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9.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image" Target="../media/image21.pn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59321" y="803529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68085" y="875220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158</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83785" y="1448435"/>
            <a:ext cx="1134110" cy="176530"/>
          </a:xfrm>
          <a:prstGeom prst="rect">
            <a:avLst/>
          </a:prstGeom>
        </p:spPr>
      </p:pic>
      <p:sp>
        <p:nvSpPr>
          <p:cNvPr id="2" name="文本框 1"/>
          <p:cNvSpPr txBox="1"/>
          <p:nvPr/>
        </p:nvSpPr>
        <p:spPr>
          <a:xfrm>
            <a:off x="1356360" y="1633220"/>
            <a:ext cx="4826635" cy="3091815"/>
          </a:xfrm>
          <a:prstGeom prst="rect">
            <a:avLst/>
          </a:prstGeom>
          <a:noFill/>
        </p:spPr>
        <p:txBody>
          <a:bodyPr wrap="square" rtlCol="0">
            <a:spAutoFit/>
          </a:bodyPr>
          <a:p>
            <a:pPr>
              <a:lnSpc>
                <a:spcPct val="150000"/>
              </a:lnSpc>
            </a:pPr>
            <a:r>
              <a:rPr lang="en-US" altLang="zh-CN" sz="1000">
                <a:latin typeface="微软雅黑" panose="020B0503020204020204" charset="-122"/>
                <a:ea typeface="微软雅黑" panose="020B0503020204020204" charset="-122"/>
                <a:cs typeface="微软雅黑" panose="020B0503020204020204" charset="-122"/>
              </a:rPr>
              <a:t>                                             </a:t>
            </a:r>
            <a:r>
              <a:rPr sz="1000">
                <a:latin typeface="微软雅黑" panose="020B0503020204020204" charset="-122"/>
                <a:ea typeface="微软雅黑" panose="020B0503020204020204" charset="-122"/>
                <a:cs typeface="微软雅黑" panose="020B0503020204020204" charset="-122"/>
              </a:rPr>
              <a:t>Cylinder head and valve</a:t>
            </a:r>
            <a:endParaRPr sz="1000">
              <a:latin typeface="微软雅黑" panose="020B0503020204020204" charset="-122"/>
              <a:ea typeface="微软雅黑" panose="020B0503020204020204" charset="-122"/>
              <a:cs typeface="微软雅黑" panose="020B0503020204020204" charset="-122"/>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1 Maintenance information .......................................................................... 159</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2 Troubleshooting ............................................................................................ 160</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3 Cylinder head assembly drawing .............................................................. 161</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4 Disassembly of cylinder head cover .......................................................... 163</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5 Disassembly of cylinder head ...................................................................... 163</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6 Disassembly of the cylinder head ............................................................... 164</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7 Inspection of valves and valve springs ..................................................... 164</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8 Inspection of valve tappet, camshaft, cylinder head ........................... 165</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9 Assembly of cylinder head components ................................................. 166</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10 Installation of cylinder head ...............</a:t>
            </a:r>
            <a:r>
              <a:rPr lang="en-US" sz="100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sym typeface="+mn-ea"/>
              </a:rPr>
              <a:t>................................................. 167</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11 Engine Timing Adjustment Method ....................................................... 167</a:t>
            </a:r>
            <a:endParaRPr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000">
                <a:latin typeface="微软雅黑" panose="020B0503020204020204" charset="-122"/>
                <a:ea typeface="微软雅黑" panose="020B0503020204020204" charset="-122"/>
                <a:cs typeface="微软雅黑" panose="020B0503020204020204" charset="-122"/>
                <a:sym typeface="+mn-ea"/>
              </a:rPr>
              <a:t>12 Installation of cylinder head cover ......................................................... 168</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3" name="object 13"/>
          <p:cNvSpPr txBox="1"/>
          <p:nvPr>
            <p:custDataLst>
              <p:tags r:id="rId2"/>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367155" y="1607185"/>
            <a:ext cx="4826635" cy="7429500"/>
          </a:xfrm>
          <a:prstGeom prst="rect">
            <a:avLst/>
          </a:prstGeom>
          <a:solidFill>
            <a:srgbClr val="FFFFFF"/>
          </a:solidFill>
          <a:ln w="9525">
            <a:noFill/>
          </a:ln>
        </p:spPr>
        <p:txBody>
          <a:bodyPr/>
          <a:p>
            <a:endParaRPr lang="zh-CN" altLang="en-US"/>
          </a:p>
        </p:txBody>
      </p:sp>
      <p:pic>
        <p:nvPicPr>
          <p:cNvPr id="12" name="图片 11" descr="图片4"/>
          <p:cNvPicPr>
            <a:picLocks noChangeAspect="1"/>
          </p:cNvPicPr>
          <p:nvPr/>
        </p:nvPicPr>
        <p:blipFill>
          <a:blip r:embed="rId1"/>
          <a:stretch>
            <a:fillRect/>
          </a:stretch>
        </p:blipFill>
        <p:spPr>
          <a:xfrm>
            <a:off x="1501775" y="1448435"/>
            <a:ext cx="1134110" cy="176530"/>
          </a:xfrm>
          <a:prstGeom prst="rect">
            <a:avLst/>
          </a:prstGeom>
        </p:spPr>
      </p:pic>
      <p:sp>
        <p:nvSpPr>
          <p:cNvPr id="13" name="object 5"/>
          <p:cNvSpPr/>
          <p:nvPr/>
        </p:nvSpPr>
        <p:spPr>
          <a:xfrm>
            <a:off x="722121" y="806386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5" name="文本框 14"/>
          <p:cNvSpPr txBox="1"/>
          <p:nvPr/>
        </p:nvSpPr>
        <p:spPr>
          <a:xfrm>
            <a:off x="730885" y="878078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167</a:t>
            </a:r>
            <a:endParaRPr lang="en-US" altLang="zh-CN" sz="1000">
              <a:solidFill>
                <a:schemeClr val="bg1"/>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2"/>
          <a:srcRect b="3878"/>
          <a:stretch>
            <a:fillRect/>
          </a:stretch>
        </p:blipFill>
        <p:spPr>
          <a:xfrm>
            <a:off x="1717675" y="1683385"/>
            <a:ext cx="1872000" cy="1814376"/>
          </a:xfrm>
          <a:prstGeom prst="rect">
            <a:avLst/>
          </a:prstGeom>
          <a:noFill/>
          <a:ln w="9525">
            <a:solidFill>
              <a:schemeClr val="tx1"/>
            </a:solidFill>
          </a:ln>
        </p:spPr>
      </p:pic>
      <p:pic>
        <p:nvPicPr>
          <p:cNvPr id="3" name="图片 1"/>
          <p:cNvPicPr>
            <a:picLocks noChangeAspect="1"/>
          </p:cNvPicPr>
          <p:nvPr/>
        </p:nvPicPr>
        <p:blipFill>
          <a:blip r:embed="rId3"/>
          <a:srcRect t="1763" b="6079"/>
          <a:stretch>
            <a:fillRect/>
          </a:stretch>
        </p:blipFill>
        <p:spPr>
          <a:xfrm>
            <a:off x="1717675" y="3538855"/>
            <a:ext cx="1872000" cy="1742424"/>
          </a:xfrm>
          <a:prstGeom prst="rect">
            <a:avLst/>
          </a:prstGeom>
          <a:noFill/>
          <a:ln w="9525">
            <a:solidFill>
              <a:schemeClr val="tx1"/>
            </a:solidFill>
          </a:ln>
        </p:spPr>
      </p:pic>
      <p:pic>
        <p:nvPicPr>
          <p:cNvPr id="4" name="图片 1"/>
          <p:cNvPicPr>
            <a:picLocks noChangeAspect="1"/>
          </p:cNvPicPr>
          <p:nvPr/>
        </p:nvPicPr>
        <p:blipFill>
          <a:blip r:embed="rId4"/>
          <a:srcRect t="1933"/>
          <a:stretch>
            <a:fillRect/>
          </a:stretch>
        </p:blipFill>
        <p:spPr>
          <a:xfrm>
            <a:off x="1724025" y="5301933"/>
            <a:ext cx="1871980" cy="1852613"/>
          </a:xfrm>
          <a:prstGeom prst="rect">
            <a:avLst/>
          </a:prstGeom>
          <a:noFill/>
          <a:ln w="9525">
            <a:solidFill>
              <a:schemeClr val="tx1"/>
            </a:solidFill>
          </a:ln>
        </p:spPr>
      </p:pic>
      <p:pic>
        <p:nvPicPr>
          <p:cNvPr id="5" name="图片 1"/>
          <p:cNvPicPr>
            <a:picLocks noChangeAspect="1"/>
          </p:cNvPicPr>
          <p:nvPr/>
        </p:nvPicPr>
        <p:blipFill>
          <a:blip r:embed="rId5"/>
          <a:stretch>
            <a:fillRect/>
          </a:stretch>
        </p:blipFill>
        <p:spPr>
          <a:xfrm>
            <a:off x="1717040" y="7194233"/>
            <a:ext cx="1872000" cy="1808738"/>
          </a:xfrm>
          <a:prstGeom prst="rect">
            <a:avLst/>
          </a:prstGeom>
          <a:noFill/>
          <a:ln w="9525">
            <a:solidFill>
              <a:schemeClr val="tx1"/>
            </a:solidFill>
          </a:ln>
        </p:spPr>
      </p:pic>
      <p:sp>
        <p:nvSpPr>
          <p:cNvPr id="6" name="文本框 5"/>
          <p:cNvSpPr txBox="1"/>
          <p:nvPr/>
        </p:nvSpPr>
        <p:spPr>
          <a:xfrm>
            <a:off x="3579495" y="1708785"/>
            <a:ext cx="2597785" cy="1492250"/>
          </a:xfrm>
          <a:prstGeom prst="rect">
            <a:avLst/>
          </a:prstGeom>
          <a:noFill/>
        </p:spPr>
        <p:txBody>
          <a:bodyPr wrap="square" lIns="36195" tIns="0" rIns="36195" bIns="0" rtlCol="0" anchor="ctr" anchorCtr="0">
            <a:spAutoFit/>
          </a:bodyPr>
          <a:p>
            <a:r>
              <a:rPr sz="900" b="1">
                <a:latin typeface="微软雅黑" panose="020B0503020204020204" charset="-122"/>
                <a:ea typeface="微软雅黑" panose="020B0503020204020204" charset="-122"/>
                <a:cs typeface="微软雅黑" panose="020B0503020204020204" charset="-122"/>
                <a:sym typeface="+mn-ea"/>
              </a:rPr>
              <a:t>Assembly of cylinder head components</a:t>
            </a:r>
            <a:endParaRPr sz="900" b="1">
              <a:latin typeface="微软雅黑" panose="020B0503020204020204" charset="-122"/>
              <a:ea typeface="微软雅黑" panose="020B0503020204020204" charset="-122"/>
              <a:cs typeface="微软雅黑" panose="020B0503020204020204" charset="-122"/>
              <a:sym typeface="+mn-ea"/>
            </a:endParaRPr>
          </a:p>
          <a:p>
            <a:r>
              <a:rPr lang="zh-CN" altLang="en-US" sz="800">
                <a:latin typeface="微软雅黑" panose="020B0503020204020204" charset="-122"/>
                <a:ea typeface="微软雅黑" panose="020B0503020204020204" charset="-122"/>
                <a:cs typeface="微软雅黑" panose="020B0503020204020204" charset="-122"/>
              </a:rPr>
              <a:t>1、Remove the camshaft bracket that has been adjusted for the valve clearance cylinder head, and then remove the intake and exhaust camshaft parts.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2、Remove the old cylinder head gasket, install the new cylinder head gasket, and then install the cylindrical pin (∅6×12).</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put the cylinder head on the cylinder body, then put the A and B bolts flat washers on the NC450S cylinder double-head bolt AB, then put the NC450S cylinder double-head bolt AB into the cylinder head, cylinder body connection hole and tighten it.</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625850" y="3286125"/>
            <a:ext cx="2505075" cy="1015365"/>
          </a:xfrm>
          <a:prstGeom prst="rect">
            <a:avLst/>
          </a:prstGeom>
          <a:noFill/>
          <a:ln>
            <a:solidFill>
              <a:schemeClr val="tx1"/>
            </a:solidFill>
          </a:ln>
        </p:spPr>
        <p:txBody>
          <a:bodyPr wrap="square" lIns="36195" tIns="0" rIns="36195" bIns="0" rtlCol="0">
            <a:spAutoFit/>
          </a:bodyPr>
          <a:p>
            <a:r>
              <a:rPr lang="zh-CN" altLang="en-US" sz="1000" b="1">
                <a:latin typeface="微软雅黑" panose="020B0503020204020204" charset="-122"/>
                <a:ea typeface="微软雅黑" panose="020B0503020204020204" charset="-122"/>
                <a:cs typeface="微软雅黑" panose="020B0503020204020204" charset="-122"/>
              </a:rPr>
              <a:t>Caution.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800" b="1">
                <a:latin typeface="微软雅黑" panose="020B0503020204020204" charset="-122"/>
                <a:ea typeface="微软雅黑" panose="020B0503020204020204" charset="-122"/>
                <a:cs typeface="微软雅黑" panose="020B0503020204020204" charset="-122"/>
              </a:rPr>
              <a:t>-The cylinder head gasket must be replaced with a new one.</a:t>
            </a:r>
            <a:endParaRPr lang="zh-CN" altLang="en-US" sz="800" b="1">
              <a:latin typeface="微软雅黑" panose="020B0503020204020204" charset="-122"/>
              <a:ea typeface="微软雅黑" panose="020B0503020204020204" charset="-122"/>
              <a:cs typeface="微软雅黑" panose="020B0503020204020204" charset="-122"/>
            </a:endParaRPr>
          </a:p>
          <a:p>
            <a:r>
              <a:rPr lang="zh-CN" altLang="en-US" sz="800" b="1">
                <a:latin typeface="微软雅黑" panose="020B0503020204020204" charset="-122"/>
                <a:ea typeface="微软雅黑" panose="020B0503020204020204" charset="-122"/>
                <a:cs typeface="微软雅黑" panose="020B0503020204020204" charset="-122"/>
              </a:rPr>
              <a:t>A, B bolt nut tightening need to be done diagonally, the first time for 20N.m pre-tightening, the second time for 40N.m tightening, and finally the third tightening torque: 55 ~ 60N.m.</a:t>
            </a:r>
            <a:endParaRPr lang="zh-CN" altLang="en-US" sz="800"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625850" y="4354830"/>
            <a:ext cx="2529205" cy="2077085"/>
          </a:xfrm>
          <a:prstGeom prst="rect">
            <a:avLst/>
          </a:prstGeom>
          <a:noFill/>
        </p:spPr>
        <p:txBody>
          <a:bodyPr wrap="square" lIns="36195" tIns="0" rIns="36195" bIns="0" rtlCol="0">
            <a:spAutoFit/>
          </a:bodyPr>
          <a:p>
            <a:r>
              <a:rPr lang="zh-CN" altLang="en-US" sz="900">
                <a:latin typeface="微软雅黑" panose="020B0503020204020204" charset="-122"/>
                <a:ea typeface="微软雅黑" panose="020B0503020204020204" charset="-122"/>
                <a:cs typeface="微软雅黑" panose="020B0503020204020204" charset="-122"/>
              </a:rPr>
              <a:t>4、First put 2pcs M6×25 bolts into the cylinder body, box</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Body connection hole and tighten, then put 2 M6×25 bolts into the connection hole of cylinder head and body and tighten.</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Tightening torque: 11~13N.m.</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5. First check whether the engine is in the timing position, if not, readjust the engine timing position; then install the intake and exhaust camshaft parts so that the camshaft timing line is flush with the end surface of the cylinder head and the timing point is directly above the cylinder head, then install the timing chain to the intake and exhaust camshaft.</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625850" y="6491605"/>
            <a:ext cx="2681605" cy="2461260"/>
          </a:xfrm>
          <a:prstGeom prst="rect">
            <a:avLst/>
          </a:prstGeom>
          <a:noFill/>
          <a:ln>
            <a:noFill/>
          </a:ln>
        </p:spPr>
        <p:txBody>
          <a:bodyPr wrap="square" rtlCol="0">
            <a:spAutoFit/>
          </a:bodyPr>
          <a:p>
            <a:r>
              <a:rPr lang="zh-CN" altLang="en-US" sz="1000" b="1">
                <a:latin typeface="微软雅黑" panose="020B0503020204020204" charset="-122"/>
                <a:ea typeface="微软雅黑" panose="020B0503020204020204" charset="-122"/>
                <a:cs typeface="微软雅黑" panose="020B0503020204020204" charset="-122"/>
              </a:rPr>
              <a:t>NC450S engine timing adjustment </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Remove the large viewport cover and small viewport cover of the left front cover.</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Rotate the magneto lock nut with a special tool and observe whether the timing mark line "Ⅰ" on the rotor of the magneto and the timing mark slot on the left front cover are aligned through the screw hole of the small sight hole cover on the left front cover.</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After the above timing mark is correct, continue to install the intake and exhaust camshaft parts so that the timing line of the intake and exhaust camshaft parts is flush with the end surface of the cylinder head and the timing point is facing the upper part of the cylinder head, and then install the timing chain to the intake and exhaust cam timing driven sprocket.</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 Only if (2)(3) is satisfied at the same time, the engine is in the correct timing position.</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1" name="object 13"/>
          <p:cNvSpPr txBox="1"/>
          <p:nvPr>
            <p:custDataLst>
              <p:tags r:id="rId6"/>
            </p:custDataLst>
          </p:nvPr>
        </p:nvSpPr>
        <p:spPr>
          <a:xfrm>
            <a:off x="600710" y="81705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14" name="文本框 13"/>
          <p:cNvSpPr txBox="1"/>
          <p:nvPr/>
        </p:nvSpPr>
        <p:spPr>
          <a:xfrm>
            <a:off x="1946275" y="1683385"/>
            <a:ext cx="1545590" cy="133350"/>
          </a:xfrm>
          <a:prstGeom prst="rect">
            <a:avLst/>
          </a:prstGeom>
          <a:solidFill>
            <a:schemeClr val="bg1"/>
          </a:solidFill>
        </p:spPr>
        <p:txBody>
          <a:bodyPr wrap="square" rtlCol="0">
            <a:noAutofit/>
          </a:bodyPr>
          <a:p>
            <a:r>
              <a:rPr lang="zh-CN" altLang="en-US" sz="800"/>
              <a:t>Cylinder stud AB(M10×152)</a:t>
            </a:r>
            <a:endParaRPr lang="zh-CN" altLang="en-US" sz="800"/>
          </a:p>
        </p:txBody>
      </p:sp>
      <p:sp>
        <p:nvSpPr>
          <p:cNvPr id="16" name="文本框 15"/>
          <p:cNvSpPr txBox="1"/>
          <p:nvPr/>
        </p:nvSpPr>
        <p:spPr>
          <a:xfrm>
            <a:off x="1565275" y="1875155"/>
            <a:ext cx="648970" cy="133350"/>
          </a:xfrm>
          <a:prstGeom prst="rect">
            <a:avLst/>
          </a:prstGeom>
          <a:solidFill>
            <a:schemeClr val="bg1"/>
          </a:solidFill>
        </p:spPr>
        <p:txBody>
          <a:bodyPr wrap="square" rtlCol="0">
            <a:noAutofit/>
          </a:bodyPr>
          <a:p>
            <a:r>
              <a:rPr lang="zh-CN" altLang="en-US" sz="800"/>
              <a:t>flat washer</a:t>
            </a:r>
            <a:endParaRPr lang="zh-CN" altLang="en-US" sz="800"/>
          </a:p>
        </p:txBody>
      </p:sp>
      <p:sp>
        <p:nvSpPr>
          <p:cNvPr id="17" name="文本框 16"/>
          <p:cNvSpPr txBox="1"/>
          <p:nvPr/>
        </p:nvSpPr>
        <p:spPr>
          <a:xfrm>
            <a:off x="1565275" y="2675255"/>
            <a:ext cx="648970" cy="133350"/>
          </a:xfrm>
          <a:prstGeom prst="rect">
            <a:avLst/>
          </a:prstGeom>
          <a:solidFill>
            <a:schemeClr val="bg1"/>
          </a:solidFill>
        </p:spPr>
        <p:txBody>
          <a:bodyPr wrap="square" rtlCol="0">
            <a:noAutofit/>
          </a:bodyPr>
          <a:p>
            <a:r>
              <a:rPr lang="zh-CN" altLang="en-US" sz="800"/>
              <a:t>round pin</a:t>
            </a:r>
            <a:endParaRPr lang="zh-CN" altLang="en-US" sz="800"/>
          </a:p>
        </p:txBody>
      </p:sp>
      <p:sp>
        <p:nvSpPr>
          <p:cNvPr id="18" name="文本框 17"/>
          <p:cNvSpPr txBox="1"/>
          <p:nvPr/>
        </p:nvSpPr>
        <p:spPr>
          <a:xfrm>
            <a:off x="3069590" y="2675255"/>
            <a:ext cx="556260" cy="341630"/>
          </a:xfrm>
          <a:prstGeom prst="rect">
            <a:avLst/>
          </a:prstGeom>
          <a:solidFill>
            <a:schemeClr val="bg1"/>
          </a:solidFill>
        </p:spPr>
        <p:txBody>
          <a:bodyPr wrap="square" rtlCol="0">
            <a:noAutofit/>
          </a:bodyPr>
          <a:p>
            <a:r>
              <a:rPr lang="zh-CN" altLang="en-US" sz="800"/>
              <a:t>Cylinder head gasket</a:t>
            </a:r>
            <a:endParaRPr lang="zh-CN" altLang="en-US" sz="800"/>
          </a:p>
        </p:txBody>
      </p:sp>
      <p:sp>
        <p:nvSpPr>
          <p:cNvPr id="19" name="文本框 18"/>
          <p:cNvSpPr txBox="1"/>
          <p:nvPr/>
        </p:nvSpPr>
        <p:spPr>
          <a:xfrm>
            <a:off x="1367155" y="6491605"/>
            <a:ext cx="816610" cy="457200"/>
          </a:xfrm>
          <a:prstGeom prst="rect">
            <a:avLst/>
          </a:prstGeom>
          <a:solidFill>
            <a:schemeClr val="bg1"/>
          </a:solidFill>
        </p:spPr>
        <p:txBody>
          <a:bodyPr wrap="square" rtlCol="0">
            <a:noAutofit/>
          </a:bodyPr>
          <a:p>
            <a:r>
              <a:rPr lang="zh-CN" altLang="en-US" sz="800"/>
              <a:t>Small viewport covergasket</a:t>
            </a:r>
            <a:endParaRPr lang="zh-CN" altLang="en-US" sz="800"/>
          </a:p>
        </p:txBody>
      </p:sp>
      <p:sp>
        <p:nvSpPr>
          <p:cNvPr id="20" name="文本框 19"/>
          <p:cNvSpPr txBox="1"/>
          <p:nvPr/>
        </p:nvSpPr>
        <p:spPr>
          <a:xfrm>
            <a:off x="2023110" y="7195185"/>
            <a:ext cx="1526540" cy="152400"/>
          </a:xfrm>
          <a:prstGeom prst="rect">
            <a:avLst/>
          </a:prstGeom>
          <a:solidFill>
            <a:schemeClr val="bg1"/>
          </a:solidFill>
        </p:spPr>
        <p:txBody>
          <a:bodyPr wrap="square" rtlCol="0">
            <a:noAutofit/>
          </a:bodyPr>
          <a:p>
            <a:r>
              <a:rPr sz="800"/>
              <a:t>Left cover timing marker slot</a:t>
            </a:r>
            <a:endParaRPr sz="800"/>
          </a:p>
        </p:txBody>
      </p:sp>
      <p:sp>
        <p:nvSpPr>
          <p:cNvPr id="21" name="文本框 20"/>
          <p:cNvSpPr txBox="1"/>
          <p:nvPr/>
        </p:nvSpPr>
        <p:spPr>
          <a:xfrm>
            <a:off x="1793875" y="8800465"/>
            <a:ext cx="1755775" cy="152400"/>
          </a:xfrm>
          <a:prstGeom prst="rect">
            <a:avLst/>
          </a:prstGeom>
          <a:solidFill>
            <a:schemeClr val="bg1"/>
          </a:solidFill>
        </p:spPr>
        <p:txBody>
          <a:bodyPr wrap="square" rtlCol="0">
            <a:noAutofit/>
          </a:bodyPr>
          <a:p>
            <a:r>
              <a:rPr sz="800"/>
              <a:t>Magneto rotor timing marker line</a:t>
            </a:r>
            <a:endParaRPr sz="800"/>
          </a:p>
        </p:txBody>
      </p:sp>
      <p:sp>
        <p:nvSpPr>
          <p:cNvPr id="22" name="文本框 21"/>
          <p:cNvSpPr txBox="1"/>
          <p:nvPr/>
        </p:nvSpPr>
        <p:spPr>
          <a:xfrm>
            <a:off x="1946910" y="6949440"/>
            <a:ext cx="1385570" cy="180975"/>
          </a:xfrm>
          <a:prstGeom prst="rect">
            <a:avLst/>
          </a:prstGeom>
          <a:solidFill>
            <a:schemeClr val="bg1"/>
          </a:solidFill>
        </p:spPr>
        <p:txBody>
          <a:bodyPr wrap="square" rtlCol="0">
            <a:noAutofit/>
          </a:bodyPr>
          <a:p>
            <a:r>
              <a:rPr lang="en-US" altLang="zh-CN" sz="800"/>
              <a:t>big</a:t>
            </a:r>
            <a:r>
              <a:rPr lang="zh-CN" altLang="en-US" sz="800"/>
              <a:t> viewport covergasket</a:t>
            </a:r>
            <a:endParaRPr lang="zh-CN" altLang="en-US" sz="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217295" y="1911985"/>
            <a:ext cx="4826635" cy="7429500"/>
          </a:xfrm>
          <a:prstGeom prst="rect">
            <a:avLst/>
          </a:prstGeom>
          <a:solidFill>
            <a:srgbClr val="FFFFFF"/>
          </a:solidFill>
          <a:ln w="9525">
            <a:noFill/>
          </a:ln>
        </p:spPr>
        <p:txBody>
          <a:bodyPr/>
          <a:p>
            <a:endParaRPr lang="zh-CN" altLang="en-US"/>
          </a:p>
        </p:txBody>
      </p:sp>
      <p:pic>
        <p:nvPicPr>
          <p:cNvPr id="12" name="图片 11" descr="图片4"/>
          <p:cNvPicPr>
            <a:picLocks noChangeAspect="1"/>
          </p:cNvPicPr>
          <p:nvPr/>
        </p:nvPicPr>
        <p:blipFill>
          <a:blip r:embed="rId1"/>
          <a:stretch>
            <a:fillRect/>
          </a:stretch>
        </p:blipFill>
        <p:spPr>
          <a:xfrm>
            <a:off x="4831715" y="1448435"/>
            <a:ext cx="1134110" cy="176530"/>
          </a:xfrm>
          <a:prstGeom prst="rect">
            <a:avLst/>
          </a:prstGeom>
        </p:spPr>
      </p:pic>
      <p:sp>
        <p:nvSpPr>
          <p:cNvPr id="13" name="object 5"/>
          <p:cNvSpPr/>
          <p:nvPr/>
        </p:nvSpPr>
        <p:spPr>
          <a:xfrm>
            <a:off x="6250431" y="802957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5" name="文本框 14"/>
          <p:cNvSpPr txBox="1"/>
          <p:nvPr/>
        </p:nvSpPr>
        <p:spPr>
          <a:xfrm>
            <a:off x="6259195" y="874649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168</a:t>
            </a:r>
            <a:endParaRPr lang="en-US" altLang="zh-CN" sz="1000">
              <a:solidFill>
                <a:schemeClr val="bg1"/>
              </a:solidFill>
              <a:latin typeface="黑体" panose="02010609060101010101" charset="-122"/>
              <a:ea typeface="黑体" panose="02010609060101010101" charset="-122"/>
            </a:endParaRPr>
          </a:p>
        </p:txBody>
      </p:sp>
      <p:pic>
        <p:nvPicPr>
          <p:cNvPr id="3" name="图片 1"/>
          <p:cNvPicPr>
            <a:picLocks noChangeAspect="1"/>
          </p:cNvPicPr>
          <p:nvPr/>
        </p:nvPicPr>
        <p:blipFill>
          <a:blip r:embed="rId2"/>
          <a:stretch>
            <a:fillRect/>
          </a:stretch>
        </p:blipFill>
        <p:spPr>
          <a:xfrm>
            <a:off x="4345623" y="3362960"/>
            <a:ext cx="1619885" cy="1417320"/>
          </a:xfrm>
          <a:prstGeom prst="rect">
            <a:avLst/>
          </a:prstGeom>
          <a:noFill/>
          <a:ln w="9525">
            <a:solidFill>
              <a:schemeClr val="tx1"/>
            </a:solidFill>
          </a:ln>
        </p:spPr>
      </p:pic>
      <p:pic>
        <p:nvPicPr>
          <p:cNvPr id="4" name="图片 1"/>
          <p:cNvPicPr>
            <a:picLocks noChangeAspect="1"/>
          </p:cNvPicPr>
          <p:nvPr/>
        </p:nvPicPr>
        <p:blipFill>
          <a:blip r:embed="rId3"/>
          <a:srcRect b="7509"/>
          <a:stretch>
            <a:fillRect/>
          </a:stretch>
        </p:blipFill>
        <p:spPr>
          <a:xfrm>
            <a:off x="4244975" y="4888865"/>
            <a:ext cx="1800000" cy="1550032"/>
          </a:xfrm>
          <a:prstGeom prst="rect">
            <a:avLst/>
          </a:prstGeom>
          <a:noFill/>
          <a:ln w="9525">
            <a:solidFill>
              <a:schemeClr val="tx1"/>
            </a:solidFill>
          </a:ln>
        </p:spPr>
      </p:pic>
      <p:pic>
        <p:nvPicPr>
          <p:cNvPr id="5" name="图片 1"/>
          <p:cNvPicPr>
            <a:picLocks noChangeAspect="1"/>
          </p:cNvPicPr>
          <p:nvPr/>
        </p:nvPicPr>
        <p:blipFill>
          <a:blip r:embed="rId4"/>
          <a:stretch>
            <a:fillRect/>
          </a:stretch>
        </p:blipFill>
        <p:spPr>
          <a:xfrm>
            <a:off x="4244975" y="6491605"/>
            <a:ext cx="1799590" cy="1043305"/>
          </a:xfrm>
          <a:prstGeom prst="rect">
            <a:avLst/>
          </a:prstGeom>
          <a:noFill/>
          <a:ln w="9525">
            <a:solidFill>
              <a:schemeClr val="tx1"/>
            </a:solidFill>
          </a:ln>
        </p:spPr>
      </p:pic>
      <p:sp>
        <p:nvSpPr>
          <p:cNvPr id="6" name="文本框 5"/>
          <p:cNvSpPr txBox="1"/>
          <p:nvPr/>
        </p:nvSpPr>
        <p:spPr>
          <a:xfrm>
            <a:off x="1259840" y="1988820"/>
            <a:ext cx="2424430" cy="5078095"/>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rPr>
              <a:t>6、After adjusting the timing position, assemble the large viewport cover and small viewport cover to the left front cover.</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7. Then install the removed camshaft bracket, spark plug seal and chain pressure plate onto the cylinder head, and tighten 8 bolts of the cylinder head bracket, tightening bolts in the order of 1→2→3→4→5→6→7→8.</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Tightening torque: 11~13N-m</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8, press down the tensioner eccentric wheel by hand, press the tensioner plunger into the tensioner, make the tensioner plunger in a contracted state, then align the tensioner gasket, tensioner combination to the cylinder mounting hole, and fasten with 2 M6×20 bolts.</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Tightening torque: 11 ~ 13N-m</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9, and then the tensioner spring, flat washer, tensioner screw plug in turn into the tensioner body, tighten the tensioner screw plug, so that the tensioner plunger pops out.</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Tightening torque: 7~9N-m.</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10、Check whether the timing chain is tensioned and confirm again whether the engine timing point is correct.</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304290" y="7225665"/>
            <a:ext cx="2414905" cy="1692275"/>
          </a:xfrm>
          <a:prstGeom prst="rect">
            <a:avLst/>
          </a:prstGeom>
          <a:noFill/>
        </p:spPr>
        <p:txBody>
          <a:bodyPr wrap="square" lIns="36195" tIns="0" rIns="36195" bIns="0" rtlCol="0">
            <a:spAutoFit/>
          </a:bodyPr>
          <a:p>
            <a:r>
              <a:rPr sz="1000" b="1">
                <a:latin typeface="微软雅黑" panose="020B0503020204020204" charset="-122"/>
                <a:ea typeface="微软雅黑" panose="020B0503020204020204" charset="-122"/>
                <a:cs typeface="微软雅黑" panose="020B0503020204020204" charset="-122"/>
                <a:sym typeface="+mn-ea"/>
              </a:rPr>
              <a:t>Installation of cylinder head</a:t>
            </a:r>
            <a:endParaRPr sz="10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rPr>
              <a:t>1、Take NC450S cylinder head cover seal, head cover bolt cushion washer, assemble in NC450S cylinder head cover specified position.</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2、Take 3 pieces NC450S cylinder head cover fixing bolt M6×22.8, 3 pieces cylinder head cover fixing bolt M6×50.7, assemble in cylinder head, tighten diagonally in turn.</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Tightening torque: 10~12N-m.</a:t>
            </a:r>
            <a:endParaRPr lang="zh-CN" altLang="en-US" sz="1000">
              <a:latin typeface="微软雅黑" panose="020B0503020204020204" charset="-122"/>
              <a:ea typeface="微软雅黑" panose="020B0503020204020204" charset="-122"/>
              <a:cs typeface="微软雅黑" panose="020B0503020204020204" charset="-122"/>
            </a:endParaRPr>
          </a:p>
        </p:txBody>
      </p:sp>
      <p:pic>
        <p:nvPicPr>
          <p:cNvPr id="8" name="图片 1"/>
          <p:cNvPicPr>
            <a:picLocks noChangeAspect="1"/>
          </p:cNvPicPr>
          <p:nvPr/>
        </p:nvPicPr>
        <p:blipFill>
          <a:blip r:embed="rId5"/>
          <a:stretch>
            <a:fillRect/>
          </a:stretch>
        </p:blipFill>
        <p:spPr>
          <a:xfrm>
            <a:off x="4236720" y="7541260"/>
            <a:ext cx="1799590" cy="1799590"/>
          </a:xfrm>
          <a:prstGeom prst="rect">
            <a:avLst/>
          </a:prstGeom>
          <a:noFill/>
          <a:ln w="9525">
            <a:solidFill>
              <a:schemeClr val="tx1"/>
            </a:solidFill>
          </a:ln>
        </p:spPr>
      </p:pic>
      <p:sp>
        <p:nvSpPr>
          <p:cNvPr id="9" name="object 13"/>
          <p:cNvSpPr txBox="1"/>
          <p:nvPr>
            <p:custDataLst>
              <p:tags r:id="rId6"/>
            </p:custDataLst>
          </p:nvPr>
        </p:nvSpPr>
        <p:spPr>
          <a:xfrm>
            <a:off x="612140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pic>
        <p:nvPicPr>
          <p:cNvPr id="11" name="图片 1"/>
          <p:cNvPicPr>
            <a:picLocks noChangeAspect="1"/>
          </p:cNvPicPr>
          <p:nvPr>
            <p:custDataLst>
              <p:tags r:id="rId7"/>
            </p:custDataLst>
          </p:nvPr>
        </p:nvPicPr>
        <p:blipFill>
          <a:blip r:embed="rId8"/>
          <a:stretch>
            <a:fillRect/>
          </a:stretch>
        </p:blipFill>
        <p:spPr>
          <a:xfrm>
            <a:off x="3876993" y="1911985"/>
            <a:ext cx="2159635" cy="1493520"/>
          </a:xfrm>
          <a:prstGeom prst="rect">
            <a:avLst/>
          </a:prstGeom>
          <a:noFill/>
          <a:ln w="9525">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1958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834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159</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428115" y="1448435"/>
            <a:ext cx="1134110" cy="176530"/>
          </a:xfrm>
          <a:prstGeom prst="rect">
            <a:avLst/>
          </a:prstGeom>
        </p:spPr>
      </p:pic>
      <p:sp>
        <p:nvSpPr>
          <p:cNvPr id="51" name="文本框 50"/>
          <p:cNvSpPr txBox="1"/>
          <p:nvPr/>
        </p:nvSpPr>
        <p:spPr>
          <a:xfrm>
            <a:off x="2702560" y="1644015"/>
            <a:ext cx="2265680" cy="275590"/>
          </a:xfrm>
          <a:prstGeom prst="rect">
            <a:avLst/>
          </a:prstGeom>
          <a:noFill/>
        </p:spPr>
        <p:txBody>
          <a:bodyPr wrap="square" rtlCol="0">
            <a:spAutoFit/>
          </a:bodyPr>
          <a:p>
            <a:pPr algn="ctr"/>
            <a:r>
              <a:rPr sz="1200">
                <a:latin typeface="微软雅黑" panose="020B0503020204020204" charset="-122"/>
                <a:ea typeface="微软雅黑" panose="020B0503020204020204" charset="-122"/>
                <a:cs typeface="微软雅黑" panose="020B0503020204020204" charset="-122"/>
                <a:sym typeface="+mn-ea"/>
              </a:rPr>
              <a:t>Maintenance information</a:t>
            </a:r>
            <a:endParaRPr lang="zh-CN" altLang="en-US" sz="1200" b="1">
              <a:latin typeface="微软雅黑" panose="020B0503020204020204" charset="-122"/>
              <a:ea typeface="微软雅黑" panose="020B0503020204020204" charset="-122"/>
            </a:endParaRPr>
          </a:p>
        </p:txBody>
      </p:sp>
      <p:sp>
        <p:nvSpPr>
          <p:cNvPr id="52" name="文本框 51"/>
          <p:cNvSpPr txBox="1"/>
          <p:nvPr/>
        </p:nvSpPr>
        <p:spPr>
          <a:xfrm>
            <a:off x="1360170" y="1853565"/>
            <a:ext cx="4824730" cy="3415030"/>
          </a:xfrm>
          <a:prstGeom prst="rect">
            <a:avLst/>
          </a:prstGeom>
          <a:noFill/>
        </p:spPr>
        <p:txBody>
          <a:bodyPr wrap="square" rtlCol="0">
            <a:spAutoFit/>
          </a:bodyPr>
          <a:p>
            <a:pPr>
              <a:lnSpc>
                <a:spcPct val="150000"/>
              </a:lnSpc>
            </a:pPr>
            <a:r>
              <a:rPr lang="zh-CN" altLang="en-US" sz="900" b="1">
                <a:latin typeface="微软雅黑" panose="020B0503020204020204" charset="-122"/>
                <a:ea typeface="微软雅黑" panose="020B0503020204020204" charset="-122"/>
                <a:cs typeface="微软雅黑" panose="020B0503020204020204" charset="-122"/>
              </a:rPr>
              <a:t>Overview</a:t>
            </a:r>
            <a:endParaRPr lang="zh-CN" altLang="en-US" sz="9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900">
                <a:latin typeface="微软雅黑" panose="020B0503020204020204" charset="-122"/>
                <a:ea typeface="微软雅黑" panose="020B0503020204020204" charset="-122"/>
                <a:cs typeface="微软雅黑" panose="020B0503020204020204" charset="-122"/>
              </a:rPr>
              <a:t>-This chapter covers maintenance and inspection of cylinder heads, valves, camshafts, and tappets.</a:t>
            </a:r>
            <a:endParaRPr lang="zh-CN" altLang="en-US" sz="9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900">
                <a:latin typeface="微软雅黑" panose="020B0503020204020204" charset="-122"/>
                <a:ea typeface="微软雅黑" panose="020B0503020204020204" charset="-122"/>
                <a:cs typeface="微软雅黑" panose="020B0503020204020204" charset="-122"/>
              </a:rPr>
              <a:t>-When repairing the cylinder head, camshaft and tensioner, judge whether the engine needs to be removed from the frame according to the model and shade; when repairing the cylinder head and valve, the engine must be removed from the frame.</a:t>
            </a:r>
            <a:endParaRPr lang="zh-CN" altLang="en-US" sz="9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900">
                <a:latin typeface="微软雅黑" panose="020B0503020204020204" charset="-122"/>
                <a:ea typeface="微软雅黑" panose="020B0503020204020204" charset="-122"/>
                <a:cs typeface="微软雅黑" panose="020B0503020204020204" charset="-122"/>
              </a:rPr>
              <a:t>-When disassembling, mark the disassembled parts and put them away to ensure that they are correctly placed when reassembling.</a:t>
            </a:r>
            <a:endParaRPr lang="zh-CN" altLang="en-US" sz="9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900">
                <a:latin typeface="微软雅黑" panose="020B0503020204020204" charset="-122"/>
                <a:ea typeface="微软雅黑" panose="020B0503020204020204" charset="-122"/>
                <a:cs typeface="微软雅黑" panose="020B0503020204020204" charset="-122"/>
              </a:rPr>
              <a:t>-Before inspection, clean all disassembled parts with a cleaning agent and blow them dry with compressed air.</a:t>
            </a:r>
            <a:endParaRPr lang="zh-CN" altLang="en-US" sz="9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900">
                <a:latin typeface="微软雅黑" panose="020B0503020204020204" charset="-122"/>
                <a:ea typeface="微软雅黑" panose="020B0503020204020204" charset="-122"/>
                <a:cs typeface="微软雅黑" panose="020B0503020204020204" charset="-122"/>
              </a:rPr>
              <a:t>-Camshaft lubricant is injected through the oil lines in the cylinder head and camshaft bracket, so the oil lines should be cleaned before assembling the cylinder head and camshaft bracket.</a:t>
            </a:r>
            <a:endParaRPr lang="zh-CN" altLang="en-US" sz="9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900">
                <a:latin typeface="微软雅黑" panose="020B0503020204020204" charset="-122"/>
                <a:ea typeface="微软雅黑" panose="020B0503020204020204" charset="-122"/>
                <a:cs typeface="微软雅黑" panose="020B0503020204020204" charset="-122"/>
              </a:rPr>
              <a:t>-When removing the cylinder head and cylinder head cover, be careful not to damage the joint surface.</a:t>
            </a:r>
            <a:endParaRPr lang="zh-CN" altLang="en-US" sz="900">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p:nvPr>
            <p:custDataLst>
              <p:tags r:id="rId2"/>
            </p:custDataLst>
          </p:nvPr>
        </p:nvGraphicFramePr>
        <p:xfrm>
          <a:off x="1360170" y="6581140"/>
          <a:ext cx="4794885" cy="1370965"/>
        </p:xfrm>
        <a:graphic>
          <a:graphicData uri="http://schemas.openxmlformats.org/drawingml/2006/table">
            <a:tbl>
              <a:tblPr firstRow="1" bandRow="1">
                <a:tableStyleId>{5940675A-B579-460E-94D1-54222C63F5DA}</a:tableStyleId>
              </a:tblPr>
              <a:tblGrid>
                <a:gridCol w="904240"/>
                <a:gridCol w="993140"/>
                <a:gridCol w="537845"/>
                <a:gridCol w="1218565"/>
                <a:gridCol w="1141095"/>
              </a:tblGrid>
              <a:tr h="255270">
                <a:tc gridSpan="3">
                  <a:txBody>
                    <a:bodyPr/>
                    <a:p>
                      <a:pPr algn="ctr">
                        <a:buNone/>
                      </a:pPr>
                      <a:r>
                        <a:rPr lang="en-US" sz="800">
                          <a:latin typeface="微软雅黑" panose="020B0503020204020204" charset="-122"/>
                          <a:ea typeface="微软雅黑" panose="020B0503020204020204" charset="-122"/>
                          <a:cs typeface="宋体" panose="02010600030101010101" pitchFamily="2" charset="-122"/>
                          <a:sym typeface="+mn-ea"/>
                        </a:rPr>
                        <a:t>item</a:t>
                      </a:r>
                      <a:endParaRPr lang="zh-CN" altLang="en-US" sz="800">
                        <a:latin typeface="微软雅黑" panose="020B0503020204020204" charset="-122"/>
                        <a:ea typeface="微软雅黑" panose="020B0503020204020204" charset="-122"/>
                      </a:endParaRPr>
                    </a:p>
                  </a:txBody>
                  <a:tcPr marL="0" marR="0" marT="0" marB="0" anchor="ctr" anchorCtr="0"/>
                </a:tc>
                <a:tc hMerge="1">
                  <a:tcPr/>
                </a:tc>
                <a:tc hMerge="1">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standard value   mm</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Maintenance limit </a:t>
                      </a:r>
                      <a:r>
                        <a:rPr lang="en-US" sz="800">
                          <a:latin typeface="微软雅黑" panose="020B0503020204020204" charset="-122"/>
                          <a:ea typeface="微软雅黑" panose="020B0503020204020204" charset="-122"/>
                          <a:cs typeface="微软雅黑" panose="020B0503020204020204" charset="-122"/>
                          <a:sym typeface="+mn-ea"/>
                        </a:rPr>
                        <a:t>value</a:t>
                      </a:r>
                      <a:r>
                        <a:rPr lang="en-US" sz="800" b="0">
                          <a:latin typeface="微软雅黑" panose="020B0503020204020204" charset="-122"/>
                          <a:ea typeface="微软雅黑" panose="020B0503020204020204" charset="-122"/>
                          <a:cs typeface="微软雅黑" panose="020B0503020204020204" charset="-122"/>
                        </a:rPr>
                        <a:t> mm</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r h="121920">
                <a:tc rowSpan="7">
                  <a:txBody>
                    <a:bodyPr/>
                    <a:p>
                      <a:pPr algn="ctr">
                        <a:buNone/>
                      </a:pPr>
                      <a:r>
                        <a:rPr lang="en-US" sz="800">
                          <a:latin typeface="微软雅黑" panose="020B0503020204020204" charset="-122"/>
                          <a:ea typeface="微软雅黑" panose="020B0503020204020204" charset="-122"/>
                          <a:cs typeface="宋体" panose="02010600030101010101" pitchFamily="2" charset="-122"/>
                          <a:sym typeface="+mn-ea"/>
                        </a:rPr>
                        <a:t>valve</a:t>
                      </a:r>
                      <a:endParaRPr lang="zh-CN" altLang="en-US" sz="800">
                        <a:latin typeface="微软雅黑" panose="020B0503020204020204" charset="-122"/>
                        <a:ea typeface="微软雅黑" panose="020B0503020204020204" charset="-122"/>
                      </a:endParaRPr>
                    </a:p>
                  </a:txBody>
                  <a:tcPr marL="36195" marR="0" marT="0" marB="0" anchor="ctr" anchorCtr="0"/>
                </a:tc>
                <a:tc rowSpan="2">
                  <a:txBody>
                    <a:bodyPr/>
                    <a:p>
                      <a:pPr indent="0" algn="l">
                        <a:buNone/>
                      </a:pPr>
                      <a:r>
                        <a:rPr lang="en-US" sz="800" b="0">
                          <a:latin typeface="微软雅黑" panose="020B0503020204020204" charset="-122"/>
                          <a:ea typeface="微软雅黑" panose="020B0503020204020204" charset="-122"/>
                          <a:cs typeface="微软雅黑" panose="020B0503020204020204" charset="-122"/>
                        </a:rPr>
                        <a:t>Outside diameter of valve stem</a:t>
                      </a:r>
                      <a:endParaRPr lang="en-US" sz="800" b="0">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intake</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φ5.472～φ5.487</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a:t>
                      </a:r>
                      <a:r>
                        <a:rPr lang="en-US" sz="800" b="0">
                          <a:latin typeface="微软雅黑" panose="020B0503020204020204" charset="-122"/>
                          <a:ea typeface="微软雅黑" panose="020B0503020204020204" charset="-122"/>
                          <a:cs typeface="Times New Roman" panose="02020603050405020304" charset="0"/>
                        </a:rPr>
                        <a:t>5</a:t>
                      </a:r>
                      <a:r>
                        <a:rPr lang="en-US" sz="800" b="0">
                          <a:latin typeface="微软雅黑" panose="020B0503020204020204" charset="-122"/>
                          <a:ea typeface="微软雅黑" panose="020B0503020204020204" charset="-122"/>
                          <a:cs typeface="宋体" panose="02010600030101010101" pitchFamily="2" charset="-122"/>
                        </a:rPr>
                        <a:t>.</a:t>
                      </a:r>
                      <a:r>
                        <a:rPr lang="en-US" sz="800" b="0">
                          <a:latin typeface="微软雅黑" panose="020B0503020204020204" charset="-122"/>
                          <a:ea typeface="微软雅黑" panose="020B0503020204020204" charset="-122"/>
                          <a:cs typeface="Times New Roman" panose="02020603050405020304" charset="0"/>
                        </a:rPr>
                        <a:t>4</a:t>
                      </a:r>
                      <a:r>
                        <a:rPr lang="en-US" sz="800" b="0">
                          <a:latin typeface="微软雅黑" panose="020B0503020204020204" charset="-122"/>
                          <a:ea typeface="微软雅黑" panose="020B0503020204020204" charset="-122"/>
                          <a:cs typeface="宋体" panose="02010600030101010101" pitchFamily="2" charset="-122"/>
                        </a:rPr>
                        <a:t>6</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r>
              <a:tr h="121920">
                <a:tc vMerge="1">
                  <a:tcPr/>
                </a:tc>
                <a:tc vMerge="1">
                  <a:tcPr marL="36195" marR="0" marT="0" marB="0" vert="horz" anchor="ctr" anchorCtr="0"/>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exhaust</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φ5.46～φ5.475</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a:t>
                      </a:r>
                      <a:r>
                        <a:rPr lang="en-US" sz="800" b="0">
                          <a:latin typeface="微软雅黑" panose="020B0503020204020204" charset="-122"/>
                          <a:ea typeface="微软雅黑" panose="020B0503020204020204" charset="-122"/>
                          <a:cs typeface="Times New Roman" panose="02020603050405020304" charset="0"/>
                        </a:rPr>
                        <a:t>5</a:t>
                      </a:r>
                      <a:r>
                        <a:rPr lang="en-US" sz="800" b="0">
                          <a:latin typeface="微软雅黑" panose="020B0503020204020204" charset="-122"/>
                          <a:ea typeface="微软雅黑" panose="020B0503020204020204" charset="-122"/>
                          <a:cs typeface="宋体" panose="02010600030101010101" pitchFamily="2" charset="-122"/>
                        </a:rPr>
                        <a:t>.</a:t>
                      </a:r>
                      <a:r>
                        <a:rPr lang="en-US" sz="800" b="0">
                          <a:latin typeface="微软雅黑" panose="020B0503020204020204" charset="-122"/>
                          <a:ea typeface="微软雅黑" panose="020B0503020204020204" charset="-122"/>
                          <a:cs typeface="Times New Roman" panose="02020603050405020304" charset="0"/>
                        </a:rPr>
                        <a:t>4</a:t>
                      </a:r>
                      <a:r>
                        <a:rPr lang="en-US" sz="800" b="0">
                          <a:latin typeface="微软雅黑" panose="020B0503020204020204" charset="-122"/>
                          <a:ea typeface="微软雅黑" panose="020B0503020204020204" charset="-122"/>
                          <a:cs typeface="宋体" panose="02010600030101010101" pitchFamily="2" charset="-122"/>
                        </a:rPr>
                        <a:t>4</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r>
              <a:tr h="0">
                <a:tc vMerge="1">
                  <a:tcPr/>
                </a:tc>
                <a:tc rowSpan="2">
                  <a:txBody>
                    <a:bodyPr/>
                    <a:p>
                      <a:pPr indent="0" algn="l">
                        <a:buNone/>
                      </a:pPr>
                      <a:r>
                        <a:rPr lang="en-US" sz="800" b="0">
                          <a:latin typeface="微软雅黑" panose="020B0503020204020204" charset="-122"/>
                          <a:ea typeface="微软雅黑" panose="020B0503020204020204" charset="-122"/>
                          <a:cs typeface="微软雅黑" panose="020B0503020204020204" charset="-122"/>
                        </a:rPr>
                        <a:t>Valve tube inner diameter</a:t>
                      </a:r>
                      <a:endParaRPr lang="en-US" sz="800" b="0">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intake</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φ5.505～φ5.515</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φ5.</a:t>
                      </a:r>
                      <a:r>
                        <a:rPr lang="en-US" sz="800" b="0">
                          <a:latin typeface="微软雅黑" panose="020B0503020204020204" charset="-122"/>
                          <a:ea typeface="微软雅黑" panose="020B0503020204020204" charset="-122"/>
                          <a:cs typeface="Times New Roman" panose="02020603050405020304" charset="0"/>
                        </a:rPr>
                        <a:t>5</a:t>
                      </a:r>
                      <a:r>
                        <a:rPr lang="en-US" sz="800" b="0">
                          <a:latin typeface="微软雅黑" panose="020B0503020204020204" charset="-122"/>
                          <a:ea typeface="微软雅黑" panose="020B0503020204020204" charset="-122"/>
                          <a:cs typeface="宋体" panose="02010600030101010101" pitchFamily="2" charset="-122"/>
                        </a:rPr>
                        <a:t>35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r>
              <a:tr h="0">
                <a:tc vMerge="1">
                  <a:tcPr/>
                </a:tc>
                <a:tc vMerge="1">
                  <a:tcPr marL="36195" marR="0" marT="0" marB="0" vert="horz" anchor="ctr" anchorCtr="0"/>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exhaust</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φ5.505～φ5.515</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φ5.</a:t>
                      </a:r>
                      <a:r>
                        <a:rPr lang="en-US" sz="800" b="0">
                          <a:latin typeface="微软雅黑" panose="020B0503020204020204" charset="-122"/>
                          <a:ea typeface="微软雅黑" panose="020B0503020204020204" charset="-122"/>
                          <a:cs typeface="Times New Roman" panose="02020603050405020304" charset="0"/>
                        </a:rPr>
                        <a:t>5</a:t>
                      </a:r>
                      <a:r>
                        <a:rPr lang="en-US" sz="800" b="0">
                          <a:latin typeface="微软雅黑" panose="020B0503020204020204" charset="-122"/>
                          <a:ea typeface="微软雅黑" panose="020B0503020204020204" charset="-122"/>
                          <a:cs typeface="宋体" panose="02010600030101010101" pitchFamily="2" charset="-122"/>
                        </a:rPr>
                        <a:t>35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r>
              <a:tr h="0">
                <a:tc vMerge="1">
                  <a:tcPr/>
                </a:tc>
                <a:tc row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Valve stem and </a:t>
                      </a:r>
                      <a:r>
                        <a:rPr lang="en-US" sz="800">
                          <a:latin typeface="微软雅黑" panose="020B0503020204020204" charset="-122"/>
                          <a:ea typeface="微软雅黑" panose="020B0503020204020204" charset="-122"/>
                          <a:cs typeface="微软雅黑" panose="020B0503020204020204" charset="-122"/>
                          <a:sym typeface="+mn-ea"/>
                        </a:rPr>
                        <a:t>tube</a:t>
                      </a:r>
                      <a:r>
                        <a:rPr lang="en-US" sz="800" b="0">
                          <a:latin typeface="微软雅黑" panose="020B0503020204020204" charset="-122"/>
                          <a:ea typeface="微软雅黑" panose="020B0503020204020204" charset="-122"/>
                          <a:cs typeface="宋体" panose="02010600030101010101" pitchFamily="2" charset="-122"/>
                        </a:rPr>
                        <a:t> clearance</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intake</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0.018～0.043</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0.07</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r>
              <a:tr h="0">
                <a:tc vMerge="1">
                  <a:tcPr/>
                </a:tc>
                <a:tc vMerge="1">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exhaust</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0.03～0.055</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0.08</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r>
              <a:tr h="140335">
                <a:tc vMerge="1">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Valve seal tape width</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hMerge="1">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1.</a:t>
                      </a:r>
                      <a:r>
                        <a:rPr lang="en-US" sz="800" b="0">
                          <a:latin typeface="微软雅黑" panose="020B0503020204020204" charset="-122"/>
                          <a:ea typeface="微软雅黑" panose="020B0503020204020204" charset="-122"/>
                          <a:cs typeface="Times New Roman" panose="02020603050405020304" charset="0"/>
                        </a:rPr>
                        <a:t>2</a:t>
                      </a:r>
                      <a:endParaRPr lang="en-US" altLang="en-US" sz="800" b="0">
                        <a:latin typeface="微软雅黑" panose="020B0503020204020204" charset="-122"/>
                        <a:ea typeface="微软雅黑" panose="020B0503020204020204" charset="-122"/>
                        <a:cs typeface="Times New Roman" panose="02020603050405020304" charset="0"/>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r>
              <a:tr h="0">
                <a:tc rowSpan="2">
                  <a:txBody>
                    <a:bodyPr/>
                    <a:p>
                      <a:pPr algn="ctr">
                        <a:buNone/>
                      </a:pPr>
                      <a:r>
                        <a:rPr lang="zh-CN" altLang="en-US" sz="800">
                          <a:latin typeface="微软雅黑" panose="020B0503020204020204" charset="-122"/>
                          <a:ea typeface="微软雅黑" panose="020B0503020204020204" charset="-122"/>
                        </a:rPr>
                        <a:t>Cylinder Head</a:t>
                      </a:r>
                      <a:endParaRPr lang="zh-CN" altLang="en-US" sz="800">
                        <a:latin typeface="微软雅黑" panose="020B0503020204020204" charset="-122"/>
                        <a:ea typeface="微软雅黑" panose="020B0503020204020204" charset="-122"/>
                      </a:endParaRPr>
                    </a:p>
                  </a:txBody>
                  <a:tcPr marL="36195" marR="0" marT="0" marB="0" anchor="ctr" anchorCtr="0"/>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flatness</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hMerge="1">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0.0</a:t>
                      </a:r>
                      <a:r>
                        <a:rPr lang="en-US" sz="800" b="0">
                          <a:latin typeface="微软雅黑" panose="020B0503020204020204" charset="-122"/>
                          <a:ea typeface="微软雅黑" panose="020B0503020204020204" charset="-122"/>
                          <a:cs typeface="Times New Roman" panose="02020603050405020304" charset="0"/>
                        </a:rPr>
                        <a:t>5</a:t>
                      </a:r>
                      <a:endParaRPr lang="en-US" altLang="en-US" sz="800" b="0">
                        <a:latin typeface="微软雅黑" panose="020B0503020204020204" charset="-122"/>
                        <a:ea typeface="微软雅黑" panose="020B0503020204020204" charset="-122"/>
                        <a:cs typeface="Times New Roman" panose="02020603050405020304" charset="0"/>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0.0</a:t>
                      </a:r>
                      <a:r>
                        <a:rPr lang="en-US" sz="800" b="0">
                          <a:latin typeface="微软雅黑" panose="020B0503020204020204" charset="-122"/>
                          <a:ea typeface="微软雅黑" panose="020B0503020204020204" charset="-122"/>
                          <a:cs typeface="Times New Roman" panose="02020603050405020304" charset="0"/>
                        </a:rPr>
                        <a:t>6</a:t>
                      </a:r>
                      <a:endParaRPr lang="en-US" altLang="en-US" sz="800" b="0">
                        <a:latin typeface="微软雅黑" panose="020B0503020204020204" charset="-122"/>
                        <a:ea typeface="微软雅黑" panose="020B0503020204020204" charset="-122"/>
                        <a:cs typeface="Times New Roman" panose="02020603050405020304" charset="0"/>
                      </a:endParaRPr>
                    </a:p>
                  </a:txBody>
                  <a:tcPr marL="36195" marR="0" marT="0" marB="0" vert="horz" anchor="ctr" anchorCtr="0"/>
                </a:tc>
              </a:tr>
              <a:tr h="121920">
                <a:tc vMerge="1">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Width of valve seat face</a:t>
                      </a:r>
                      <a:endParaRPr 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hMerge="1">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0.8</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 </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tc>
              </a:tr>
            </a:tbl>
          </a:graphicData>
        </a:graphic>
      </p:graphicFrame>
      <p:graphicFrame>
        <p:nvGraphicFramePr>
          <p:cNvPr id="12" name="表格 11"/>
          <p:cNvGraphicFramePr/>
          <p:nvPr>
            <p:custDataLst>
              <p:tags r:id="rId3"/>
            </p:custDataLst>
          </p:nvPr>
        </p:nvGraphicFramePr>
        <p:xfrm>
          <a:off x="1360170" y="5589905"/>
          <a:ext cx="4786630" cy="615315"/>
        </p:xfrm>
        <a:graphic>
          <a:graphicData uri="http://schemas.openxmlformats.org/drawingml/2006/table">
            <a:tbl>
              <a:tblPr firstRow="1" bandRow="1">
                <a:tableStyleId>{5940675A-B579-460E-94D1-54222C63F5DA}</a:tableStyleId>
              </a:tblPr>
              <a:tblGrid>
                <a:gridCol w="1536700"/>
                <a:gridCol w="1882140"/>
                <a:gridCol w="1367790"/>
              </a:tblGrid>
              <a:tr h="166370">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item</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standard value   mm</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Maintenance limit </a:t>
                      </a:r>
                      <a:r>
                        <a:rPr lang="en-US" sz="800">
                          <a:latin typeface="微软雅黑" panose="020B0503020204020204" charset="-122"/>
                          <a:ea typeface="微软雅黑" panose="020B0503020204020204" charset="-122"/>
                          <a:cs typeface="微软雅黑" panose="020B0503020204020204" charset="-122"/>
                          <a:sym typeface="+mn-ea"/>
                        </a:rPr>
                        <a:t>value</a:t>
                      </a:r>
                      <a:r>
                        <a:rPr lang="en-US" sz="800" b="0">
                          <a:latin typeface="微软雅黑" panose="020B0503020204020204" charset="-122"/>
                          <a:ea typeface="微软雅黑" panose="020B0503020204020204" charset="-122"/>
                          <a:cs typeface="微软雅黑" panose="020B0503020204020204" charset="-122"/>
                        </a:rPr>
                        <a:t> mm</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r h="127635">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Valve spring free length</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inner:47.5  outter:38.1</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inner:47.35  outter:37.95</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r h="0">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valve clearance</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intake :0.1～0.15   exhaust:0.15～0.2</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intake＞0.17 exhaust＞0.22</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r h="0">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Camshaft base circle runout</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0.02</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0.04</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tc>
              </a:tr>
            </a:tbl>
          </a:graphicData>
        </a:graphic>
      </p:graphicFrame>
      <p:sp>
        <p:nvSpPr>
          <p:cNvPr id="49" name="文本框 48"/>
          <p:cNvSpPr txBox="1"/>
          <p:nvPr/>
        </p:nvSpPr>
        <p:spPr>
          <a:xfrm>
            <a:off x="2755265" y="5344795"/>
            <a:ext cx="2475230" cy="245110"/>
          </a:xfrm>
          <a:prstGeom prst="rect">
            <a:avLst/>
          </a:prstGeom>
          <a:noFill/>
        </p:spPr>
        <p:txBody>
          <a:bodyPr wrap="square" rtlCol="0">
            <a:spAutoFit/>
          </a:bodyPr>
          <a:p>
            <a:pPr algn="ctr"/>
            <a:r>
              <a:rPr lang="zh-CN" altLang="en-US" sz="1000" b="1">
                <a:latin typeface="微软雅黑" panose="020B0503020204020204" charset="-122"/>
                <a:ea typeface="微软雅黑" panose="020B0503020204020204" charset="-122"/>
                <a:cs typeface="微软雅黑" panose="020B0503020204020204" charset="-122"/>
              </a:rPr>
              <a:t>Cylinder head/valve specification</a:t>
            </a:r>
            <a:endParaRPr lang="zh-CN" altLang="en-US" sz="1000" b="1">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4"/>
            </p:custDataLst>
          </p:nvPr>
        </p:nvSpPr>
        <p:spPr>
          <a:xfrm>
            <a:off x="593725"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6694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7570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160</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91405" y="1448435"/>
            <a:ext cx="1134110" cy="176530"/>
          </a:xfrm>
          <a:prstGeom prst="rect">
            <a:avLst/>
          </a:prstGeom>
        </p:spPr>
      </p:pic>
      <p:sp>
        <p:nvSpPr>
          <p:cNvPr id="2" name="文本框 1"/>
          <p:cNvSpPr txBox="1"/>
          <p:nvPr/>
        </p:nvSpPr>
        <p:spPr>
          <a:xfrm>
            <a:off x="1358265" y="1852930"/>
            <a:ext cx="4827270" cy="245110"/>
          </a:xfrm>
          <a:prstGeom prst="rect">
            <a:avLst/>
          </a:prstGeom>
          <a:noFill/>
        </p:spPr>
        <p:txBody>
          <a:bodyPr wrap="square" rtlCol="0">
            <a:spAutoFit/>
          </a:bodyPr>
          <a:p>
            <a:pPr algn="l"/>
            <a:r>
              <a:rPr lang="en-US" altLang="zh-CN" sz="1000" b="1">
                <a:latin typeface="微软雅黑" panose="020B0503020204020204" charset="-122"/>
                <a:ea typeface="微软雅黑" panose="020B0503020204020204" charset="-122"/>
              </a:rPr>
              <a:t>1.</a:t>
            </a:r>
            <a:r>
              <a:rPr sz="1000" b="1">
                <a:latin typeface="微软雅黑" panose="020B0503020204020204" charset="-122"/>
                <a:ea typeface="微软雅黑" panose="020B0503020204020204" charset="-122"/>
                <a:cs typeface="微软雅黑" panose="020B0503020204020204" charset="-122"/>
                <a:sym typeface="+mn-ea"/>
              </a:rPr>
              <a:t>Troubleshooting</a:t>
            </a:r>
            <a:endParaRPr lang="zh-CN" altLang="en-US" sz="1000" b="1">
              <a:latin typeface="微软雅黑" panose="020B0503020204020204" charset="-122"/>
              <a:ea typeface="微软雅黑" panose="020B0503020204020204" charset="-122"/>
            </a:endParaRPr>
          </a:p>
        </p:txBody>
      </p:sp>
      <p:sp>
        <p:nvSpPr>
          <p:cNvPr id="3" name="文本框 2"/>
          <p:cNvSpPr txBox="1"/>
          <p:nvPr/>
        </p:nvSpPr>
        <p:spPr>
          <a:xfrm>
            <a:off x="1357630" y="2453005"/>
            <a:ext cx="2409190" cy="5323205"/>
          </a:xfrm>
          <a:prstGeom prst="rect">
            <a:avLst/>
          </a:prstGeom>
          <a:noFill/>
        </p:spPr>
        <p:txBody>
          <a:bodyPr wrap="square" rtlCol="0">
            <a:spAutoFit/>
          </a:bodyPr>
          <a:p>
            <a:r>
              <a:rPr lang="zh-CN" altLang="en-US" sz="1000" b="1">
                <a:latin typeface="微软雅黑" panose="020B0503020204020204" charset="-122"/>
                <a:ea typeface="微软雅黑" panose="020B0503020204020204" charset="-122"/>
                <a:cs typeface="微软雅黑" panose="020B0503020204020204" charset="-122"/>
              </a:rPr>
              <a:t>Low air pressure in the cylinder.</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valves.</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Incorrect adjustment of valve clearance.</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Poor valve sealing.</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incorrect air distribution timing.</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Broken valve springs.</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 cylinder head</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The spark plug is not tightly connected to the cylinder head.</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Damaged cylinder head gasket.</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Cracks or sand holes in the cylinder head.</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3、cylinder block, piston, piston ring</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Piston ring gap is too large or fracture.</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cylinder block pulling.</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Exhaust with black smoke.</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valve guide wear.</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 oil shield leaking or damaged.</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3、Leakage of cylinder head gasket.</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4, piston ring gap is too large.</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Excessive warm-up noise or strange noise</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1、Incorrect valve adjustment.</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 valve stuck or broken valve spring.</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3, excessive wear of the tappet.</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4、Incorrect timing of air distribution.</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5, camshaft wear.</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6、Fracture of the pressure reducing valve dump block.</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5" name="object 13"/>
          <p:cNvSpPr txBox="1"/>
          <p:nvPr>
            <p:custDataLst>
              <p:tags r:id="rId2"/>
            </p:custDataLst>
          </p:nvPr>
        </p:nvSpPr>
        <p:spPr>
          <a:xfrm>
            <a:off x="612140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1958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834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161</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504315" y="1448435"/>
            <a:ext cx="1134110" cy="176530"/>
          </a:xfrm>
          <a:prstGeom prst="rect">
            <a:avLst/>
          </a:prstGeom>
        </p:spPr>
      </p:pic>
      <p:pic>
        <p:nvPicPr>
          <p:cNvPr id="2" name="图片 -2147482624"/>
          <p:cNvPicPr>
            <a:picLocks noChangeAspect="1"/>
          </p:cNvPicPr>
          <p:nvPr/>
        </p:nvPicPr>
        <p:blipFill>
          <a:blip r:embed="rId2"/>
          <a:stretch>
            <a:fillRect/>
          </a:stretch>
        </p:blipFill>
        <p:spPr>
          <a:xfrm>
            <a:off x="1444308" y="1731010"/>
            <a:ext cx="2160000" cy="2526404"/>
          </a:xfrm>
          <a:prstGeom prst="rect">
            <a:avLst/>
          </a:prstGeom>
          <a:noFill/>
          <a:ln w="9525">
            <a:solidFill>
              <a:schemeClr val="tx1"/>
            </a:solidFill>
          </a:ln>
        </p:spPr>
      </p:pic>
      <p:pic>
        <p:nvPicPr>
          <p:cNvPr id="3" name="图片 1"/>
          <p:cNvPicPr>
            <a:picLocks noChangeAspect="1"/>
          </p:cNvPicPr>
          <p:nvPr/>
        </p:nvPicPr>
        <p:blipFill>
          <a:blip r:embed="rId3"/>
          <a:stretch>
            <a:fillRect/>
          </a:stretch>
        </p:blipFill>
        <p:spPr>
          <a:xfrm>
            <a:off x="1450340" y="4354830"/>
            <a:ext cx="2160000" cy="2134743"/>
          </a:xfrm>
          <a:prstGeom prst="rect">
            <a:avLst/>
          </a:prstGeom>
          <a:noFill/>
          <a:ln w="9525">
            <a:solidFill>
              <a:schemeClr val="tx1"/>
            </a:solidFill>
          </a:ln>
        </p:spPr>
      </p:pic>
      <p:pic>
        <p:nvPicPr>
          <p:cNvPr id="5" name="图片 1"/>
          <p:cNvPicPr>
            <a:picLocks noChangeAspect="1"/>
          </p:cNvPicPr>
          <p:nvPr/>
        </p:nvPicPr>
        <p:blipFill>
          <a:blip r:embed="rId4"/>
          <a:stretch>
            <a:fillRect/>
          </a:stretch>
        </p:blipFill>
        <p:spPr>
          <a:xfrm>
            <a:off x="1443038" y="6590983"/>
            <a:ext cx="2160000" cy="2172495"/>
          </a:xfrm>
          <a:prstGeom prst="rect">
            <a:avLst/>
          </a:prstGeom>
          <a:noFill/>
          <a:ln w="9525">
            <a:solidFill>
              <a:schemeClr val="tx1"/>
            </a:solidFill>
          </a:ln>
        </p:spPr>
      </p:pic>
      <p:sp>
        <p:nvSpPr>
          <p:cNvPr id="6" name="文本框 5"/>
          <p:cNvSpPr txBox="1"/>
          <p:nvPr/>
        </p:nvSpPr>
        <p:spPr>
          <a:xfrm>
            <a:off x="3779520" y="1870075"/>
            <a:ext cx="2382520" cy="1076960"/>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rPr>
              <a:t>A. Cylinder head assembly </a:t>
            </a:r>
            <a:r>
              <a:rPr sz="1000">
                <a:latin typeface="微软雅黑" panose="020B0503020204020204" charset="-122"/>
                <a:ea typeface="微软雅黑" panose="020B0503020204020204" charset="-122"/>
                <a:cs typeface="微软雅黑" panose="020B0503020204020204" charset="-122"/>
                <a:sym typeface="+mn-ea"/>
              </a:rPr>
              <a:t>drawing</a:t>
            </a:r>
            <a:r>
              <a:rPr lang="zh-CN" altLang="en-US" sz="1000">
                <a:latin typeface="微软雅黑" panose="020B0503020204020204" charset="-122"/>
                <a:ea typeface="微软雅黑" panose="020B0503020204020204" charset="-122"/>
                <a:cs typeface="微软雅黑" panose="020B0503020204020204" charset="-122"/>
              </a:rPr>
              <a:t>.</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Small plate bolt M6×40_7 grade 24h.</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 Small plate bolt M6×35_7 grade 24h.</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(3) NC450S camshaft bracket.</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(4) NC450S chain pressure plate.</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779520" y="4794250"/>
            <a:ext cx="2406015" cy="1846580"/>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sym typeface="+mn-ea"/>
              </a:rPr>
              <a:t>(5)Small plate bolt M6×16_7 grade 24h.</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(6)NC250S camshaft stopper.</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(7)NC450S camshaft pressure reducing valve.</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(8)NC250 cam pressure reducing valve reset torsion spring (2#).</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(9) NC450S exhaust camshaft components.</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(10) NC450S intake camshaft components.</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(11)Derbi125 spark plug hole seal.</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3688080" y="7494905"/>
            <a:ext cx="2386965" cy="307340"/>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sym typeface="+mn-ea"/>
              </a:rPr>
              <a:t>(12)NC450S valve tappet (DLC coating).</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9" name="object 13"/>
          <p:cNvSpPr txBox="1"/>
          <p:nvPr>
            <p:custDataLst>
              <p:tags r:id="rId5"/>
            </p:custDataLst>
          </p:nvPr>
        </p:nvSpPr>
        <p:spPr>
          <a:xfrm>
            <a:off x="591820" y="819404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63131" y="803529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71895" y="875220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162</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26635" y="1448435"/>
            <a:ext cx="1134110" cy="176530"/>
          </a:xfrm>
          <a:prstGeom prst="rect">
            <a:avLst/>
          </a:prstGeom>
        </p:spPr>
      </p:pic>
      <p:pic>
        <p:nvPicPr>
          <p:cNvPr id="2" name="图片 1"/>
          <p:cNvPicPr>
            <a:picLocks noChangeAspect="1"/>
          </p:cNvPicPr>
          <p:nvPr/>
        </p:nvPicPr>
        <p:blipFill>
          <a:blip r:embed="rId2"/>
          <a:stretch>
            <a:fillRect/>
          </a:stretch>
        </p:blipFill>
        <p:spPr>
          <a:xfrm>
            <a:off x="3850640" y="1911985"/>
            <a:ext cx="2160000" cy="3286054"/>
          </a:xfrm>
          <a:prstGeom prst="rect">
            <a:avLst/>
          </a:prstGeom>
          <a:noFill/>
          <a:ln w="9525">
            <a:solidFill>
              <a:schemeClr val="tx1"/>
            </a:solidFill>
          </a:ln>
        </p:spPr>
      </p:pic>
      <p:pic>
        <p:nvPicPr>
          <p:cNvPr id="3" name="图片 1"/>
          <p:cNvPicPr>
            <a:picLocks noChangeAspect="1"/>
          </p:cNvPicPr>
          <p:nvPr/>
        </p:nvPicPr>
        <p:blipFill>
          <a:blip r:embed="rId3"/>
          <a:stretch>
            <a:fillRect/>
          </a:stretch>
        </p:blipFill>
        <p:spPr>
          <a:xfrm>
            <a:off x="3851275" y="5423218"/>
            <a:ext cx="2160000" cy="1342724"/>
          </a:xfrm>
          <a:prstGeom prst="rect">
            <a:avLst/>
          </a:prstGeom>
          <a:noFill/>
          <a:ln w="9525">
            <a:solidFill>
              <a:schemeClr val="tx1"/>
            </a:solidFill>
          </a:ln>
        </p:spPr>
      </p:pic>
      <p:sp>
        <p:nvSpPr>
          <p:cNvPr id="5" name="文本框 4"/>
          <p:cNvSpPr txBox="1"/>
          <p:nvPr/>
        </p:nvSpPr>
        <p:spPr>
          <a:xfrm>
            <a:off x="1272540" y="1978025"/>
            <a:ext cx="2397760" cy="2000250"/>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sym typeface="+mn-ea"/>
              </a:rPr>
              <a:t>(13) NC450S valve spring upper seat.</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(14)CB125 foot valve locking clip (improved type).</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(15)NC450S valve inner spring.</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(16)NC450S valve outer spring.</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(17)CG125D oil shield combination.</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(18)CG125D inner valve spring seat (lower).</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(19)NC450S outer valve spring seat</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(20)NC450S intake valve (rod diameter φ5.5)</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(21)NC450S exhaust valve (rod diameter φ5.5)</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273175" y="5751195"/>
            <a:ext cx="2397125" cy="615315"/>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sym typeface="+mn-ea"/>
              </a:rPr>
              <a:t>(22)Bolt M6×25</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(23)NC450S thermostat cover</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(24)NC450S thermostat (2#_vent hole φ2)</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7" name="object 13"/>
          <p:cNvSpPr txBox="1"/>
          <p:nvPr>
            <p:custDataLst>
              <p:tags r:id="rId4"/>
            </p:custDataLst>
          </p:nvPr>
        </p:nvSpPr>
        <p:spPr>
          <a:xfrm>
            <a:off x="612140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1958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834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163</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504315" y="1448435"/>
            <a:ext cx="1134110" cy="176530"/>
          </a:xfrm>
          <a:prstGeom prst="rect">
            <a:avLst/>
          </a:prstGeom>
        </p:spPr>
      </p:pic>
      <p:pic>
        <p:nvPicPr>
          <p:cNvPr id="2" name="图片 1"/>
          <p:cNvPicPr>
            <a:picLocks noChangeAspect="1"/>
          </p:cNvPicPr>
          <p:nvPr/>
        </p:nvPicPr>
        <p:blipFill>
          <a:blip r:embed="rId2"/>
          <a:stretch>
            <a:fillRect/>
          </a:stretch>
        </p:blipFill>
        <p:spPr>
          <a:xfrm>
            <a:off x="1426845" y="1666558"/>
            <a:ext cx="2160000" cy="1027682"/>
          </a:xfrm>
          <a:prstGeom prst="rect">
            <a:avLst/>
          </a:prstGeom>
          <a:noFill/>
          <a:ln w="9525">
            <a:solidFill>
              <a:schemeClr val="tx1"/>
            </a:solidFill>
          </a:ln>
        </p:spPr>
      </p:pic>
      <p:sp>
        <p:nvSpPr>
          <p:cNvPr id="3" name="文本框 2"/>
          <p:cNvSpPr txBox="1"/>
          <p:nvPr/>
        </p:nvSpPr>
        <p:spPr>
          <a:xfrm>
            <a:off x="3787775" y="1627505"/>
            <a:ext cx="2396490" cy="7232650"/>
          </a:xfrm>
          <a:prstGeom prst="rect">
            <a:avLst/>
          </a:prstGeom>
          <a:noFill/>
        </p:spPr>
        <p:txBody>
          <a:bodyPr wrap="square" lIns="36195" tIns="0" rIns="36195" bIns="0" rtlCol="0">
            <a:spAutoFit/>
          </a:bodyPr>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Disassembly of cylinder head cover</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1、Remove the 3 NC450S cylinder head cover fixing bolts (shaped M6×22.8) and 3 NC450S cylinder head cover fixing bolts (shaped M6×50.7).</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fixing bolts (shaped M6×22.8), 3 NC450S cylinder head cover fixing bolts (shaped M6×50.7).</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2、Remove the head cover and the head cover gasket.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Disassembly of cylinder head</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1、Turn the timing sprocket to the engine timing position.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The timing sprocket timing line mark is flush with the end face of the cylinder head, and the intake and exhaust camshaft timing point is facing the top of the cylinder head.</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2、Remove the 2 bolts of tightening tensioner M6×20.</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then remove the tensioner combination and tensioner gasket.</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3、Remove the 2 bolts M6×40 and 6 bolts M6×35 that fasten the camshaft bracket in the order of 1→2→3→4→5→6→7→8; then remove the chain pressure plate and camshaft bracket, remove the timing chain on the timing driven sprocket, and remove the intake camshaft parts and exhaust camshaft parts.</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4. Remove the four M6×25 cylinder head bolts first.</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in removing 4 cylinder double-headed bolts AB (M10×152), in the order of 1→2→3→4, and then remove 4 AB bolts flat washers.</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5, remove the cylinder head.   </a:t>
            </a:r>
            <a:endParaRPr lang="zh-CN" altLang="en-US" sz="1000">
              <a:latin typeface="微软雅黑" panose="020B0503020204020204" charset="-122"/>
              <a:ea typeface="微软雅黑" panose="020B0503020204020204" charset="-122"/>
              <a:cs typeface="微软雅黑" panose="020B0503020204020204" charset="-122"/>
            </a:endParaRPr>
          </a:p>
        </p:txBody>
      </p:sp>
      <p:pic>
        <p:nvPicPr>
          <p:cNvPr id="5" name="图片 1"/>
          <p:cNvPicPr>
            <a:picLocks noChangeAspect="1"/>
          </p:cNvPicPr>
          <p:nvPr/>
        </p:nvPicPr>
        <p:blipFill>
          <a:blip r:embed="rId3"/>
          <a:stretch>
            <a:fillRect/>
          </a:stretch>
        </p:blipFill>
        <p:spPr>
          <a:xfrm>
            <a:off x="1434465" y="2709545"/>
            <a:ext cx="2159635" cy="1887220"/>
          </a:xfrm>
          <a:prstGeom prst="rect">
            <a:avLst/>
          </a:prstGeom>
          <a:noFill/>
          <a:ln w="9525">
            <a:solidFill>
              <a:schemeClr val="tx1"/>
            </a:solidFill>
          </a:ln>
        </p:spPr>
      </p:pic>
      <p:pic>
        <p:nvPicPr>
          <p:cNvPr id="6" name="图片 1"/>
          <p:cNvPicPr>
            <a:picLocks noChangeAspect="1"/>
          </p:cNvPicPr>
          <p:nvPr/>
        </p:nvPicPr>
        <p:blipFill>
          <a:blip r:embed="rId4"/>
          <a:srcRect t="5579" b="3861"/>
          <a:stretch>
            <a:fillRect/>
          </a:stretch>
        </p:blipFill>
        <p:spPr>
          <a:xfrm>
            <a:off x="1433195" y="4624705"/>
            <a:ext cx="2160270" cy="1154430"/>
          </a:xfrm>
          <a:prstGeom prst="rect">
            <a:avLst/>
          </a:prstGeom>
          <a:noFill/>
          <a:ln w="9525">
            <a:solidFill>
              <a:schemeClr val="tx1"/>
            </a:solidFill>
          </a:ln>
        </p:spPr>
      </p:pic>
      <p:pic>
        <p:nvPicPr>
          <p:cNvPr id="7" name="图片 1"/>
          <p:cNvPicPr>
            <a:picLocks noChangeAspect="1"/>
          </p:cNvPicPr>
          <p:nvPr/>
        </p:nvPicPr>
        <p:blipFill>
          <a:blip r:embed="rId5"/>
          <a:stretch>
            <a:fillRect/>
          </a:stretch>
        </p:blipFill>
        <p:spPr>
          <a:xfrm>
            <a:off x="1434148" y="5806440"/>
            <a:ext cx="2159635" cy="1493520"/>
          </a:xfrm>
          <a:prstGeom prst="rect">
            <a:avLst/>
          </a:prstGeom>
          <a:noFill/>
          <a:ln w="9525">
            <a:solidFill>
              <a:schemeClr val="tx1"/>
            </a:solidFill>
          </a:ln>
        </p:spPr>
      </p:pic>
      <p:pic>
        <p:nvPicPr>
          <p:cNvPr id="8" name="图片 1"/>
          <p:cNvPicPr>
            <a:picLocks noChangeAspect="1"/>
          </p:cNvPicPr>
          <p:nvPr/>
        </p:nvPicPr>
        <p:blipFill>
          <a:blip r:embed="rId6"/>
          <a:stretch>
            <a:fillRect/>
          </a:stretch>
        </p:blipFill>
        <p:spPr>
          <a:xfrm>
            <a:off x="1432560" y="7329170"/>
            <a:ext cx="2160000" cy="1685932"/>
          </a:xfrm>
          <a:prstGeom prst="rect">
            <a:avLst/>
          </a:prstGeom>
          <a:noFill/>
          <a:ln w="9525">
            <a:solidFill>
              <a:schemeClr val="tx1"/>
            </a:solidFill>
          </a:ln>
        </p:spPr>
      </p:pic>
      <p:sp>
        <p:nvSpPr>
          <p:cNvPr id="9" name="object 13"/>
          <p:cNvSpPr txBox="1"/>
          <p:nvPr>
            <p:custDataLst>
              <p:tags r:id="rId7"/>
            </p:custDataLst>
          </p:nvPr>
        </p:nvSpPr>
        <p:spPr>
          <a:xfrm>
            <a:off x="600710" y="81705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11" name="矩形 10"/>
          <p:cNvSpPr/>
          <p:nvPr/>
        </p:nvSpPr>
        <p:spPr>
          <a:xfrm>
            <a:off x="3167380" y="2065020"/>
            <a:ext cx="30543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434465" y="1835785"/>
            <a:ext cx="30543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2938780" y="1911985"/>
            <a:ext cx="774700" cy="213995"/>
          </a:xfrm>
          <a:prstGeom prst="rect">
            <a:avLst/>
          </a:prstGeom>
          <a:noFill/>
        </p:spPr>
        <p:txBody>
          <a:bodyPr wrap="square" rtlCol="0">
            <a:spAutoFit/>
          </a:bodyPr>
          <a:p>
            <a:r>
              <a:rPr lang="zh-CN" altLang="en-US" sz="800"/>
              <a:t>heteroshape</a:t>
            </a:r>
            <a:endParaRPr lang="zh-CN" altLang="en-US" sz="800"/>
          </a:p>
        </p:txBody>
      </p:sp>
      <p:sp>
        <p:nvSpPr>
          <p:cNvPr id="14" name="文本框 13"/>
          <p:cNvSpPr txBox="1"/>
          <p:nvPr/>
        </p:nvSpPr>
        <p:spPr>
          <a:xfrm>
            <a:off x="1336040" y="1774190"/>
            <a:ext cx="774700" cy="213995"/>
          </a:xfrm>
          <a:prstGeom prst="rect">
            <a:avLst/>
          </a:prstGeom>
          <a:noFill/>
        </p:spPr>
        <p:txBody>
          <a:bodyPr wrap="square" rtlCol="0">
            <a:spAutoFit/>
          </a:bodyPr>
          <a:p>
            <a:r>
              <a:rPr lang="zh-CN" altLang="en-US" sz="800"/>
              <a:t>heteroshape</a:t>
            </a:r>
            <a:endParaRPr lang="zh-CN" altLang="en-US" sz="800"/>
          </a:p>
        </p:txBody>
      </p:sp>
      <p:sp>
        <p:nvSpPr>
          <p:cNvPr id="15" name="矩形 14"/>
          <p:cNvSpPr/>
          <p:nvPr/>
        </p:nvSpPr>
        <p:spPr>
          <a:xfrm>
            <a:off x="3241675" y="4888865"/>
            <a:ext cx="30543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2863850" y="5041265"/>
            <a:ext cx="731520" cy="401320"/>
          </a:xfrm>
          <a:prstGeom prst="rect">
            <a:avLst/>
          </a:prstGeom>
          <a:solidFill>
            <a:schemeClr val="bg1"/>
          </a:solidFill>
        </p:spPr>
        <p:txBody>
          <a:bodyPr wrap="square" rtlCol="0">
            <a:noAutofit/>
          </a:bodyPr>
          <a:p>
            <a:r>
              <a:rPr lang="zh-CN" altLang="en-US" sz="800"/>
              <a:t>Tensioner combination</a:t>
            </a:r>
            <a:endParaRPr lang="zh-CN" altLang="en-US"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290955" y="1628140"/>
            <a:ext cx="5220970" cy="7429500"/>
          </a:xfrm>
          <a:prstGeom prst="rect">
            <a:avLst/>
          </a:prstGeom>
          <a:solidFill>
            <a:srgbClr val="FFFFFF"/>
          </a:solidFill>
          <a:ln w="9525">
            <a:noFill/>
          </a:ln>
        </p:spPr>
        <p:txBody>
          <a:bodyPr/>
          <a:p>
            <a:endParaRPr lang="zh-CN" altLang="en-US"/>
          </a:p>
        </p:txBody>
      </p:sp>
      <p:pic>
        <p:nvPicPr>
          <p:cNvPr id="4" name="图片 3" descr="图片4"/>
          <p:cNvPicPr>
            <a:picLocks noChangeAspect="1"/>
          </p:cNvPicPr>
          <p:nvPr/>
        </p:nvPicPr>
        <p:blipFill>
          <a:blip r:embed="rId1"/>
          <a:stretch>
            <a:fillRect/>
          </a:stretch>
        </p:blipFill>
        <p:spPr>
          <a:xfrm>
            <a:off x="4835525" y="1448435"/>
            <a:ext cx="1134110" cy="176530"/>
          </a:xfrm>
          <a:prstGeom prst="rect">
            <a:avLst/>
          </a:prstGeom>
        </p:spPr>
      </p:pic>
      <p:sp>
        <p:nvSpPr>
          <p:cNvPr id="7" name="object 5"/>
          <p:cNvSpPr/>
          <p:nvPr/>
        </p:nvSpPr>
        <p:spPr>
          <a:xfrm>
            <a:off x="625043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9" name="文本框 8"/>
          <p:cNvSpPr txBox="1"/>
          <p:nvPr/>
        </p:nvSpPr>
        <p:spPr>
          <a:xfrm>
            <a:off x="625919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164</a:t>
            </a:r>
            <a:endParaRPr lang="en-US" altLang="zh-CN" sz="1000">
              <a:solidFill>
                <a:schemeClr val="bg1"/>
              </a:solidFill>
              <a:latin typeface="黑体" panose="02010609060101010101" charset="-122"/>
              <a:ea typeface="黑体" panose="02010609060101010101" charset="-122"/>
            </a:endParaRPr>
          </a:p>
        </p:txBody>
      </p:sp>
      <p:sp>
        <p:nvSpPr>
          <p:cNvPr id="100" name="文本框 99"/>
          <p:cNvSpPr txBox="1"/>
          <p:nvPr/>
        </p:nvSpPr>
        <p:spPr>
          <a:xfrm>
            <a:off x="1265555" y="1654175"/>
            <a:ext cx="2432685" cy="860425"/>
          </a:xfrm>
          <a:prstGeom prst="rect">
            <a:avLst/>
          </a:prstGeom>
          <a:noFill/>
          <a:ln w="9525">
            <a:noFill/>
          </a:ln>
        </p:spPr>
        <p:txBody>
          <a:bodyPr wrap="square">
            <a:spAutoFit/>
          </a:bodyPr>
          <a:p>
            <a:pPr indent="0" fontAlgn="auto"/>
            <a:r>
              <a:rPr sz="1000">
                <a:latin typeface="微软雅黑" panose="020B0503020204020204" charset="-122"/>
                <a:ea typeface="微软雅黑" panose="020B0503020204020204" charset="-122"/>
                <a:cs typeface="微软雅黑" panose="020B0503020204020204" charset="-122"/>
              </a:rPr>
              <a:t>Disassembly of cylinder head</a:t>
            </a:r>
            <a:endParaRPr sz="1000">
              <a:latin typeface="微软雅黑" panose="020B0503020204020204" charset="-122"/>
              <a:ea typeface="微软雅黑" panose="020B0503020204020204" charset="-122"/>
              <a:cs typeface="微软雅黑" panose="020B0503020204020204" charset="-122"/>
            </a:endParaRPr>
          </a:p>
          <a:p>
            <a:pPr indent="0" fontAlgn="auto"/>
            <a:r>
              <a:rPr sz="1000">
                <a:latin typeface="微软雅黑" panose="020B0503020204020204" charset="-122"/>
                <a:ea typeface="微软雅黑" panose="020B0503020204020204" charset="-122"/>
                <a:cs typeface="微软雅黑" panose="020B0503020204020204" charset="-122"/>
              </a:rPr>
              <a:t> </a:t>
            </a:r>
            <a:endParaRPr sz="1000">
              <a:latin typeface="微软雅黑" panose="020B0503020204020204" charset="-122"/>
              <a:ea typeface="微软雅黑" panose="020B0503020204020204" charset="-122"/>
              <a:cs typeface="微软雅黑" panose="020B0503020204020204" charset="-122"/>
            </a:endParaRPr>
          </a:p>
          <a:p>
            <a:pPr indent="0" fontAlgn="auto"/>
            <a:r>
              <a:rPr sz="1000">
                <a:latin typeface="微软雅黑" panose="020B0503020204020204" charset="-122"/>
                <a:ea typeface="微软雅黑" panose="020B0503020204020204" charset="-122"/>
                <a:cs typeface="微软雅黑" panose="020B0503020204020204" charset="-122"/>
              </a:rPr>
              <a:t>1, remove the four pieces of valve tappet, respectively, a good corresponding mark.</a:t>
            </a:r>
            <a:endParaRPr sz="1000">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custDataLst>
              <p:tags r:id="rId2"/>
            </p:custDataLst>
          </p:nvPr>
        </p:nvGraphicFramePr>
        <p:xfrm>
          <a:off x="1336040" y="5254625"/>
          <a:ext cx="2369185" cy="1097280"/>
        </p:xfrm>
        <a:graphic>
          <a:graphicData uri="http://schemas.openxmlformats.org/drawingml/2006/table">
            <a:tbl>
              <a:tblPr firstRow="1" bandRow="1">
                <a:tableStyleId>{5940675A-B579-460E-94D1-54222C63F5DA}</a:tableStyleId>
              </a:tblPr>
              <a:tblGrid>
                <a:gridCol w="2369185"/>
              </a:tblGrid>
              <a:tr h="1097280">
                <a:tc>
                  <a:txBody>
                    <a:bodyPr/>
                    <a:p>
                      <a:pPr indent="0" algn="l">
                        <a:buNone/>
                      </a:pPr>
                      <a:r>
                        <a:rPr sz="800" b="1">
                          <a:latin typeface="微软雅黑" panose="020B0503020204020204" charset="-122"/>
                          <a:ea typeface="微软雅黑" panose="020B0503020204020204" charset="-122"/>
                          <a:cs typeface="微软雅黑" panose="020B0503020204020204" charset="-122"/>
                          <a:sym typeface="+mn-ea"/>
                        </a:rPr>
                        <a:t>Caution.</a:t>
                      </a:r>
                      <a:endParaRPr sz="800" b="1">
                        <a:latin typeface="微软雅黑" panose="020B0503020204020204" charset="-122"/>
                        <a:ea typeface="微软雅黑" panose="020B0503020204020204" charset="-122"/>
                        <a:cs typeface="微软雅黑" panose="020B0503020204020204" charset="-122"/>
                        <a:sym typeface="+mn-ea"/>
                      </a:endParaRPr>
                    </a:p>
                    <a:p>
                      <a:pPr indent="0" algn="l">
                        <a:buNone/>
                      </a:pPr>
                      <a:r>
                        <a:rPr sz="800" b="1">
                          <a:latin typeface="微软雅黑" panose="020B0503020204020204" charset="-122"/>
                          <a:ea typeface="微软雅黑" panose="020B0503020204020204" charset="-122"/>
                          <a:cs typeface="微软雅黑" panose="020B0503020204020204" charset="-122"/>
                          <a:sym typeface="+mn-ea"/>
                        </a:rPr>
                        <a:t>-In order to prevent permanent deformation of the valve spring, the valve spring should not be overly compressed, only the valve locking clip should be able to be removed.</a:t>
                      </a:r>
                      <a:endParaRPr sz="800" b="1">
                        <a:latin typeface="微软雅黑" panose="020B0503020204020204" charset="-122"/>
                        <a:ea typeface="微软雅黑" panose="020B0503020204020204" charset="-122"/>
                        <a:cs typeface="微软雅黑" panose="020B0503020204020204" charset="-122"/>
                        <a:sym typeface="+mn-ea"/>
                      </a:endParaRPr>
                    </a:p>
                    <a:p>
                      <a:pPr indent="0" algn="l">
                        <a:buNone/>
                      </a:pPr>
                      <a:r>
                        <a:rPr sz="800" b="1">
                          <a:latin typeface="微软雅黑" panose="020B0503020204020204" charset="-122"/>
                          <a:ea typeface="微软雅黑" panose="020B0503020204020204" charset="-122"/>
                          <a:cs typeface="微软雅黑" panose="020B0503020204020204" charset="-122"/>
                          <a:sym typeface="+mn-ea"/>
                        </a:rPr>
                        <a:t>-All parts removed should be marked to ensure that they reach their original assembly position during assembly.</a:t>
                      </a:r>
                      <a:endParaRPr sz="800" b="1">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1270635" y="6356350"/>
            <a:ext cx="4773930" cy="875665"/>
          </a:xfrm>
          <a:prstGeom prst="rect">
            <a:avLst/>
          </a:prstGeom>
          <a:noFill/>
          <a:ln w="9525">
            <a:noFill/>
          </a:ln>
        </p:spPr>
        <p:txBody>
          <a:bodyPr wrap="square">
            <a:spAutoFit/>
          </a:bodyPr>
          <a:p>
            <a:pPr indent="0"/>
            <a:r>
              <a:rPr sz="1000" b="1">
                <a:latin typeface="微软雅黑" panose="020B0503020204020204" charset="-122"/>
                <a:ea typeface="微软雅黑" panose="020B0503020204020204" charset="-122"/>
                <a:cs typeface="微软雅黑" panose="020B0503020204020204" charset="-122"/>
                <a:sym typeface="+mn-ea"/>
              </a:rPr>
              <a:t>Inspection of valves and valve springs</a:t>
            </a:r>
            <a:endParaRPr sz="1000" b="1">
              <a:latin typeface="微软雅黑" panose="020B0503020204020204" charset="-122"/>
              <a:ea typeface="微软雅黑" panose="020B0503020204020204" charset="-122"/>
              <a:cs typeface="微软雅黑" panose="020B0503020204020204" charset="-122"/>
              <a:sym typeface="+mn-ea"/>
            </a:endParaRPr>
          </a:p>
          <a:p>
            <a:pPr indent="0"/>
            <a:r>
              <a:rPr sz="800">
                <a:latin typeface="微软雅黑" panose="020B0503020204020204" charset="-122"/>
                <a:ea typeface="微软雅黑" panose="020B0503020204020204" charset="-122"/>
                <a:cs typeface="微软雅黑" panose="020B0503020204020204" charset="-122"/>
              </a:rPr>
              <a:t>1, check whether the valve is bent or the valve stem has abnormal wear, measure the valve stem outer diameter. Maintenance limit value.</a:t>
            </a:r>
            <a:endParaRPr sz="800">
              <a:latin typeface="微软雅黑" panose="020B0503020204020204" charset="-122"/>
              <a:ea typeface="微软雅黑" panose="020B0503020204020204" charset="-122"/>
              <a:cs typeface="微软雅黑" panose="020B0503020204020204" charset="-122"/>
            </a:endParaRPr>
          </a:p>
          <a:p>
            <a:pPr indent="0"/>
            <a:r>
              <a:rPr sz="800">
                <a:latin typeface="微软雅黑" panose="020B0503020204020204" charset="-122"/>
                <a:ea typeface="微软雅黑" panose="020B0503020204020204" charset="-122"/>
                <a:cs typeface="微软雅黑" panose="020B0503020204020204" charset="-122"/>
              </a:rPr>
              <a:t>Intake: φ5.46mm</a:t>
            </a:r>
            <a:endParaRPr sz="800">
              <a:latin typeface="微软雅黑" panose="020B0503020204020204" charset="-122"/>
              <a:ea typeface="微软雅黑" panose="020B0503020204020204" charset="-122"/>
              <a:cs typeface="微软雅黑" panose="020B0503020204020204" charset="-122"/>
            </a:endParaRPr>
          </a:p>
          <a:p>
            <a:pPr indent="0"/>
            <a:r>
              <a:rPr sz="800">
                <a:latin typeface="微软雅黑" panose="020B0503020204020204" charset="-122"/>
                <a:ea typeface="微软雅黑" panose="020B0503020204020204" charset="-122"/>
                <a:cs typeface="微软雅黑" panose="020B0503020204020204" charset="-122"/>
              </a:rPr>
              <a:t>Exhaust: φ5.44mm</a:t>
            </a:r>
            <a:endParaRPr sz="800">
              <a:latin typeface="微软雅黑" panose="020B0503020204020204" charset="-122"/>
              <a:ea typeface="微软雅黑" panose="020B0503020204020204" charset="-122"/>
              <a:cs typeface="微软雅黑" panose="020B0503020204020204" charset="-122"/>
            </a:endParaRPr>
          </a:p>
          <a:p>
            <a:pPr indent="0"/>
            <a:r>
              <a:rPr sz="800">
                <a:latin typeface="微软雅黑" panose="020B0503020204020204" charset="-122"/>
                <a:ea typeface="微软雅黑" panose="020B0503020204020204" charset="-122"/>
                <a:cs typeface="微软雅黑" panose="020B0503020204020204" charset="-122"/>
              </a:rPr>
              <a:t>2、The width of the contact surface maintenance limit valu</a:t>
            </a:r>
            <a:r>
              <a:rPr sz="700">
                <a:latin typeface="微软雅黑" panose="020B0503020204020204" charset="-122"/>
                <a:ea typeface="微软雅黑" panose="020B0503020204020204" charset="-122"/>
                <a:cs typeface="微软雅黑" panose="020B0503020204020204" charset="-122"/>
              </a:rPr>
              <a:t>e: </a:t>
            </a:r>
            <a:r>
              <a:rPr sz="900">
                <a:latin typeface="微软雅黑" panose="020B0503020204020204" charset="-122"/>
                <a:ea typeface="微软雅黑" panose="020B0503020204020204" charset="-122"/>
                <a:cs typeface="微软雅黑" panose="020B0503020204020204" charset="-122"/>
              </a:rPr>
              <a:t>1.5mm</a:t>
            </a:r>
            <a:endParaRPr sz="900">
              <a:latin typeface="微软雅黑" panose="020B0503020204020204" charset="-122"/>
              <a:ea typeface="微软雅黑" panose="020B0503020204020204" charset="-122"/>
              <a:cs typeface="微软雅黑" panose="020B0503020204020204" charset="-122"/>
            </a:endParaRPr>
          </a:p>
        </p:txBody>
      </p:sp>
      <p:graphicFrame>
        <p:nvGraphicFramePr>
          <p:cNvPr id="6" name="表格 5"/>
          <p:cNvGraphicFramePr/>
          <p:nvPr/>
        </p:nvGraphicFramePr>
        <p:xfrm>
          <a:off x="1367155" y="7346315"/>
          <a:ext cx="2372360" cy="645795"/>
        </p:xfrm>
        <a:graphic>
          <a:graphicData uri="http://schemas.openxmlformats.org/drawingml/2006/table">
            <a:tbl>
              <a:tblPr firstRow="1" bandRow="1">
                <a:tableStyleId>{5940675A-B579-460E-94D1-54222C63F5DA}</a:tableStyleId>
              </a:tblPr>
              <a:tblGrid>
                <a:gridCol w="2372360"/>
              </a:tblGrid>
              <a:tr h="645795">
                <a:tc>
                  <a:txBody>
                    <a:bodyPr/>
                    <a:p>
                      <a:pPr indent="0" algn="l">
                        <a:buNone/>
                      </a:pPr>
                      <a:r>
                        <a:rPr lang="en-US" sz="900" b="1">
                          <a:latin typeface="微软雅黑" panose="020B0503020204020204" charset="-122"/>
                          <a:ea typeface="微软雅黑" panose="020B0503020204020204" charset="-122"/>
                          <a:cs typeface="宋体" panose="02010600030101010101" pitchFamily="2" charset="-122"/>
                        </a:rPr>
                        <a:t>Caution.</a:t>
                      </a:r>
                      <a:endParaRPr lang="en-US" sz="900" b="1">
                        <a:latin typeface="微软雅黑" panose="020B0503020204020204" charset="-122"/>
                        <a:ea typeface="微软雅黑" panose="020B0503020204020204" charset="-122"/>
                        <a:cs typeface="宋体" panose="02010600030101010101" pitchFamily="2" charset="-122"/>
                      </a:endParaRPr>
                    </a:p>
                    <a:p>
                      <a:pPr indent="0" algn="l">
                        <a:buNone/>
                      </a:pPr>
                      <a:r>
                        <a:rPr lang="en-US" sz="900" b="1">
                          <a:latin typeface="微软雅黑" panose="020B0503020204020204" charset="-122"/>
                          <a:ea typeface="微软雅黑" panose="020B0503020204020204" charset="-122"/>
                          <a:cs typeface="宋体" panose="02010600030101010101" pitchFamily="2" charset="-122"/>
                        </a:rPr>
                        <a:t>-If the valve contact surface is very rough, uneven abrasion or contact with the valve seat is not normal, can not guarantee the sealing performance, should be replaced valve.</a:t>
                      </a:r>
                      <a:endParaRPr lang="en-US" sz="9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nvSpPr>
        <p:spPr>
          <a:xfrm>
            <a:off x="1290955" y="8246745"/>
            <a:ext cx="2417445" cy="860425"/>
          </a:xfrm>
          <a:prstGeom prst="rect">
            <a:avLst/>
          </a:prstGeom>
          <a:noFill/>
          <a:ln w="9525">
            <a:noFill/>
          </a:ln>
        </p:spPr>
        <p:txBody>
          <a:bodyPr wrap="square">
            <a:spAutoFit/>
          </a:bodyPr>
          <a:p>
            <a:pPr indent="0"/>
            <a:r>
              <a:rPr sz="1000" b="0">
                <a:latin typeface="微软雅黑" panose="020B0503020204020204" charset="-122"/>
                <a:ea typeface="微软雅黑" panose="020B0503020204020204" charset="-122"/>
                <a:cs typeface="微软雅黑" panose="020B0503020204020204" charset="-122"/>
              </a:rPr>
              <a:t>3、Check the valve spring for abnormal wear and measure the free length. Repair limit value.</a:t>
            </a:r>
            <a:endParaRPr sz="1000" b="0">
              <a:latin typeface="微软雅黑" panose="020B0503020204020204" charset="-122"/>
              <a:ea typeface="微软雅黑" panose="020B0503020204020204" charset="-122"/>
              <a:cs typeface="微软雅黑" panose="020B0503020204020204" charset="-122"/>
            </a:endParaRPr>
          </a:p>
          <a:p>
            <a:pPr indent="0"/>
            <a:r>
              <a:rPr sz="1000" b="0">
                <a:latin typeface="微软雅黑" panose="020B0503020204020204" charset="-122"/>
                <a:ea typeface="微软雅黑" panose="020B0503020204020204" charset="-122"/>
                <a:cs typeface="微软雅黑" panose="020B0503020204020204" charset="-122"/>
              </a:rPr>
              <a:t>Outer spring: 47.35mm</a:t>
            </a:r>
            <a:endParaRPr sz="1000" b="0">
              <a:latin typeface="微软雅黑" panose="020B0503020204020204" charset="-122"/>
              <a:ea typeface="微软雅黑" panose="020B0503020204020204" charset="-122"/>
              <a:cs typeface="微软雅黑" panose="020B0503020204020204" charset="-122"/>
            </a:endParaRPr>
          </a:p>
          <a:p>
            <a:pPr indent="0"/>
            <a:r>
              <a:rPr sz="1000" b="0">
                <a:latin typeface="微软雅黑" panose="020B0503020204020204" charset="-122"/>
                <a:ea typeface="微软雅黑" panose="020B0503020204020204" charset="-122"/>
                <a:cs typeface="微软雅黑" panose="020B0503020204020204" charset="-122"/>
              </a:rPr>
              <a:t>Inner spring: 37.95mm</a:t>
            </a:r>
            <a:endParaRPr sz="1000" b="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3"/>
          <a:stretch>
            <a:fillRect/>
          </a:stretch>
        </p:blipFill>
        <p:spPr>
          <a:xfrm>
            <a:off x="4078923" y="1666558"/>
            <a:ext cx="1509395" cy="1386205"/>
          </a:xfrm>
          <a:prstGeom prst="rect">
            <a:avLst/>
          </a:prstGeom>
          <a:noFill/>
          <a:ln w="9525">
            <a:solidFill>
              <a:schemeClr val="tx1"/>
            </a:solidFill>
          </a:ln>
        </p:spPr>
      </p:pic>
      <p:pic>
        <p:nvPicPr>
          <p:cNvPr id="11" name="图片 1"/>
          <p:cNvPicPr>
            <a:picLocks noChangeAspect="1"/>
          </p:cNvPicPr>
          <p:nvPr/>
        </p:nvPicPr>
        <p:blipFill>
          <a:blip r:embed="rId4"/>
          <a:stretch>
            <a:fillRect/>
          </a:stretch>
        </p:blipFill>
        <p:spPr>
          <a:xfrm>
            <a:off x="3865245" y="3081020"/>
            <a:ext cx="2160000" cy="1038421"/>
          </a:xfrm>
          <a:prstGeom prst="rect">
            <a:avLst/>
          </a:prstGeom>
          <a:noFill/>
          <a:ln w="9525">
            <a:solidFill>
              <a:schemeClr val="tx1"/>
            </a:solidFill>
          </a:ln>
        </p:spPr>
      </p:pic>
      <p:pic>
        <p:nvPicPr>
          <p:cNvPr id="12" name="图片 1"/>
          <p:cNvPicPr>
            <a:picLocks noChangeAspect="1"/>
          </p:cNvPicPr>
          <p:nvPr/>
        </p:nvPicPr>
        <p:blipFill>
          <a:blip r:embed="rId5"/>
          <a:stretch>
            <a:fillRect/>
          </a:stretch>
        </p:blipFill>
        <p:spPr>
          <a:xfrm>
            <a:off x="3849688" y="4201160"/>
            <a:ext cx="2159635" cy="2042795"/>
          </a:xfrm>
          <a:prstGeom prst="rect">
            <a:avLst/>
          </a:prstGeom>
          <a:noFill/>
          <a:ln w="9525">
            <a:solidFill>
              <a:schemeClr val="tx1"/>
            </a:solidFill>
          </a:ln>
        </p:spPr>
      </p:pic>
      <p:grpSp>
        <p:nvGrpSpPr>
          <p:cNvPr id="15" name="组合 14"/>
          <p:cNvGrpSpPr/>
          <p:nvPr/>
        </p:nvGrpSpPr>
        <p:grpSpPr>
          <a:xfrm>
            <a:off x="3842385" y="7190740"/>
            <a:ext cx="2172970" cy="890905"/>
            <a:chOff x="2185" y="10004"/>
            <a:chExt cx="3422" cy="1403"/>
          </a:xfrm>
        </p:grpSpPr>
        <p:pic>
          <p:nvPicPr>
            <p:cNvPr id="13" name="图片 12" descr="06"/>
            <p:cNvPicPr>
              <a:picLocks noChangeAspect="1"/>
            </p:cNvPicPr>
            <p:nvPr/>
          </p:nvPicPr>
          <p:blipFill>
            <a:blip r:embed="rId6"/>
            <a:stretch>
              <a:fillRect/>
            </a:stretch>
          </p:blipFill>
          <p:spPr>
            <a:xfrm>
              <a:off x="2185" y="10023"/>
              <a:ext cx="1701" cy="1384"/>
            </a:xfrm>
            <a:prstGeom prst="rect">
              <a:avLst/>
            </a:prstGeom>
            <a:noFill/>
            <a:ln w="9525">
              <a:solidFill>
                <a:schemeClr val="tx1"/>
              </a:solidFill>
            </a:ln>
          </p:spPr>
        </p:pic>
        <p:pic>
          <p:nvPicPr>
            <p:cNvPr id="14" name="图片 13" descr="07"/>
            <p:cNvPicPr/>
            <p:nvPr/>
          </p:nvPicPr>
          <p:blipFill>
            <a:blip r:embed="rId7"/>
            <a:stretch>
              <a:fillRect/>
            </a:stretch>
          </p:blipFill>
          <p:spPr>
            <a:xfrm>
              <a:off x="3907" y="10004"/>
              <a:ext cx="1701" cy="1389"/>
            </a:xfrm>
            <a:prstGeom prst="rect">
              <a:avLst/>
            </a:prstGeom>
            <a:noFill/>
            <a:ln w="9525">
              <a:solidFill>
                <a:schemeClr val="tx1"/>
              </a:solidFill>
            </a:ln>
          </p:spPr>
        </p:pic>
      </p:grpSp>
      <p:pic>
        <p:nvPicPr>
          <p:cNvPr id="16" name="图片 15" descr="IMG_20170809_111637"/>
          <p:cNvPicPr>
            <a:picLocks noChangeAspect="1"/>
          </p:cNvPicPr>
          <p:nvPr/>
        </p:nvPicPr>
        <p:blipFill>
          <a:blip r:embed="rId8"/>
          <a:srcRect l="8939" t="18799" r="11604" b="25937"/>
          <a:stretch>
            <a:fillRect/>
          </a:stretch>
        </p:blipFill>
        <p:spPr>
          <a:xfrm>
            <a:off x="3850323" y="8169275"/>
            <a:ext cx="2160000" cy="844326"/>
          </a:xfrm>
          <a:prstGeom prst="rect">
            <a:avLst/>
          </a:prstGeom>
          <a:noFill/>
          <a:ln w="9525">
            <a:solidFill>
              <a:schemeClr val="tx1"/>
            </a:solidFill>
          </a:ln>
        </p:spPr>
      </p:pic>
      <p:sp>
        <p:nvSpPr>
          <p:cNvPr id="17" name="文本框 16"/>
          <p:cNvSpPr txBox="1"/>
          <p:nvPr/>
        </p:nvSpPr>
        <p:spPr>
          <a:xfrm>
            <a:off x="1284605" y="3620135"/>
            <a:ext cx="2414270" cy="1630045"/>
          </a:xfrm>
          <a:prstGeom prst="rect">
            <a:avLst/>
          </a:prstGeom>
          <a:noFill/>
        </p:spPr>
        <p:txBody>
          <a:bodyPr wrap="square" rtlCol="0">
            <a:spAutoFit/>
          </a:bodyPr>
          <a:p>
            <a:pPr indent="0" fontAlgn="auto"/>
            <a:r>
              <a:rPr sz="1000">
                <a:latin typeface="微软雅黑" panose="020B0503020204020204" charset="-122"/>
                <a:ea typeface="微软雅黑" panose="020B0503020204020204" charset="-122"/>
                <a:cs typeface="微软雅黑" panose="020B0503020204020204" charset="-122"/>
                <a:sym typeface="+mn-ea"/>
              </a:rPr>
              <a:t>3、Use the valve remover to press down the valve spring and remove the valve locking clip; then relax the valve remover and remove the upper seat of the valve spring, the inner and outer valve springs and the lower seat of the inner and outer valve springs as well as the intake and exhaust valves, respectively, to make the corresponding markings.</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1"/>
          <p:nvPr/>
        </p:nvSpPr>
        <p:spPr>
          <a:xfrm>
            <a:off x="1329690" y="2813685"/>
            <a:ext cx="2412365" cy="706755"/>
          </a:xfrm>
          <a:prstGeom prst="rect">
            <a:avLst/>
          </a:prstGeom>
          <a:noFill/>
        </p:spPr>
        <p:txBody>
          <a:bodyPr wrap="square" rtlCol="0">
            <a:spAutoFit/>
          </a:bodyPr>
          <a:p>
            <a:r>
              <a:rPr sz="1000">
                <a:latin typeface="微软雅黑" panose="020B0503020204020204" charset="-122"/>
                <a:ea typeface="微软雅黑" panose="020B0503020204020204" charset="-122"/>
                <a:cs typeface="微软雅黑" panose="020B0503020204020204" charset="-122"/>
                <a:sym typeface="+mn-ea"/>
              </a:rPr>
              <a:t>2. Remove the 2 NC450S thermostat cover fastening bolts M6×20 and remove the NC450S thermostat cover and the NC450S thermostat.</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19" name="object 13"/>
          <p:cNvSpPr txBox="1"/>
          <p:nvPr>
            <p:custDataLst>
              <p:tags r:id="rId9"/>
            </p:custDataLst>
          </p:nvPr>
        </p:nvSpPr>
        <p:spPr>
          <a:xfrm>
            <a:off x="612140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8" name="文本框 7"/>
          <p:cNvSpPr txBox="1"/>
          <p:nvPr/>
        </p:nvSpPr>
        <p:spPr>
          <a:xfrm>
            <a:off x="5588635" y="3453130"/>
            <a:ext cx="901700" cy="167005"/>
          </a:xfrm>
          <a:prstGeom prst="rect">
            <a:avLst/>
          </a:prstGeom>
          <a:solidFill>
            <a:schemeClr val="bg1"/>
          </a:solidFill>
        </p:spPr>
        <p:txBody>
          <a:bodyPr wrap="square" rtlCol="0">
            <a:noAutofit/>
          </a:bodyPr>
          <a:p>
            <a:r>
              <a:rPr lang="zh-CN" altLang="en-US" sz="800"/>
              <a:t>thermostat</a:t>
            </a:r>
            <a:r>
              <a:rPr lang="en-US" altLang="zh-CN" sz="800"/>
              <a:t> </a:t>
            </a:r>
            <a:r>
              <a:rPr lang="en-US" altLang="zh-CN" sz="800"/>
              <a:t>cover</a:t>
            </a:r>
            <a:endParaRPr lang="en-US" altLang="zh-CN" sz="800"/>
          </a:p>
        </p:txBody>
      </p:sp>
      <p:sp>
        <p:nvSpPr>
          <p:cNvPr id="20" name="文本框 19"/>
          <p:cNvSpPr txBox="1"/>
          <p:nvPr/>
        </p:nvSpPr>
        <p:spPr>
          <a:xfrm>
            <a:off x="5610225" y="3620135"/>
            <a:ext cx="901700" cy="167005"/>
          </a:xfrm>
          <a:prstGeom prst="rect">
            <a:avLst/>
          </a:prstGeom>
          <a:solidFill>
            <a:schemeClr val="bg1"/>
          </a:solidFill>
        </p:spPr>
        <p:txBody>
          <a:bodyPr wrap="square" rtlCol="0">
            <a:noAutofit/>
          </a:bodyPr>
          <a:p>
            <a:r>
              <a:rPr lang="zh-CN" altLang="en-US" sz="800"/>
              <a:t>thermostat</a:t>
            </a:r>
            <a:endParaRPr lang="en-US" altLang="zh-CN" sz="800"/>
          </a:p>
        </p:txBody>
      </p:sp>
      <p:sp>
        <p:nvSpPr>
          <p:cNvPr id="21" name="文本框 20"/>
          <p:cNvSpPr txBox="1"/>
          <p:nvPr/>
        </p:nvSpPr>
        <p:spPr>
          <a:xfrm>
            <a:off x="4835525" y="1628140"/>
            <a:ext cx="753110" cy="223520"/>
          </a:xfrm>
          <a:prstGeom prst="rect">
            <a:avLst/>
          </a:prstGeom>
          <a:solidFill>
            <a:schemeClr val="bg1"/>
          </a:solidFill>
        </p:spPr>
        <p:txBody>
          <a:bodyPr wrap="square" rtlCol="0">
            <a:noAutofit/>
          </a:bodyPr>
          <a:p>
            <a:r>
              <a:rPr sz="800"/>
              <a:t>valve lifter</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367155" y="1628140"/>
            <a:ext cx="4826635" cy="7429500"/>
          </a:xfrm>
          <a:prstGeom prst="rect">
            <a:avLst/>
          </a:prstGeom>
          <a:solidFill>
            <a:srgbClr val="FFFFFF"/>
          </a:solidFill>
          <a:ln w="9525">
            <a:noFill/>
          </a:ln>
        </p:spPr>
        <p:txBody>
          <a:bodyPr/>
          <a:p>
            <a:endParaRPr lang="zh-CN" altLang="en-US"/>
          </a:p>
        </p:txBody>
      </p:sp>
      <p:pic>
        <p:nvPicPr>
          <p:cNvPr id="12" name="图片 11" descr="图片4"/>
          <p:cNvPicPr>
            <a:picLocks noChangeAspect="1"/>
          </p:cNvPicPr>
          <p:nvPr/>
        </p:nvPicPr>
        <p:blipFill>
          <a:blip r:embed="rId1"/>
          <a:stretch>
            <a:fillRect/>
          </a:stretch>
        </p:blipFill>
        <p:spPr>
          <a:xfrm>
            <a:off x="1517015" y="1448435"/>
            <a:ext cx="1134110" cy="176530"/>
          </a:xfrm>
          <a:prstGeom prst="rect">
            <a:avLst/>
          </a:prstGeom>
        </p:spPr>
      </p:pic>
      <p:sp>
        <p:nvSpPr>
          <p:cNvPr id="13" name="object 5"/>
          <p:cNvSpPr/>
          <p:nvPr/>
        </p:nvSpPr>
        <p:spPr>
          <a:xfrm>
            <a:off x="72212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5" name="文本框 14"/>
          <p:cNvSpPr txBox="1"/>
          <p:nvPr/>
        </p:nvSpPr>
        <p:spPr>
          <a:xfrm>
            <a:off x="73088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165</a:t>
            </a:r>
            <a:endParaRPr lang="en-US" altLang="zh-CN" sz="1000">
              <a:solidFill>
                <a:schemeClr val="bg1"/>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2"/>
          <a:stretch>
            <a:fillRect/>
          </a:stretch>
        </p:blipFill>
        <p:spPr>
          <a:xfrm>
            <a:off x="1489075" y="1759903"/>
            <a:ext cx="2160000" cy="1323364"/>
          </a:xfrm>
          <a:prstGeom prst="rect">
            <a:avLst/>
          </a:prstGeom>
          <a:noFill/>
          <a:ln w="9525">
            <a:solidFill>
              <a:schemeClr val="tx1"/>
            </a:solidFill>
          </a:ln>
        </p:spPr>
      </p:pic>
      <p:pic>
        <p:nvPicPr>
          <p:cNvPr id="3" name="图片 1"/>
          <p:cNvPicPr>
            <a:picLocks noChangeAspect="1"/>
          </p:cNvPicPr>
          <p:nvPr/>
        </p:nvPicPr>
        <p:blipFill>
          <a:blip r:embed="rId3"/>
          <a:stretch>
            <a:fillRect/>
          </a:stretch>
        </p:blipFill>
        <p:spPr>
          <a:xfrm>
            <a:off x="1493838" y="3438843"/>
            <a:ext cx="2160000" cy="1221425"/>
          </a:xfrm>
          <a:prstGeom prst="rect">
            <a:avLst/>
          </a:prstGeom>
          <a:noFill/>
          <a:ln w="9525">
            <a:solidFill>
              <a:schemeClr val="tx1"/>
            </a:solidFill>
          </a:ln>
        </p:spPr>
      </p:pic>
      <p:pic>
        <p:nvPicPr>
          <p:cNvPr id="1073742986" name="图片 1073742985" descr="P80604-135452"/>
          <p:cNvPicPr>
            <a:picLocks noChangeAspect="1"/>
          </p:cNvPicPr>
          <p:nvPr/>
        </p:nvPicPr>
        <p:blipFill>
          <a:blip r:embed="rId4"/>
          <a:srcRect l="14116" t="-2611" r="3651"/>
          <a:stretch>
            <a:fillRect/>
          </a:stretch>
        </p:blipFill>
        <p:spPr>
          <a:xfrm>
            <a:off x="1641475" y="4965700"/>
            <a:ext cx="1833880" cy="1715770"/>
          </a:xfrm>
          <a:prstGeom prst="rect">
            <a:avLst/>
          </a:prstGeom>
          <a:noFill/>
          <a:ln w="9525">
            <a:solidFill>
              <a:schemeClr val="tx1"/>
            </a:solidFill>
          </a:ln>
        </p:spPr>
      </p:pic>
      <p:pic>
        <p:nvPicPr>
          <p:cNvPr id="4" name="图片 1"/>
          <p:cNvPicPr>
            <a:picLocks noChangeAspect="1"/>
          </p:cNvPicPr>
          <p:nvPr/>
        </p:nvPicPr>
        <p:blipFill>
          <a:blip r:embed="rId5"/>
          <a:stretch>
            <a:fillRect/>
          </a:stretch>
        </p:blipFill>
        <p:spPr>
          <a:xfrm>
            <a:off x="1608455" y="7027545"/>
            <a:ext cx="2057400" cy="1676400"/>
          </a:xfrm>
          <a:prstGeom prst="rect">
            <a:avLst/>
          </a:prstGeom>
          <a:noFill/>
          <a:ln w="9525">
            <a:solidFill>
              <a:schemeClr val="tx1"/>
            </a:solidFill>
          </a:ln>
        </p:spPr>
      </p:pic>
      <p:sp>
        <p:nvSpPr>
          <p:cNvPr id="7" name="文本框 6"/>
          <p:cNvSpPr txBox="1"/>
          <p:nvPr/>
        </p:nvSpPr>
        <p:spPr>
          <a:xfrm>
            <a:off x="3755390" y="1737995"/>
            <a:ext cx="2438400" cy="1076960"/>
          </a:xfrm>
          <a:prstGeom prst="rect">
            <a:avLst/>
          </a:prstGeom>
          <a:noFill/>
        </p:spPr>
        <p:txBody>
          <a:bodyPr wrap="square" lIns="36195" tIns="0" rIns="36195" bIns="0" rtlCol="0">
            <a:spAutoFit/>
          </a:bodyPr>
          <a:p>
            <a:r>
              <a:rPr lang="zh-CN" altLang="en-US" sz="1000" b="1">
                <a:latin typeface="微软雅黑" panose="020B0503020204020204" charset="-122"/>
                <a:ea typeface="微软雅黑" panose="020B0503020204020204" charset="-122"/>
              </a:rPr>
              <a:t>Inspection of valve tappet</a:t>
            </a:r>
            <a:endParaRPr lang="zh-CN" altLang="en-US" sz="1000" b="1">
              <a:latin typeface="微软雅黑" panose="020B0503020204020204" charset="-122"/>
              <a:ea typeface="微软雅黑" panose="020B0503020204020204" charset="-122"/>
            </a:endParaRPr>
          </a:p>
          <a:p>
            <a:endParaRPr lang="zh-CN" altLang="en-US" sz="1000" b="1">
              <a:latin typeface="微软雅黑" panose="020B0503020204020204" charset="-122"/>
              <a:ea typeface="微软雅黑" panose="020B0503020204020204" charset="-122"/>
            </a:endParaRPr>
          </a:p>
          <a:p>
            <a:r>
              <a:rPr lang="zh-CN" altLang="en-US" sz="1000" b="1">
                <a:latin typeface="微软雅黑" panose="020B0503020204020204" charset="-122"/>
                <a:ea typeface="微软雅黑" panose="020B0503020204020204" charset="-122"/>
              </a:rPr>
              <a:t>    </a:t>
            </a:r>
            <a:r>
              <a:rPr lang="zh-CN" altLang="en-US" sz="1000">
                <a:latin typeface="微软雅黑" panose="020B0503020204020204" charset="-122"/>
                <a:ea typeface="微软雅黑" panose="020B0503020204020204" charset="-122"/>
              </a:rPr>
              <a:t>Check the front and side of the tappet for abnormal wear. If the wear and tear is serious or the clearance is large after installation, a new tappet is required.</a:t>
            </a:r>
            <a:endParaRPr lang="zh-CN" altLang="en-US" sz="1000">
              <a:latin typeface="微软雅黑" panose="020B0503020204020204" charset="-122"/>
              <a:ea typeface="微软雅黑" panose="020B0503020204020204" charset="-122"/>
            </a:endParaRPr>
          </a:p>
        </p:txBody>
      </p:sp>
      <p:sp>
        <p:nvSpPr>
          <p:cNvPr id="8" name="文本框 7"/>
          <p:cNvSpPr txBox="1"/>
          <p:nvPr/>
        </p:nvSpPr>
        <p:spPr>
          <a:xfrm>
            <a:off x="3755390" y="3164205"/>
            <a:ext cx="2437765" cy="2769870"/>
          </a:xfrm>
          <a:prstGeom prst="rect">
            <a:avLst/>
          </a:prstGeom>
          <a:noFill/>
        </p:spPr>
        <p:txBody>
          <a:bodyPr wrap="square" lIns="36195" tIns="0" rIns="36195" bIns="0" rtlCol="0">
            <a:spAutoFit/>
          </a:bodyPr>
          <a:p>
            <a:r>
              <a:rPr lang="zh-CN" altLang="en-US" sz="1000" b="1">
                <a:latin typeface="微软雅黑" panose="020B0503020204020204" charset="-122"/>
                <a:ea typeface="微软雅黑" panose="020B0503020204020204" charset="-122"/>
                <a:cs typeface="微软雅黑" panose="020B0503020204020204" charset="-122"/>
              </a:rPr>
              <a:t>Inspection of camshaft </a:t>
            </a:r>
            <a:endParaRPr lang="zh-CN" altLang="en-US" sz="1000" b="1">
              <a:latin typeface="微软雅黑" panose="020B0503020204020204" charset="-122"/>
              <a:ea typeface="微软雅黑" panose="020B0503020204020204" charset="-122"/>
              <a:cs typeface="微软雅黑" panose="020B0503020204020204" charset="-122"/>
            </a:endParaRPr>
          </a:p>
          <a:p>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Check whether the camshaft surface is worn and destroyed. If the wear is serious, replace the camshaft parts with new ones.</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Inspection of cylinder head</a:t>
            </a:r>
            <a:endParaRPr lang="zh-CN" altLang="en-US" sz="1000" b="1">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1、Check whether the cylinder head is well sealed, if the cylinder head is poorly sealed, replace the cylinder head or valve with a new one.</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2、Check whether the cylinder head is deformed, and check the flatness of the cylinder head with a knife edge ruler and a plug ruler.</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755390" y="7236460"/>
            <a:ext cx="2437765" cy="1476375"/>
          </a:xfrm>
          <a:prstGeom prst="rect">
            <a:avLst/>
          </a:prstGeom>
          <a:noFill/>
        </p:spPr>
        <p:txBody>
          <a:bodyPr wrap="square" rtlCol="0">
            <a:spAutoFit/>
          </a:bodyPr>
          <a:p>
            <a:r>
              <a:rPr lang="en-US" altLang="zh-CN" sz="1000">
                <a:latin typeface="微软雅黑" panose="020B0503020204020204" charset="-122"/>
                <a:ea typeface="微软雅黑" panose="020B0503020204020204" charset="-122"/>
                <a:cs typeface="微软雅黑" panose="020B0503020204020204" charset="-122"/>
              </a:rPr>
              <a:t>   </a:t>
            </a:r>
            <a:r>
              <a:rPr sz="1000">
                <a:latin typeface="微软雅黑" panose="020B0503020204020204" charset="-122"/>
                <a:ea typeface="微软雅黑" panose="020B0503020204020204" charset="-122"/>
                <a:cs typeface="微软雅黑" panose="020B0503020204020204" charset="-122"/>
              </a:rPr>
              <a:t> Combustion chamber leak detection test: Inflation 0.3Mpa, leakage ≤6000pa/10sec.</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Testing parameters: Inflation time 5S, balance time 3S, detection time 2S, deflation time 0.5S, upper limit of pressure detection 320Kpa, lower limit of pressure detection 290Kpa, judgment value 1.2Kpa.</a:t>
            </a:r>
            <a:endParaRPr sz="1000">
              <a:latin typeface="微软雅黑" panose="020B0503020204020204" charset="-122"/>
              <a:ea typeface="微软雅黑" panose="020B0503020204020204" charset="-122"/>
              <a:cs typeface="微软雅黑" panose="020B0503020204020204" charset="-122"/>
            </a:endParaRPr>
          </a:p>
        </p:txBody>
      </p:sp>
      <p:sp>
        <p:nvSpPr>
          <p:cNvPr id="5" name="object 13"/>
          <p:cNvSpPr txBox="1"/>
          <p:nvPr>
            <p:custDataLst>
              <p:tags r:id="rId6"/>
            </p:custDataLst>
          </p:nvPr>
        </p:nvSpPr>
        <p:spPr>
          <a:xfrm>
            <a:off x="600710" y="81705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6" name="文本框 5"/>
          <p:cNvSpPr txBox="1"/>
          <p:nvPr/>
        </p:nvSpPr>
        <p:spPr>
          <a:xfrm>
            <a:off x="1946275" y="7101840"/>
            <a:ext cx="2351405" cy="213995"/>
          </a:xfrm>
          <a:prstGeom prst="rect">
            <a:avLst/>
          </a:prstGeom>
          <a:solidFill>
            <a:schemeClr val="bg1"/>
          </a:solidFill>
        </p:spPr>
        <p:txBody>
          <a:bodyPr wrap="square" rtlCol="0">
            <a:spAutoFit/>
          </a:bodyPr>
          <a:p>
            <a:r>
              <a:rPr lang="zh-CN" altLang="en-US" sz="800"/>
              <a:t>Check the flatness of cylinder head with a stopper</a:t>
            </a:r>
            <a:endParaRPr lang="zh-CN" altLang="en-US"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290955" y="1628140"/>
            <a:ext cx="4826635" cy="7429500"/>
          </a:xfrm>
          <a:prstGeom prst="rect">
            <a:avLst/>
          </a:prstGeom>
          <a:solidFill>
            <a:srgbClr val="FFFFFF"/>
          </a:solidFill>
          <a:ln w="9525">
            <a:noFill/>
          </a:ln>
        </p:spPr>
        <p:txBody>
          <a:bodyPr/>
          <a:p>
            <a:endParaRPr lang="zh-CN" altLang="en-US"/>
          </a:p>
        </p:txBody>
      </p:sp>
      <p:pic>
        <p:nvPicPr>
          <p:cNvPr id="12" name="图片 11" descr="图片4"/>
          <p:cNvPicPr>
            <a:picLocks noChangeAspect="1"/>
          </p:cNvPicPr>
          <p:nvPr/>
        </p:nvPicPr>
        <p:blipFill>
          <a:blip r:embed="rId1"/>
          <a:stretch>
            <a:fillRect/>
          </a:stretch>
        </p:blipFill>
        <p:spPr>
          <a:xfrm>
            <a:off x="4820285" y="1448435"/>
            <a:ext cx="1134110" cy="176530"/>
          </a:xfrm>
          <a:prstGeom prst="rect">
            <a:avLst/>
          </a:prstGeom>
        </p:spPr>
      </p:pic>
      <p:sp>
        <p:nvSpPr>
          <p:cNvPr id="13" name="object 5"/>
          <p:cNvSpPr/>
          <p:nvPr/>
        </p:nvSpPr>
        <p:spPr>
          <a:xfrm>
            <a:off x="626186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5" name="文本框 14"/>
          <p:cNvSpPr txBox="1"/>
          <p:nvPr/>
        </p:nvSpPr>
        <p:spPr>
          <a:xfrm>
            <a:off x="627062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166</a:t>
            </a:r>
            <a:endParaRPr lang="en-US" altLang="zh-CN" sz="1000">
              <a:solidFill>
                <a:schemeClr val="bg1"/>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2"/>
          <a:stretch>
            <a:fillRect/>
          </a:stretch>
        </p:blipFill>
        <p:spPr>
          <a:xfrm>
            <a:off x="4231640" y="1684020"/>
            <a:ext cx="1739900" cy="2621280"/>
          </a:xfrm>
          <a:prstGeom prst="rect">
            <a:avLst/>
          </a:prstGeom>
          <a:noFill/>
          <a:ln w="9525">
            <a:solidFill>
              <a:schemeClr val="tx1"/>
            </a:solidFill>
          </a:ln>
        </p:spPr>
      </p:pic>
      <p:pic>
        <p:nvPicPr>
          <p:cNvPr id="3" name="图片 1"/>
          <p:cNvPicPr>
            <a:picLocks noChangeAspect="1"/>
          </p:cNvPicPr>
          <p:nvPr/>
        </p:nvPicPr>
        <p:blipFill>
          <a:blip r:embed="rId3"/>
          <a:stretch>
            <a:fillRect/>
          </a:stretch>
        </p:blipFill>
        <p:spPr>
          <a:xfrm>
            <a:off x="4251008" y="4364038"/>
            <a:ext cx="1718945" cy="1517015"/>
          </a:xfrm>
          <a:prstGeom prst="rect">
            <a:avLst/>
          </a:prstGeom>
          <a:noFill/>
          <a:ln w="9525">
            <a:solidFill>
              <a:schemeClr val="tx1"/>
            </a:solidFill>
          </a:ln>
        </p:spPr>
      </p:pic>
      <p:pic>
        <p:nvPicPr>
          <p:cNvPr id="4" name="图片 1"/>
          <p:cNvPicPr>
            <a:picLocks noChangeAspect="1"/>
          </p:cNvPicPr>
          <p:nvPr/>
        </p:nvPicPr>
        <p:blipFill>
          <a:blip r:embed="rId4"/>
          <a:stretch>
            <a:fillRect/>
          </a:stretch>
        </p:blipFill>
        <p:spPr>
          <a:xfrm>
            <a:off x="4231323" y="5916613"/>
            <a:ext cx="1764000" cy="1449046"/>
          </a:xfrm>
          <a:prstGeom prst="rect">
            <a:avLst/>
          </a:prstGeom>
          <a:noFill/>
          <a:ln w="9525">
            <a:solidFill>
              <a:schemeClr val="tx1"/>
            </a:solidFill>
          </a:ln>
        </p:spPr>
      </p:pic>
      <p:pic>
        <p:nvPicPr>
          <p:cNvPr id="5" name="图片 1"/>
          <p:cNvPicPr>
            <a:picLocks noChangeAspect="1"/>
          </p:cNvPicPr>
          <p:nvPr/>
        </p:nvPicPr>
        <p:blipFill>
          <a:blip r:embed="rId5"/>
          <a:stretch>
            <a:fillRect/>
          </a:stretch>
        </p:blipFill>
        <p:spPr>
          <a:xfrm>
            <a:off x="4244340" y="7359015"/>
            <a:ext cx="1728000" cy="1689862"/>
          </a:xfrm>
          <a:prstGeom prst="rect">
            <a:avLst/>
          </a:prstGeom>
          <a:noFill/>
          <a:ln w="9525">
            <a:solidFill>
              <a:schemeClr val="tx1"/>
            </a:solidFill>
          </a:ln>
        </p:spPr>
      </p:pic>
      <p:sp>
        <p:nvSpPr>
          <p:cNvPr id="6" name="文本框 5"/>
          <p:cNvSpPr txBox="1"/>
          <p:nvPr/>
        </p:nvSpPr>
        <p:spPr>
          <a:xfrm>
            <a:off x="1292225" y="1658620"/>
            <a:ext cx="2799080" cy="1846580"/>
          </a:xfrm>
          <a:prstGeom prst="rect">
            <a:avLst/>
          </a:prstGeom>
          <a:noFill/>
        </p:spPr>
        <p:txBody>
          <a:bodyPr wrap="square" lIns="36195" tIns="0" rIns="36195" bIns="0" rtlCol="0">
            <a:spAutoFit/>
          </a:bodyPr>
          <a:p>
            <a:r>
              <a:rPr sz="1000" b="1">
                <a:latin typeface="微软雅黑" panose="020B0503020204020204" charset="-122"/>
                <a:ea typeface="微软雅黑" panose="020B0503020204020204" charset="-122"/>
                <a:cs typeface="微软雅黑" panose="020B0503020204020204" charset="-122"/>
                <a:sym typeface="+mn-ea"/>
              </a:rPr>
              <a:t>Assembly of cylinder head components</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the valve spring lower seat (3, 4), oil shield (5) installed on the valve guide.</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 the intake valve rod (1), exhaust valve rod (2) coated with a small amount of lubricant, installed into the valve guide, installed the valve outer spring (6), valve inner spring (7), valve lock clip (8) and valve spring upper seat (9).</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3, then use the valve remover to press down the valve spring, and then install the valve lock clip into the valve spring upper seat.</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336040" y="3578860"/>
            <a:ext cx="2824480" cy="584200"/>
          </a:xfrm>
          <a:prstGeom prst="rect">
            <a:avLst/>
          </a:prstGeom>
          <a:noFill/>
          <a:ln>
            <a:solidFill>
              <a:schemeClr val="tx1"/>
            </a:solidFill>
          </a:ln>
        </p:spPr>
        <p:txBody>
          <a:bodyPr wrap="square" lIns="36195" tIns="0" rIns="36195" bIns="0" rtlCol="0">
            <a:spAutoFit/>
          </a:bodyPr>
          <a:p>
            <a:r>
              <a:rPr lang="zh-CN" altLang="en-US" sz="1000" b="1">
                <a:latin typeface="微软雅黑" panose="020B0503020204020204" charset="-122"/>
                <a:ea typeface="微软雅黑" panose="020B0503020204020204" charset="-122"/>
              </a:rPr>
              <a:t>Note:</a:t>
            </a:r>
            <a:endParaRPr lang="zh-CN" altLang="en-US" sz="1000" b="1">
              <a:latin typeface="微软雅黑" panose="020B0503020204020204" charset="-122"/>
              <a:ea typeface="微软雅黑" panose="020B0503020204020204" charset="-122"/>
            </a:endParaRPr>
          </a:p>
          <a:p>
            <a:r>
              <a:rPr lang="zh-CN" altLang="en-US" sz="1000" b="1">
                <a:latin typeface="微软雅黑" panose="020B0503020204020204" charset="-122"/>
                <a:ea typeface="微软雅黑" panose="020B0503020204020204" charset="-122"/>
              </a:rPr>
              <a:t> </a:t>
            </a:r>
            <a:r>
              <a:rPr lang="zh-CN" altLang="en-US" sz="900" b="1">
                <a:latin typeface="微软雅黑" panose="020B0503020204020204" charset="-122"/>
                <a:ea typeface="微软雅黑" panose="020B0503020204020204" charset="-122"/>
              </a:rPr>
              <a:t>• to prevent valve spring produce permanent deformation, not overly compression spring, to load the valve lock clamp.</a:t>
            </a:r>
            <a:endParaRPr lang="zh-CN" altLang="en-US" sz="900" b="1">
              <a:latin typeface="微软雅黑" panose="020B0503020204020204" charset="-122"/>
              <a:ea typeface="微软雅黑" panose="020B0503020204020204" charset="-122"/>
            </a:endParaRPr>
          </a:p>
        </p:txBody>
      </p:sp>
      <p:sp>
        <p:nvSpPr>
          <p:cNvPr id="8" name="文本框 7"/>
          <p:cNvSpPr txBox="1"/>
          <p:nvPr/>
        </p:nvSpPr>
        <p:spPr>
          <a:xfrm>
            <a:off x="1292225" y="4204970"/>
            <a:ext cx="2912745" cy="3877945"/>
          </a:xfrm>
          <a:prstGeom prst="rect">
            <a:avLst/>
          </a:prstGeom>
          <a:noFill/>
        </p:spPr>
        <p:txBody>
          <a:bodyPr wrap="square" lIns="36195" tIns="0" rIns="36195" bIns="0" rtlCol="0">
            <a:spAutoFit/>
          </a:bodyPr>
          <a:p>
            <a:r>
              <a:rPr lang="zh-CN" altLang="en-US" sz="900">
                <a:latin typeface="微软雅黑" panose="020B0503020204020204" charset="-122"/>
                <a:ea typeface="微软雅黑" panose="020B0503020204020204" charset="-122"/>
                <a:cs typeface="微软雅黑" panose="020B0503020204020204" charset="-122"/>
              </a:rPr>
              <a:t>4、Check whether the valve lock clip assembly is in place.</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5, the assembled cylinder head combination for gas tightness testing, if the cylinder head combination gas tightness testing qualified then you can proceed to the next step (according to the cylinder head composition diagram assembly).</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6, the valve tappet surface lubrication oil into the cylinder head corresponding position.</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7、In the intake and exhaust camshaft parts completed by the department, grease the journal surface and assemble them in the camshaft groove position of the cylinder head, and take the spark plug hole seal and install it into the camshaft bracket.</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8. then assemble the camshaft bracket and chain pressure plate at the designated position in the cylinder head, and fasten the chain pressure plate and camshaft bracket with two M6×40 and six M6×35 bolts, in the order of 1→2→3→4→5→6→7→8.</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Tightening torque: 11~13N.m.</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9. After rotating the intake and exhaust camshafts until the timing line is flush with the cylinder head and the timing point is facing upwards, check the intake and exhaust valve clearance with a stopper; intake valve clearance 0.1mm~0.15mm, exhaust valve clearance 0.15mm~0.2mm.</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336040" y="8124825"/>
            <a:ext cx="2868930" cy="845820"/>
          </a:xfrm>
          <a:prstGeom prst="rect">
            <a:avLst/>
          </a:prstGeom>
          <a:noFill/>
          <a:ln>
            <a:solidFill>
              <a:schemeClr val="tx1"/>
            </a:solidFill>
          </a:ln>
        </p:spPr>
        <p:txBody>
          <a:bodyPr wrap="square" lIns="36195" tIns="0" rIns="0" bIns="0" rtlCol="0">
            <a:spAutoFit/>
          </a:bodyPr>
          <a:p>
            <a:r>
              <a:rPr lang="zh-CN" altLang="en-US" sz="1000" b="1">
                <a:latin typeface="微软雅黑" panose="020B0503020204020204" charset="-122"/>
                <a:ea typeface="微软雅黑" panose="020B0503020204020204" charset="-122"/>
                <a:cs typeface="微软雅黑" panose="020B0503020204020204" charset="-122"/>
              </a:rPr>
              <a:t>Attention.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-Camshaft should rotate flexibly without interference and stalling</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-When adjusting the valve lash, make the camshaft in the timing position and torque the camshaft bracket tightening bolt to 10N.m before measuring.</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11" name="object 13"/>
          <p:cNvSpPr txBox="1"/>
          <p:nvPr>
            <p:custDataLst>
              <p:tags r:id="rId6"/>
            </p:custDataLst>
          </p:nvPr>
        </p:nvSpPr>
        <p:spPr>
          <a:xfrm>
            <a:off x="612140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14" name="文本框 13"/>
          <p:cNvSpPr txBox="1"/>
          <p:nvPr/>
        </p:nvSpPr>
        <p:spPr>
          <a:xfrm>
            <a:off x="5066665" y="4384675"/>
            <a:ext cx="806450" cy="213995"/>
          </a:xfrm>
          <a:prstGeom prst="rect">
            <a:avLst/>
          </a:prstGeom>
          <a:solidFill>
            <a:schemeClr val="bg1"/>
          </a:solidFill>
        </p:spPr>
        <p:txBody>
          <a:bodyPr wrap="square" rtlCol="0">
            <a:spAutoFit/>
          </a:bodyPr>
          <a:p>
            <a:r>
              <a:rPr lang="zh-CN" altLang="en-US" sz="800"/>
              <a:t>valve lifter</a:t>
            </a:r>
            <a:endParaRPr lang="zh-CN" altLang="en-US" sz="800"/>
          </a:p>
        </p:txBody>
      </p:sp>
      <p:sp>
        <p:nvSpPr>
          <p:cNvPr id="16" name="文本框 15"/>
          <p:cNvSpPr txBox="1"/>
          <p:nvPr/>
        </p:nvSpPr>
        <p:spPr>
          <a:xfrm>
            <a:off x="3974465" y="5880735"/>
            <a:ext cx="1160780" cy="213995"/>
          </a:xfrm>
          <a:prstGeom prst="rect">
            <a:avLst/>
          </a:prstGeom>
          <a:solidFill>
            <a:schemeClr val="bg1"/>
          </a:solidFill>
        </p:spPr>
        <p:txBody>
          <a:bodyPr wrap="square" rtlCol="0">
            <a:spAutoFit/>
          </a:bodyPr>
          <a:p>
            <a:r>
              <a:rPr lang="zh-CN" altLang="en-US" sz="800"/>
              <a:t>Exhaust valve CAM unit</a:t>
            </a:r>
            <a:endParaRPr lang="zh-CN" altLang="en-US" sz="800"/>
          </a:p>
        </p:txBody>
      </p:sp>
      <p:sp>
        <p:nvSpPr>
          <p:cNvPr id="17" name="文本框 16"/>
          <p:cNvSpPr txBox="1"/>
          <p:nvPr/>
        </p:nvSpPr>
        <p:spPr>
          <a:xfrm>
            <a:off x="5151755" y="5915660"/>
            <a:ext cx="1160780" cy="213995"/>
          </a:xfrm>
          <a:prstGeom prst="rect">
            <a:avLst/>
          </a:prstGeom>
          <a:solidFill>
            <a:schemeClr val="bg1"/>
          </a:solidFill>
        </p:spPr>
        <p:txBody>
          <a:bodyPr wrap="square" rtlCol="0">
            <a:spAutoFit/>
          </a:bodyPr>
          <a:p>
            <a:r>
              <a:rPr lang="en-US" altLang="zh-CN" sz="800"/>
              <a:t>intake</a:t>
            </a:r>
            <a:r>
              <a:rPr lang="zh-CN" altLang="en-US" sz="800"/>
              <a:t> valve CAM unit</a:t>
            </a:r>
            <a:endParaRPr lang="zh-CN" altLang="en-US" sz="800"/>
          </a:p>
        </p:txBody>
      </p:sp>
      <p:sp>
        <p:nvSpPr>
          <p:cNvPr id="18" name="文本框 17"/>
          <p:cNvSpPr txBox="1"/>
          <p:nvPr/>
        </p:nvSpPr>
        <p:spPr>
          <a:xfrm>
            <a:off x="5506720" y="6262370"/>
            <a:ext cx="991870" cy="213995"/>
          </a:xfrm>
          <a:prstGeom prst="rect">
            <a:avLst/>
          </a:prstGeom>
          <a:solidFill>
            <a:schemeClr val="bg1"/>
          </a:solidFill>
        </p:spPr>
        <p:txBody>
          <a:bodyPr wrap="square" rtlCol="0">
            <a:spAutoFit/>
          </a:bodyPr>
          <a:p>
            <a:r>
              <a:rPr sz="800"/>
              <a:t>Spark plug seal ring</a:t>
            </a:r>
            <a:endParaRPr sz="800"/>
          </a:p>
        </p:txBody>
      </p:sp>
      <p:sp>
        <p:nvSpPr>
          <p:cNvPr id="19" name="文本框 18"/>
          <p:cNvSpPr txBox="1"/>
          <p:nvPr/>
        </p:nvSpPr>
        <p:spPr>
          <a:xfrm>
            <a:off x="4091305" y="7483475"/>
            <a:ext cx="534670" cy="318135"/>
          </a:xfrm>
          <a:prstGeom prst="rect">
            <a:avLst/>
          </a:prstGeom>
          <a:solidFill>
            <a:schemeClr val="bg1"/>
          </a:solidFill>
        </p:spPr>
        <p:txBody>
          <a:bodyPr wrap="square" rtlCol="0">
            <a:noAutofit/>
          </a:bodyPr>
          <a:p>
            <a:r>
              <a:rPr lang="zh-CN" altLang="en-US" sz="800"/>
              <a:t> CAM support</a:t>
            </a:r>
            <a:endParaRPr lang="zh-CN" altLang="en-US" sz="800"/>
          </a:p>
        </p:txBody>
      </p:sp>
      <p:sp>
        <p:nvSpPr>
          <p:cNvPr id="20" name="文本框 19"/>
          <p:cNvSpPr txBox="1"/>
          <p:nvPr/>
        </p:nvSpPr>
        <p:spPr>
          <a:xfrm>
            <a:off x="4091305" y="7919720"/>
            <a:ext cx="534670" cy="318135"/>
          </a:xfrm>
          <a:prstGeom prst="rect">
            <a:avLst/>
          </a:prstGeom>
          <a:solidFill>
            <a:schemeClr val="bg1"/>
          </a:solidFill>
        </p:spPr>
        <p:txBody>
          <a:bodyPr wrap="square" rtlCol="0">
            <a:noAutofit/>
          </a:bodyPr>
          <a:p>
            <a:r>
              <a:rPr lang="zh-CN" altLang="en-US" sz="800"/>
              <a:t> </a:t>
            </a:r>
            <a:r>
              <a:rPr lang="en-US" altLang="zh-CN" sz="800"/>
              <a:t>chain </a:t>
            </a:r>
            <a:r>
              <a:rPr lang="en-US" altLang="zh-CN" sz="800"/>
              <a:t>plate</a:t>
            </a:r>
            <a:endParaRPr lang="en-US" altLang="zh-CN" sz="80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COMMONDATA" val="eyJoZGlkIjoiYzgxOTNhZmRhY2U1ZDUxZjE3YTI1NzJmMjllNGE0NDgifQ=="/>
  <p:tag name="KSO_WPP_MARK_KEY" val="de9bf932-d008-44a5-8438-b8f545348b2b"/>
</p:tagLst>
</file>

<file path=ppt/tags/tag2.xml><?xml version="1.0" encoding="utf-8"?>
<p:tagLst xmlns:p="http://schemas.openxmlformats.org/presentationml/2006/main">
  <p:tag name="KSO_WM_UNIT_TABLE_BEAUTIFY" val="smartTable{b7add1db-c846-4e0e-90b3-0e85c1d302aa}"/>
</p:tagLst>
</file>

<file path=ppt/tags/tag3.xml><?xml version="1.0" encoding="utf-8"?>
<p:tagLst xmlns:p="http://schemas.openxmlformats.org/presentationml/2006/main">
  <p:tag name="KSO_WM_UNIT_TABLE_BEAUTIFY" val="smartTable{f3945436-2ac5-439a-bb90-4a5cc0f7a585}"/>
  <p:tag name="TABLE_ENDDRAG_ORIGIN_RECT" val="351*54"/>
  <p:tag name="TABLE_ENDDRAG_RECT" val="121*325*351*54"/>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TABLE_ENDDRAG_ORIGIN_RECT" val="186*50"/>
  <p:tag name="TABLE_ENDDRAG_RECT" val="104*604*186*5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14847</Words>
  <Application>WPS 演示</Application>
  <PresentationFormat>On-screen Show (4:3)</PresentationFormat>
  <Paragraphs>429</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宋体</vt:lpstr>
      <vt:lpstr>Wingdings</vt:lpstr>
      <vt:lpstr>黑体</vt:lpstr>
      <vt:lpstr>微软雅黑</vt:lpstr>
      <vt:lpstr>Times New Roman</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Minna</cp:lastModifiedBy>
  <cp:revision>589</cp:revision>
  <dcterms:created xsi:type="dcterms:W3CDTF">2022-06-22T01:54:00Z</dcterms:created>
  <dcterms:modified xsi:type="dcterms:W3CDTF">2023-02-24T03:07:36Z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CEA833A7FD7C43EB805E8D8CF8A1AE77</vt:lpwstr>
  </property>
  <property fmtid="{D5CDD505-2E9C-101B-9397-08002B2CF9AE}" pid="3" name="KSOProductBuildVer">
    <vt:lpwstr>2052-11.1.0.13703</vt:lpwstr>
  </property>
</Properties>
</file>